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FF00"/>
    <a:srgbClr val="00CC00"/>
    <a:srgbClr val="0000FF"/>
    <a:srgbClr val="D60093"/>
    <a:srgbClr val="008000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109E-2"/>
          <c:w val="0.43212645930737698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40.5</c:v>
                </c:pt>
                <c:pt idx="1">
                  <c:v>38.1</c:v>
                </c:pt>
                <c:pt idx="2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143.69999999999999</c:v>
                </c:pt>
                <c:pt idx="1">
                  <c:v>139.5</c:v>
                </c:pt>
                <c:pt idx="2">
                  <c:v>140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28.9</c:v>
                </c:pt>
                <c:pt idx="1">
                  <c:v>14.1</c:v>
                </c:pt>
                <c:pt idx="2">
                  <c:v>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6.7</c:v>
                </c:pt>
                <c:pt idx="1">
                  <c:v>5.8</c:v>
                </c:pt>
                <c:pt idx="2">
                  <c:v>5.8</c:v>
                </c:pt>
              </c:numCache>
            </c:numRef>
          </c:val>
        </c:ser>
        <c:axId val="112890240"/>
        <c:axId val="112891776"/>
      </c:barChart>
      <c:catAx>
        <c:axId val="112890240"/>
        <c:scaling>
          <c:orientation val="minMax"/>
        </c:scaling>
        <c:axPos val="b"/>
        <c:numFmt formatCode="General" sourceLinked="1"/>
        <c:tickLblPos val="nextTo"/>
        <c:crossAx val="112891776"/>
        <c:crosses val="autoZero"/>
        <c:auto val="1"/>
        <c:lblAlgn val="ctr"/>
        <c:lblOffset val="100"/>
      </c:catAx>
      <c:valAx>
        <c:axId val="112891776"/>
        <c:scaling>
          <c:orientation val="minMax"/>
        </c:scaling>
        <c:axPos val="l"/>
        <c:majorGridlines/>
        <c:numFmt formatCode="General" sourceLinked="1"/>
        <c:tickLblPos val="nextTo"/>
        <c:crossAx val="112890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2021 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2022 </a:t>
            </a:r>
            <a:r>
              <a:rPr lang="ru-RU" sz="2000" dirty="0"/>
              <a:t>и 2023 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23 декабря </a:t>
            </a:r>
            <a:r>
              <a:rPr lang="ru-RU" sz="2000" dirty="0"/>
              <a:t>2020 года № </a:t>
            </a:r>
            <a:r>
              <a:rPr lang="en-US" sz="2000" dirty="0" smtClean="0"/>
              <a:t>4</a:t>
            </a:r>
            <a:r>
              <a:rPr lang="ru-RU" sz="2000" dirty="0" smtClean="0"/>
              <a:t>2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2021 год и плановый период 2022 и 2023 годов</a:t>
            </a:r>
            <a:r>
              <a:rPr lang="ru-RU" sz="2000" dirty="0" smtClean="0"/>
              <a:t>»</a:t>
            </a:r>
            <a:r>
              <a:rPr lang="ru-RU" sz="1600" dirty="0" smtClean="0"/>
              <a:t> (в редакции Решения № </a:t>
            </a:r>
            <a:r>
              <a:rPr lang="ru-RU" sz="1600" dirty="0" smtClean="0"/>
              <a:t>55</a:t>
            </a:r>
            <a:r>
              <a:rPr lang="en-US" sz="1600" dirty="0" smtClean="0"/>
              <a:t> </a:t>
            </a:r>
            <a:r>
              <a:rPr lang="ru-RU" sz="1600" dirty="0" smtClean="0"/>
              <a:t>от </a:t>
            </a:r>
            <a:r>
              <a:rPr lang="ru-RU" sz="1600" dirty="0" smtClean="0"/>
              <a:t>24 </a:t>
            </a:r>
            <a:r>
              <a:rPr lang="ru-RU" sz="1600" dirty="0" smtClean="0"/>
              <a:t>ноября 2021г.)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2021 год и плановый период 2022-2023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2021г. и плановый период 2022 и 2023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smtClean="0"/>
              <a:t>Основные параметры консолидированного бюджета муниципального образования «Сычевский район» Смоленской области  на 2021-2023 годы</a:t>
            </a:r>
            <a:br>
              <a:rPr lang="ru-RU" sz="1800" b="1" smtClean="0"/>
            </a:br>
            <a:endParaRPr lang="ru-RU" sz="1800" b="1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551414,0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422383,5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327397,1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621790,0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427530,3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332799,6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412878,5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396648,9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304438,5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-50762,0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-42413,7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-5402,5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301470,6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391502,1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43195,3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258275,4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340033,6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245010,9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29436,2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>
                <a:solidFill>
                  <a:srgbClr val="CC3300"/>
                </a:solidFill>
              </a:rPr>
              <a:t>НА 20</a:t>
            </a:r>
            <a:r>
              <a:rPr lang="en-US" sz="2400">
                <a:solidFill>
                  <a:srgbClr val="CC3300"/>
                </a:solidFill>
              </a:rPr>
              <a:t>19</a:t>
            </a:r>
            <a:r>
              <a:rPr lang="ru-RU" sz="2400">
                <a:solidFill>
                  <a:srgbClr val="CC3300"/>
                </a:solidFill>
              </a:rPr>
              <a:t>-2023 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596" y="1142984"/>
          <a:ext cx="8429684" cy="5500726"/>
        </p:xfrm>
        <a:graphic>
          <a:graphicData uri="http://schemas.openxmlformats.org/presentationml/2006/ole">
            <p:oleObj spid="_x0000_s1027" name="Worksheet" r:id="rId4" imgW="6546793" imgH="39306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8000"/>
                </a:solidFill>
              </a:rPr>
              <a:t>МУНИЦИПАЛЬНЫЙ ДОЛГ В ДИНАМИКЕ НА 20</a:t>
            </a:r>
            <a:r>
              <a:rPr lang="en-US" sz="1800" b="1" smtClean="0">
                <a:solidFill>
                  <a:srgbClr val="008000"/>
                </a:solidFill>
              </a:rPr>
              <a:t>19</a:t>
            </a:r>
            <a:r>
              <a:rPr lang="ru-RU" sz="1800" b="1" smtClean="0">
                <a:solidFill>
                  <a:srgbClr val="008000"/>
                </a:solidFill>
              </a:rPr>
              <a:t>-2023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77838" y="1600200"/>
          <a:ext cx="8188325" cy="4525963"/>
        </p:xfrm>
        <a:graphic>
          <a:graphicData uri="http://schemas.openxmlformats.org/presentationml/2006/ole">
            <p:oleObj spid="_x0000_s2050" name="Диаграмма" r:id="rId3" imgW="8305890" imgH="4591023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7325"/>
          <a:ext cx="3168650" cy="1989138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46" y="4000504"/>
          <a:ext cx="2881313" cy="1946275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>
                <a:solidFill>
                  <a:srgbClr val="CC3300"/>
                </a:solidFill>
              </a:rPr>
              <a:t>СТРУКТУРА ДОХОДОВ БЮДЖЕТА НА 202</a:t>
            </a:r>
            <a:r>
              <a:rPr lang="en-US" sz="1800">
                <a:solidFill>
                  <a:srgbClr val="CC3300"/>
                </a:solidFill>
              </a:rPr>
              <a:t>1</a:t>
            </a:r>
            <a:r>
              <a:rPr lang="ru-RU" sz="1800">
                <a:solidFill>
                  <a:srgbClr val="CC3300"/>
                </a:solidFill>
              </a:rPr>
              <a:t> ГОД И ПЛАНОВЫЙ ПЕРИОД 202</a:t>
            </a:r>
            <a:r>
              <a:rPr lang="en-US" sz="1800">
                <a:solidFill>
                  <a:srgbClr val="CC3300"/>
                </a:solidFill>
              </a:rPr>
              <a:t>2</a:t>
            </a:r>
            <a:r>
              <a:rPr lang="ru-RU" sz="1800">
                <a:solidFill>
                  <a:srgbClr val="CC3300"/>
                </a:solidFill>
              </a:rPr>
              <a:t> И 202</a:t>
            </a:r>
            <a:r>
              <a:rPr lang="en-US" sz="1800">
                <a:solidFill>
                  <a:srgbClr val="CC3300"/>
                </a:solidFill>
              </a:rPr>
              <a:t>3</a:t>
            </a:r>
            <a:r>
              <a:rPr lang="ru-RU" sz="1800">
                <a:solidFill>
                  <a:srgbClr val="CC3300"/>
                </a:solidFill>
              </a:rPr>
              <a:t> 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642910" y="1357298"/>
          <a:ext cx="8780463" cy="5118100"/>
        </p:xfrm>
        <a:graphic>
          <a:graphicData uri="http://schemas.openxmlformats.org/presentationml/2006/ole">
            <p:oleObj spid="_x0000_s4099" name="Worksheet" r:id="rId4" imgW="6921415" imgH="38035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2019-202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104065,0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8130,6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47380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49927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98869,6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42609,0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42153,0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44427,7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1050,7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2456,5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3118,9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3243,6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3373,4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3,4 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17886,7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5376,9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4087,7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4097,5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2197,0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2888,7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2897,4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2905,1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14183,5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264,5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121951,7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53507,5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54025,1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2019-2023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4775" y="1455738"/>
          <a:ext cx="8996363" cy="4306887"/>
        </p:xfrm>
        <a:graphic>
          <a:graphicData uri="http://schemas.openxmlformats.org/presentationml/2006/ole">
            <p:oleObj spid="_x0000_s5122" name="Диаграмма" r:id="rId3" imgW="8369365" imgH="360668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883650" cy="5621359"/>
            <a:chOff x="213666" y="221057"/>
            <a:chExt cx="8914257" cy="345287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914257" cy="2880473"/>
          </p:xfrm>
          <a:graphic>
            <a:graphicData uri="http://schemas.openxmlformats.org/presentationml/2006/ole">
              <p:oleObj spid="_x0000_s6146" name="Worksheet" r:id="rId4" imgW="7054833" imgH="356232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2021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10"/>
            <a:chOff x="305973" y="228080"/>
            <a:chExt cx="8608080" cy="5786657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5998"/>
            <a:ext cx="8608080" cy="514873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2022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5998"/>
            <a:ext cx="8433871" cy="519871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>
                <a:solidFill>
                  <a:schemeClr val="accent2"/>
                </a:solidFill>
              </a:rPr>
              <a:t>2023 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2021-2023 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389970,1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94,5%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25984,9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24194,0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25194,0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31586,7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19461,1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13571,2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2021</a:t>
            </a:r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2022</a:t>
            </a:r>
          </a:p>
          <a:p>
            <a:r>
              <a:rPr lang="ru-RU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32341,0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12127,6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253,0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</a:t>
            </a:r>
            <a:r>
              <a:rPr lang="ru-RU" sz="1800" b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338,9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80,0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тыс.руб</a:t>
            </a:r>
            <a:r>
              <a:rPr lang="ru-RU" sz="1800" b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207939,7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89186</a:t>
            </a:r>
            <a:r>
              <a:rPr lang="ru-RU" sz="1400" dirty="0" smtClean="0"/>
              <a:t>,</a:t>
            </a:r>
            <a:r>
              <a:rPr lang="en-US" sz="1400" dirty="0" smtClean="0"/>
              <a:t>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89391</a:t>
            </a:r>
            <a:r>
              <a:rPr lang="ru-RU" sz="1400" dirty="0" smtClean="0"/>
              <a:t>,</a:t>
            </a:r>
            <a:r>
              <a:rPr lang="en-US" sz="1400" dirty="0" smtClean="0"/>
              <a:t>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2021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89826,8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2022</a:t>
            </a:r>
          </a:p>
          <a:p>
            <a:pPr>
              <a:spcBef>
                <a:spcPct val="0"/>
              </a:spcBef>
            </a:pPr>
            <a:r>
              <a:rPr lang="en-US" sz="1400" dirty="0" smtClean="0"/>
              <a:t>134546</a:t>
            </a:r>
            <a:r>
              <a:rPr lang="ru-RU" sz="1400" dirty="0" smtClean="0"/>
              <a:t>,</a:t>
            </a:r>
            <a:r>
              <a:rPr lang="en-US" sz="1400" dirty="0" smtClean="0"/>
              <a:t>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2023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45482,6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828,9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639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en-US" sz="1400" dirty="0" smtClean="0">
                <a:latin typeface="Times New Roman" pitchFamily="18" charset="0"/>
              </a:rPr>
              <a:t>565</a:t>
            </a:r>
            <a:r>
              <a:rPr lang="ru-RU" sz="1400" dirty="0" smtClean="0">
                <a:latin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</a:rPr>
              <a:t>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2022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2023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471,0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2022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2023</a:t>
            </a:r>
          </a:p>
          <a:p>
            <a:pPr>
              <a:spcBef>
                <a:spcPct val="0"/>
              </a:spcBef>
            </a:pPr>
            <a:r>
              <a:rPr lang="ru-RU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2021-2023 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25984,9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муниципальной службы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Развитие архивного дела в муниципальном образовании «Сычевский район» Смоленской области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софинансирования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325100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189186,9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189391,1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представления начального общего, основного общего, среднего (полного) общего образования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139375,5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139849,2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Организация представления дополнительного образования в МКОУ ДОД Дома детского творчества г. Сычевки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40471,5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38071,3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0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системы устройства детей-сирот и детей, оставшихся без попечения родителей, на воспитание в семье в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«Педагогические кадры муниципальном образовании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2021 год и плановый период 2022  и 2023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7787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357158" y="1500175"/>
          <a:ext cx="8286808" cy="5190910"/>
        </p:xfrm>
        <a:graphic>
          <a:graphicData uri="http://schemas.openxmlformats.org/drawingml/2006/table">
            <a:tbl>
              <a:tblPr/>
              <a:tblGrid>
                <a:gridCol w="4934678"/>
                <a:gridCol w="1079012"/>
                <a:gridCol w="1150946"/>
                <a:gridCol w="1122172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89826,8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134546,5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45482,6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библиотечного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2016-2020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4619,6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«Организация музейного обслуживания населения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физической культуры и спорта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88610,2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25435,9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22974,4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художественно-эстетического воспитания подрастающего поколения, выявление и поддержка юных дарований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7255,1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подпрограмма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выданных справок по информационным запросам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читателей-ед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обращаемость единого фонда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«Обеспечение квалифицированными кадрами  учреждений , находящихся на территории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противодействия злоупотреблению наркотическими средствами и их незаконному обороту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«Комплексные меры по профилактике правонарушений и усилению борьбы с преступностью  в муниципальном образовании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357718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проведение смотров-конкурсов, фестивалей, семинаров, а также другие аналогичные 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юридическим лицам, индивидуальным предпринимателям, физическим лицам – производителям товаров, работ,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«Обеспечение безопасности дорожного движения на территории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108.7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134.1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824.7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1015.2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1047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1092.8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1139.3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1191.4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6,716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25955,2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27564,5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29756,0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30346,0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32183,0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4412488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31586,7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«Управление муниципальным долгом муниципального образования «Сычевский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«Совершенствование межбюджетных отношений, повышение эффективности оказания финансовой помощи бюджетам поселений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13506,3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Обеспечивающая программа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5954,8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5934,8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43200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32341,0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Обеспечение организационных условий для реализации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12127,6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«Доступная среда на территории муниципального образования «Сычевский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Подпрограмма 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786346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Предоставление мер социальной поддержки по обеспечению жильем отдельных категорий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составляет: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 на 2021 год – 5400,0 тыс.руб.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2022 год – 0,00 тыс.рублей</a:t>
            </a:r>
          </a:p>
          <a:p>
            <a:pPr>
              <a:spcBef>
                <a:spcPct val="0"/>
              </a:spcBef>
            </a:pPr>
            <a:r>
              <a:rPr lang="ru-RU" sz="2000">
                <a:solidFill>
                  <a:srgbClr val="CC6600"/>
                </a:solidFill>
                <a:latin typeface="Times New Roman" pitchFamily="18" charset="0"/>
              </a:rPr>
              <a:t>на 2023 год – 0,00 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2021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2022-2023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30811,8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2567,7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29823,2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2485,3руб.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22890,1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1907,5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16405,4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1367,1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4845,8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237,1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4856,7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3225,1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68,8руб.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2988,8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2503,8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1450,2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120,8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32,4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32,2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-202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</a:t>
            </a:r>
            <a:r>
              <a:rPr lang="en-US" sz="2800" b="1" dirty="0" smtClean="0">
                <a:solidFill>
                  <a:srgbClr val="FF0066"/>
                </a:solidFill>
              </a:rPr>
              <a:t>1</a:t>
            </a:r>
            <a:r>
              <a:rPr lang="ru-RU" sz="2800" b="1" dirty="0" smtClean="0">
                <a:solidFill>
                  <a:srgbClr val="FF0066"/>
                </a:solidFill>
              </a:rPr>
              <a:t>-202</a:t>
            </a:r>
            <a:r>
              <a:rPr lang="en-US" sz="2800" b="1" dirty="0" smtClean="0">
                <a:solidFill>
                  <a:srgbClr val="FF0066"/>
                </a:solidFill>
              </a:rPr>
              <a:t>3</a:t>
            </a:r>
            <a:r>
              <a:rPr lang="ru-RU" sz="2800" b="1" dirty="0" smtClean="0">
                <a:solidFill>
                  <a:srgbClr val="FF0066"/>
                </a:solidFill>
              </a:rPr>
              <a:t>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40517,4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143738,5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139505,6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139969,2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28896,1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219831,9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197448,8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197594,4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2021 году составят примерно </a:t>
            </a:r>
            <a:r>
              <a:rPr lang="ru-RU" sz="2000" i="1" dirty="0" smtClean="0"/>
              <a:t>16405,4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2021 году составят примерно </a:t>
            </a:r>
            <a:r>
              <a:rPr lang="ru-RU" sz="1400" dirty="0" smtClean="0"/>
              <a:t>189,0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2021 году составит 3225,1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2021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982663" y="3687763"/>
          <a:ext cx="6689725" cy="1906587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2021-2023 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19433,1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5166,7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5141,3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2021 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1450,2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2103,5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10408,3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2021-2023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2021-2023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2375"/>
          <a:ext cx="4570413" cy="3048000"/>
        </p:xfrm>
        <a:graphic>
          <a:graphicData uri="http://schemas.openxmlformats.org/presentationml/2006/ole">
            <p:oleObj spid="_x0000_s11266" name="Диаграмма Microsoft Graph" r:id="rId3" imgW="6140543" imgH="409576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3775" y="709613"/>
          <a:ext cx="4321175" cy="2919412"/>
        </p:xfrm>
        <a:graphic>
          <a:graphicData uri="http://schemas.openxmlformats.org/presentationml/2006/ole">
            <p:oleObj spid="_x0000_s11267" name="Диаграмма" r:id="rId4" imgW="6242112" imgH="4216471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14876" y="3763963"/>
          <a:ext cx="4190999" cy="2724150"/>
        </p:xfrm>
        <a:graphic>
          <a:graphicData uri="http://schemas.openxmlformats.org/presentationml/2006/ole">
            <p:oleObj spid="_x0000_s11268" name="Диаграмма Microsoft Graph" r:id="rId5" imgW="6178658" imgH="417833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>
                <a:solidFill>
                  <a:schemeClr val="accent2"/>
                </a:solidFill>
              </a:rPr>
              <a:t>2021 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316957,3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–127741,4тыс.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139201,1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49905,5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2022</a:t>
            </a:r>
            <a:r>
              <a:rPr lang="ru-RU" sz="1000" dirty="0">
                <a:solidFill>
                  <a:schemeClr val="accent2"/>
                </a:solidFill>
              </a:rPr>
              <a:t> году в сумме 238392,4 тыс. руб., в том числе: дотации –113416,0 тыс. рублей, субвенции – 124867,2 тыс. рублей, субсидии – 0,0тыс. рублей, иные межбюджетные трансферты- 109,2 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2023 </a:t>
            </a:r>
            <a:r>
              <a:rPr lang="ru-RU" sz="1000" dirty="0">
                <a:solidFill>
                  <a:schemeClr val="accent2"/>
                </a:solidFill>
              </a:rPr>
              <a:t>году в сумме 229857,9 тыс. руб., в том числе: дотации – 98081,0 тыс. рублей, субвенции – 131667,7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трансферты- 109,2 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2021 году- 25631,9 тыс. руб., в 2022 году- 13506,3 тыс. руб., в 2023 году – 7616,4тыс.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1475" y="2498725"/>
          <a:ext cx="5788025" cy="3875088"/>
        </p:xfrm>
        <a:graphic>
          <a:graphicData uri="http://schemas.openxmlformats.org/presentationml/2006/ole">
            <p:oleObj spid="_x0000_s12290" name="Диаграмма" r:id="rId3" imgW="6165942" imgH="4127509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42413,7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5146,8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5402,5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42413,7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4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309563" y="1428750"/>
          <a:ext cx="3225800" cy="2927350"/>
        </p:xfrm>
        <a:graphic>
          <a:graphicData uri="http://schemas.openxmlformats.org/presentationml/2006/ole">
            <p:oleObj spid="_x0000_s13314" name="Диаграмма" r:id="rId3" imgW="4603738" imgH="4178344" progId="MSGraph.Chart.8">
              <p:embed followColorScheme="full"/>
            </p:oleObj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4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3887787" cy="50482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долга</a:t>
            </a:r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1</a:t>
            </a:r>
            <a:r>
              <a:rPr lang="ru-RU" b="0" dirty="0">
                <a:latin typeface="Times New Roman" pitchFamily="18" charset="0"/>
              </a:rPr>
              <a:t> 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</a:rPr>
              <a:t> год – 20,0 тыс. руб., или 0,01 %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202</a:t>
            </a:r>
            <a:r>
              <a:rPr lang="en-US" b="0" dirty="0">
                <a:latin typeface="Times New Roman" pitchFamily="18" charset="0"/>
              </a:rPr>
              <a:t>3</a:t>
            </a:r>
            <a:r>
              <a:rPr lang="ru-RU" b="0" dirty="0">
                <a:latin typeface="Times New Roman" pitchFamily="18" charset="0"/>
              </a:rPr>
              <a:t> год – 20,0 тыс. руб., или 0,01 %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269002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 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8444,7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11433,5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6912,1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20438,9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20438,9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82613,5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41612,6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14789,4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97572,7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16711</TotalTime>
  <Words>6221</Words>
  <Application>Microsoft Office PowerPoint</Application>
  <PresentationFormat>Экран (4:3)</PresentationFormat>
  <Paragraphs>1470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82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2021 год и плановый период 2022  и 2023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2021-2023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2019-2023 ГОДА</vt:lpstr>
      <vt:lpstr>Слайд 34</vt:lpstr>
      <vt:lpstr>Слайд 35</vt:lpstr>
      <vt:lpstr>Структура налоговых и неналоговых доходов на 2019-2023 годы</vt:lpstr>
      <vt:lpstr>Поступление налоговых доходов в динамике  2019-2023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389970,1 тыс. руб., или 94,5%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2021 году и плановом периоде 2022-2023 годов</vt:lpstr>
      <vt:lpstr>НАЦИОНАЛЬНАЯ ЭКОНОМИКА НА 2021-2023 годы</vt:lpstr>
      <vt:lpstr>Расходы на образование на 2021-2023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2021 году составит 3225,1 рублей  Расходы на культуру на 2021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2021 году- 25631,9 тыс. руб., в 2022 году- 13506,3 тыс. руб., в 2023 году – 7616,4тыс.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1407</cp:revision>
  <dcterms:created xsi:type="dcterms:W3CDTF">2013-11-27T07:50:48Z</dcterms:created>
  <dcterms:modified xsi:type="dcterms:W3CDTF">2021-12-02T11:12:39Z</dcterms:modified>
</cp:coreProperties>
</file>