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6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2" r:id="rId83"/>
    <p:sldId id="413" r:id="rId84"/>
    <p:sldId id="411" r:id="rId8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>
        <p:scale>
          <a:sx n="50" d="100"/>
          <a:sy n="50" d="100"/>
        </p:scale>
        <p:origin x="-2770" y="-9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1839E-2"/>
          <c:w val="0.43212645930737276"/>
          <c:h val="0.718475865004098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38.9</c:v>
                </c:pt>
                <c:pt idx="1">
                  <c:v>36.4</c:v>
                </c:pt>
                <c:pt idx="2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136.80000000000001</c:v>
                </c:pt>
                <c:pt idx="1">
                  <c:v>126.7</c:v>
                </c:pt>
                <c:pt idx="2">
                  <c:v>127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6.5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67947520"/>
        <c:axId val="66781952"/>
      </c:barChart>
      <c:catAx>
        <c:axId val="67947520"/>
        <c:scaling>
          <c:orientation val="minMax"/>
        </c:scaling>
        <c:axPos val="b"/>
        <c:numFmt formatCode="General" sourceLinked="1"/>
        <c:tickLblPos val="nextTo"/>
        <c:crossAx val="66781952"/>
        <c:crosses val="autoZero"/>
        <c:auto val="1"/>
        <c:lblAlgn val="ctr"/>
        <c:lblOffset val="100"/>
      </c:catAx>
      <c:valAx>
        <c:axId val="66781952"/>
        <c:scaling>
          <c:orientation val="minMax"/>
        </c:scaling>
        <c:axPos val="l"/>
        <c:majorGridlines/>
        <c:numFmt formatCode="General" sourceLinked="1"/>
        <c:tickLblPos val="nextTo"/>
        <c:crossAx val="6794752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01.10.2021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ru-RU" sz="2000" dirty="0" smtClean="0"/>
              <a:t>12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</a:t>
            </a:r>
            <a:r>
              <a:rPr lang="ru-RU" sz="2000" dirty="0" smtClean="0"/>
              <a:t>»</a:t>
            </a:r>
            <a:r>
              <a:rPr lang="ru-RU" sz="1600" dirty="0" smtClean="0"/>
              <a:t> (в </a:t>
            </a:r>
            <a:r>
              <a:rPr lang="ru-RU" sz="1600" dirty="0" smtClean="0"/>
              <a:t>редакции </a:t>
            </a:r>
            <a:r>
              <a:rPr lang="ru-RU" sz="1600" dirty="0" smtClean="0"/>
              <a:t>Решения №18 от 24 февраля 2021г.)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321508,5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317120,4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289860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283883,0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494159,1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326655,3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322522,9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360019,6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295007,7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289285,5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-24135,7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24135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335883,9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292806,6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302657,7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286176,4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238392,4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142844" y="1142984"/>
          <a:ext cx="8858312" cy="5500726"/>
        </p:xfrm>
        <a:graphic>
          <a:graphicData uri="http://schemas.openxmlformats.org/presentationml/2006/ole">
            <p:oleObj spid="_x0000_s1027" name="Worksheet" r:id="rId4" imgW="5861023" imgH="404502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890" imgH="459102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2786050" y="4071942"/>
          <a:ext cx="3470275" cy="1692000"/>
        </p:xfrm>
        <a:graphic>
          <a:graphicData uri="http://schemas.openxmlformats.org/presentationml/2006/ole">
            <p:oleObj spid="_x0000_s3074" name="Worksheet" r:id="rId3" imgW="2285943" imgH="1111271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 noChangeAspect="1"/>
          </p:cNvGraphicFramePr>
          <p:nvPr/>
        </p:nvGraphicFramePr>
        <p:xfrm>
          <a:off x="0" y="4083050"/>
          <a:ext cx="3890963" cy="1477963"/>
        </p:xfrm>
        <a:graphic>
          <a:graphicData uri="http://schemas.openxmlformats.org/presentationml/2006/ole">
            <p:oleObj spid="_x0000_s3075" name="Worksheet" r:id="rId4" imgW="2901888" imgH="1104953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 noChangeAspect="1"/>
          </p:cNvGraphicFramePr>
          <p:nvPr/>
        </p:nvGraphicFramePr>
        <p:xfrm>
          <a:off x="5672138" y="4071942"/>
          <a:ext cx="3471862" cy="1692000"/>
        </p:xfrm>
        <a:graphic>
          <a:graphicData uri="http://schemas.openxmlformats.org/presentationml/2006/ole">
            <p:oleObj spid="_x0000_s3076" name="Worksheet" r:id="rId5" imgW="2285943" imgH="1111271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572530" cy="521495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42844" y="1285860"/>
          <a:ext cx="8786842" cy="5349875"/>
        </p:xfrm>
        <a:graphic>
          <a:graphicData uri="http://schemas.openxmlformats.org/presentationml/2006/ole">
            <p:oleObj spid="_x0000_s4099" name="Worksheet" r:id="rId4" imgW="5702215" imgH="347983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45630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40109,0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49707,5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42875" y="1500189"/>
          <a:ext cx="8919683" cy="4214828"/>
        </p:xfrm>
        <a:graphic>
          <a:graphicData uri="http://schemas.openxmlformats.org/presentationml/2006/ole">
            <p:oleObj spid="_x0000_s5122" name="Диаграмма Microsoft Graph" r:id="rId3" imgW="8299515" imgH="3530608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87338" y="428604"/>
            <a:ext cx="8526462" cy="5472134"/>
            <a:chOff x="215894" y="221057"/>
            <a:chExt cx="8487533" cy="425973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5894" y="814246"/>
            <a:ext cx="8487533" cy="3666550"/>
          </p:xfrm>
          <a:graphic>
            <a:graphicData uri="http://schemas.openxmlformats.org/presentationml/2006/ole">
              <p:oleObj spid="_x0000_s6146" name="Worksheet" r:id="rId4" imgW="6978662" imgH="3854388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-   Сычевское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Дугинское сельское поселение      (административный центр деревня Дугино);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Караваевское сельское поселение (административный центр деревня Караваево);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Мальцево);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6838" y="214290"/>
            <a:ext cx="8729730" cy="6561160"/>
            <a:chOff x="307501" y="228080"/>
            <a:chExt cx="8403372" cy="6074740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7501" y="868055"/>
            <a:ext cx="8403372" cy="5434765"/>
          </p:xfrm>
          <a:graphic>
            <a:graphicData uri="http://schemas.openxmlformats.org/presentationml/2006/ole">
              <p:oleObj spid="_x0000_s7170" name="Worksheet" r:id="rId4" imgW="7315200" imgH="435602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5998"/>
            <a:ext cx="8433871" cy="5198712"/>
          </p:xfrm>
          <a:graphic>
            <a:graphicData uri="http://schemas.openxmlformats.org/presentationml/2006/ole">
              <p:oleObj spid="_x0000_s8194" name="Worksheet" r:id="rId4" imgW="6953272" imgH="429895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347443,8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96,5%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25224,0</a:t>
            </a:r>
          </a:p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2021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29003,5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134,8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198172,1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174748,5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800" b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174802,9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63892,3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47900,7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45400,7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831,3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/>
              <a:t>  </a:t>
            </a:r>
            <a:r>
              <a:rPr lang="ru-RU" sz="140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385,0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25224,0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198172,1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174748,5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174802,9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38970,9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63892,3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13185,2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6225,5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21440,3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17642,1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43200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16867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2239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21861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1822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21158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- 15612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- 1301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2883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79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1322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110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36440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36122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136793,1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126697,6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26952,7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209205,7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183006,2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15612,4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</a:t>
            </a:r>
            <a:r>
              <a:rPr lang="ru-RU" sz="1400" dirty="0" smtClean="0"/>
              <a:t>180,0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2883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38113" y="3143248"/>
          <a:ext cx="8362977" cy="3159127"/>
        </p:xfrm>
        <a:graphic>
          <a:graphicData uri="http://schemas.openxmlformats.org/presentationml/2006/ole">
            <p:oleObj spid="_x0000_s10242" name="Worksheet" r:id="rId3" imgW="6115162" imgH="207010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1322 </a:t>
            </a:r>
            <a:r>
              <a:rPr lang="ru-RU" sz="1800" b="0" i="1" dirty="0">
                <a:solidFill>
                  <a:srgbClr val="006600"/>
                </a:solidFill>
              </a:rPr>
              <a:t>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10069,8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175595,0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175154,8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51302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585940"/>
                <a:gridCol w="582865"/>
                <a:gridCol w="915051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153988" y="1347788"/>
          <a:ext cx="3395662" cy="3079750"/>
        </p:xfrm>
        <a:graphic>
          <a:graphicData uri="http://schemas.openxmlformats.org/presentationml/2006/ole">
            <p:oleObj spid="_x0000_s13314" name="Диаграмма Microsoft Graph" r:id="rId3" imgW="4572115" imgH="4146452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49788" y="1419225"/>
          <a:ext cx="4396458" cy="2366965"/>
        </p:xfrm>
        <a:graphic>
          <a:graphicData uri="http://schemas.openxmlformats.org/presentationml/2006/ole">
            <p:oleObj spid="_x0000_s13315" name="Диаграмма" r:id="rId4" imgW="6096000" imgH="3282895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394666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55970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"Успех каждого ребенка"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224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"Культурная среда"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4033,2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709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(реконструкция и (или) капитальный ремонт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учреждений в сельской местности)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71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75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19646,2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9438,5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9946,2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Дополнительная информация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8572560" cy="572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Проект решения о бюджете муниципального образования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 на 2021 год и плановый период 2022 и 2023 годов (далее - решение) и проект решения о внесении изменений в бюджет разработан Финансовым управлением Администрации муниципального образования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 в соответствии с требованиями, установленными Бюджетным кодексом Российской Федерации.</a:t>
            </a:r>
          </a:p>
          <a:p>
            <a:pPr algn="just"/>
            <a:r>
              <a:rPr lang="ru-RU" dirty="0" smtClean="0"/>
              <a:t>      Решением  </a:t>
            </a:r>
            <a:r>
              <a:rPr lang="ru-RU" dirty="0" err="1" smtClean="0"/>
              <a:t>Сычевской</a:t>
            </a:r>
            <a:r>
              <a:rPr lang="ru-RU" dirty="0" smtClean="0"/>
              <a:t> районной Думы от 24.02.2021 года № 18 «О внесении изменений в решение </a:t>
            </a:r>
            <a:r>
              <a:rPr lang="ru-RU" dirty="0" err="1" smtClean="0"/>
              <a:t>Сычевской</a:t>
            </a:r>
            <a:r>
              <a:rPr lang="ru-RU" dirty="0" smtClean="0"/>
              <a:t> районной Думы  от 23.12.2020г. №12» утверждены изменения бюджета муниципального  образования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 (далее – муниципальный район) на 2021 год и плановый период 2021 и 2022 годов: </a:t>
            </a:r>
          </a:p>
          <a:p>
            <a:pPr algn="just"/>
            <a:r>
              <a:rPr lang="ru-RU" dirty="0" smtClean="0"/>
              <a:t>    - объем доходов на 2021 год  утвержден в размере 335883,9 тыс. рублей, что на 27376,1 тыс. руб. больше планового показателя бюджета  муниципального района, утвержденного решением от 23.12.2020 №12;</a:t>
            </a:r>
          </a:p>
          <a:p>
            <a:pPr algn="just"/>
            <a:r>
              <a:rPr lang="ru-RU" dirty="0" smtClean="0"/>
              <a:t>    - объем расходов  на 2021год утвержден в размере  360019,6 тыс. руб., что на 46541,1 тыс.руб. больше планового показателя бюджета муниципального района, утвержденного решением от 23.12.2020 №12</a:t>
            </a:r>
          </a:p>
          <a:p>
            <a:pPr algn="just"/>
            <a:r>
              <a:rPr lang="ru-RU" dirty="0" smtClean="0"/>
              <a:t>    - объем дефицита бюджета  на 2021 год утвержден в размере  24135,7 тыс. руб., что  на 19165,0 тыс.руб. больше планового показателя.</a:t>
            </a:r>
          </a:p>
          <a:p>
            <a:pPr algn="just"/>
            <a:r>
              <a:rPr lang="ru-RU" dirty="0" smtClean="0"/>
              <a:t>           Налоговые и неналоговые доходы бюджета муниципального района на 2021 год и на плановый период 2022 и 2023 годов - без изменения.</a:t>
            </a:r>
          </a:p>
          <a:p>
            <a:pPr algn="just"/>
            <a:r>
              <a:rPr lang="ru-RU" dirty="0" smtClean="0"/>
              <a:t>    Доходная часть бюджета муниципального района по безвозмездным поступлениям от других бюджетов на 2021 год утверждена в сумме 286176,4 тыс. руб., с увеличением на 27376,1 тыс.рублей.</a:t>
            </a:r>
          </a:p>
          <a:p>
            <a:pPr algn="just"/>
            <a:r>
              <a:rPr lang="ru-RU" dirty="0" smtClean="0"/>
              <a:t>Расходы бюджета муниципального района представлены в разрезе муниципальных программ и </a:t>
            </a:r>
            <a:r>
              <a:rPr lang="ru-RU" dirty="0" err="1" smtClean="0"/>
              <a:t>непрограммных</a:t>
            </a:r>
            <a:r>
              <a:rPr lang="ru-RU" dirty="0" smtClean="0"/>
              <a:t> направлений  деятельности.     </a:t>
            </a:r>
          </a:p>
          <a:p>
            <a:pPr algn="just"/>
            <a:r>
              <a:rPr lang="ru-RU" dirty="0" smtClean="0"/>
              <a:t>        На реализацию муниципальной программы  «Материально-техническое и транспортное обеспечение деятельности органов местного самоуправления муниципального образования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области» на 2021год  утверждены расходы в сумме 29003,5 тыс.рублей, с увеличением на 16000,0 тыс.рублей.</a:t>
            </a:r>
          </a:p>
          <a:p>
            <a:pPr algn="just"/>
            <a:r>
              <a:rPr lang="ru-RU" dirty="0" smtClean="0"/>
              <a:t>        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Дополнительная информация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8715436" cy="5539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       На </a:t>
            </a:r>
            <a:r>
              <a:rPr lang="ru-RU" dirty="0" smtClean="0"/>
              <a:t>реализацию муниципальной программы  «Обеспечение жильем молодых семей, проживающих на территории  муниципального образования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области» на 2021год  утверждены расходы в сумме 831,3 тыс.рублей, с увеличением на 525,4 тыс.рублей.</a:t>
            </a:r>
          </a:p>
          <a:p>
            <a:pPr algn="just"/>
            <a:r>
              <a:rPr lang="ru-RU" dirty="0" smtClean="0"/>
              <a:t>       На реализацию муниципальной программы  «Развитие образования в муниципальном образовании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области» на 2021год  утверждены расходы в сумме 198172,1 тыс.рублей, с увеличением на 14711,0 тыс.рублей.</a:t>
            </a:r>
          </a:p>
          <a:p>
            <a:pPr algn="just"/>
            <a:r>
              <a:rPr lang="ru-RU" dirty="0" smtClean="0"/>
              <a:t>       На реализацию муниципальной программы  «Развитие культуры и туризма в муниципальном образовании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области» на 2021год  утверждены расходы в сумме 63892,3 тыс.рублей, с увеличением на 14869,4 тыс.рублей.</a:t>
            </a:r>
          </a:p>
          <a:p>
            <a:pPr algn="just"/>
            <a:r>
              <a:rPr lang="ru-RU" dirty="0" smtClean="0"/>
              <a:t>       На реализацию муниципальной программы  «Доступная среда на территории муниципального образования «</a:t>
            </a:r>
            <a:r>
              <a:rPr lang="ru-RU" dirty="0" err="1" smtClean="0"/>
              <a:t>Сычевский</a:t>
            </a:r>
            <a:r>
              <a:rPr lang="ru-RU" dirty="0" smtClean="0"/>
              <a:t> район» Смоленской области» на 2021год  утверждены расходы в сумме 385,0 тыс. рублей, с уменьшением на 3926,7 тыс. рублей.</a:t>
            </a:r>
          </a:p>
          <a:p>
            <a:pPr algn="just"/>
            <a:r>
              <a:rPr lang="ru-RU" dirty="0" smtClean="0"/>
              <a:t>Уменьшены  бюджетные ассигнования на 3926,7 тыс. руб. на доплаты к пенсиям муниципальных служащих.</a:t>
            </a:r>
          </a:p>
          <a:p>
            <a:pPr algn="just"/>
            <a:r>
              <a:rPr lang="ru-RU" dirty="0" smtClean="0"/>
              <a:t>На реализацию </a:t>
            </a:r>
            <a:r>
              <a:rPr lang="ru-RU" dirty="0" err="1" smtClean="0"/>
              <a:t>непрограммной</a:t>
            </a:r>
            <a:r>
              <a:rPr lang="ru-RU" dirty="0" smtClean="0"/>
              <a:t> части расходов бюджета муниципального района на 2021год утверждены расходы в сумме 12575,7 тыс. руб. с увеличением на доплаты к пенсиям муниципальных служащих- 3956,7 тыс.руб.; на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резервного фонда Смоленской области – 165,3 тыс.руб.; на выполнение кадастровых работ -240,0 тыс.рублей.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      Внесены изменения в источники финансирования дефицита бюджета  муниципального района на 2021 год:</a:t>
            </a:r>
          </a:p>
          <a:p>
            <a:pPr algn="just"/>
            <a:r>
              <a:rPr lang="ru-RU" dirty="0" smtClean="0"/>
              <a:t>  - за счет изменения остатков средств на счетах по учету средств бюджетов- 24135,7 тыс. рублей</a:t>
            </a:r>
          </a:p>
          <a:p>
            <a:pPr algn="just"/>
            <a:r>
              <a:rPr lang="ru-RU" dirty="0" smtClean="0"/>
              <a:t>  - объем кредитов кредитных организаций,  направленных на покрытие дефицита бюджета муниципального района  уменьшен на 4970,7 тыс. рублей. </a:t>
            </a:r>
          </a:p>
          <a:p>
            <a:pPr algn="just"/>
            <a:r>
              <a:rPr lang="ru-RU" dirty="0" smtClean="0"/>
              <a:t>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14852</TotalTime>
  <Words>6688</Words>
  <Application>Microsoft Office PowerPoint</Application>
  <PresentationFormat>Экран (4:3)</PresentationFormat>
  <Paragraphs>1471</Paragraphs>
  <Slides>84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84</vt:i4>
      </vt:variant>
    </vt:vector>
  </HeadingPairs>
  <TitlesOfParts>
    <vt:vector size="89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347443,8 тыс. руб., или 96,5%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2883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  <vt:lpstr>Слайд 83</vt:lpstr>
      <vt:lpstr>Слайд 84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Заместитель НФО</cp:lastModifiedBy>
  <cp:revision>1175</cp:revision>
  <dcterms:created xsi:type="dcterms:W3CDTF">2013-11-27T07:50:48Z</dcterms:created>
  <dcterms:modified xsi:type="dcterms:W3CDTF">2021-10-01T12:51:43Z</dcterms:modified>
</cp:coreProperties>
</file>