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82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286" r:id="rId29"/>
    <p:sldId id="273" r:id="rId30"/>
    <p:sldId id="338" r:id="rId31"/>
    <p:sldId id="340" r:id="rId32"/>
    <p:sldId id="268" r:id="rId33"/>
    <p:sldId id="329" r:id="rId34"/>
    <p:sldId id="267" r:id="rId35"/>
    <p:sldId id="269" r:id="rId36"/>
    <p:sldId id="311" r:id="rId37"/>
    <p:sldId id="309" r:id="rId38"/>
    <p:sldId id="275" r:id="rId39"/>
    <p:sldId id="280" r:id="rId40"/>
    <p:sldId id="383" r:id="rId41"/>
    <p:sldId id="384" r:id="rId42"/>
    <p:sldId id="274" r:id="rId43"/>
    <p:sldId id="287" r:id="rId44"/>
    <p:sldId id="288" r:id="rId45"/>
    <p:sldId id="289" r:id="rId46"/>
    <p:sldId id="296" r:id="rId47"/>
    <p:sldId id="342" r:id="rId48"/>
    <p:sldId id="343" r:id="rId49"/>
    <p:sldId id="345" r:id="rId50"/>
    <p:sldId id="347" r:id="rId51"/>
    <p:sldId id="349" r:id="rId52"/>
    <p:sldId id="351" r:id="rId53"/>
    <p:sldId id="354" r:id="rId54"/>
    <p:sldId id="356" r:id="rId55"/>
    <p:sldId id="358" r:id="rId56"/>
    <p:sldId id="360" r:id="rId57"/>
    <p:sldId id="362" r:id="rId58"/>
    <p:sldId id="364" r:id="rId59"/>
    <p:sldId id="366" r:id="rId60"/>
    <p:sldId id="368" r:id="rId61"/>
    <p:sldId id="370" r:id="rId62"/>
    <p:sldId id="372" r:id="rId63"/>
    <p:sldId id="374" r:id="rId64"/>
    <p:sldId id="376" r:id="rId65"/>
    <p:sldId id="378" r:id="rId66"/>
    <p:sldId id="380" r:id="rId67"/>
    <p:sldId id="382" r:id="rId68"/>
    <p:sldId id="320" r:id="rId69"/>
    <p:sldId id="335" r:id="rId70"/>
    <p:sldId id="328" r:id="rId71"/>
    <p:sldId id="279" r:id="rId72"/>
    <p:sldId id="281" r:id="rId73"/>
    <p:sldId id="276" r:id="rId74"/>
    <p:sldId id="277" r:id="rId75"/>
    <p:sldId id="278" r:id="rId76"/>
    <p:sldId id="285" r:id="rId77"/>
    <p:sldId id="282" r:id="rId78"/>
    <p:sldId id="315" r:id="rId79"/>
    <p:sldId id="313" r:id="rId80"/>
    <p:sldId id="406" r:id="rId81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9900"/>
    <a:srgbClr val="00FF00"/>
    <a:srgbClr val="00CC00"/>
    <a:srgbClr val="0000FF"/>
    <a:srgbClr val="D60093"/>
    <a:srgbClr val="008000"/>
    <a:srgbClr val="FF3399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298" autoAdjust="0"/>
    <p:restoredTop sz="94660"/>
  </p:normalViewPr>
  <p:slideViewPr>
    <p:cSldViewPr>
      <p:cViewPr varScale="1">
        <p:scale>
          <a:sx n="69" d="100"/>
          <a:sy n="69" d="100"/>
        </p:scale>
        <p:origin x="-149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817623073754271"/>
          <c:y val="5.4832027966401568E-2"/>
          <c:w val="0.43212645930737198"/>
          <c:h val="0.7184758650040978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37.200000000000003</c:v>
                </c:pt>
                <c:pt idx="1">
                  <c:v>36.4</c:v>
                </c:pt>
                <c:pt idx="2">
                  <c:v>36.1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123.9</c:v>
                </c:pt>
                <c:pt idx="1">
                  <c:v>126.7</c:v>
                </c:pt>
                <c:pt idx="2">
                  <c:v>127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14.2</c:v>
                </c:pt>
                <c:pt idx="1">
                  <c:v>14.1</c:v>
                </c:pt>
                <c:pt idx="2">
                  <c:v>14.1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6.3</c:v>
                </c:pt>
                <c:pt idx="1">
                  <c:v>5.8</c:v>
                </c:pt>
                <c:pt idx="2">
                  <c:v>5.8</c:v>
                </c:pt>
              </c:numCache>
            </c:numRef>
          </c:val>
        </c:ser>
        <c:axId val="115982720"/>
        <c:axId val="115984256"/>
      </c:barChart>
      <c:catAx>
        <c:axId val="115982720"/>
        <c:scaling>
          <c:orientation val="minMax"/>
        </c:scaling>
        <c:axPos val="b"/>
        <c:numFmt formatCode="General" sourceLinked="1"/>
        <c:tickLblPos val="nextTo"/>
        <c:crossAx val="115984256"/>
        <c:crosses val="autoZero"/>
        <c:auto val="1"/>
        <c:lblAlgn val="ctr"/>
        <c:lblOffset val="100"/>
      </c:catAx>
      <c:valAx>
        <c:axId val="115984256"/>
        <c:scaling>
          <c:orientation val="minMax"/>
        </c:scaling>
        <c:axPos val="l"/>
        <c:majorGridlines/>
        <c:numFmt formatCode="General" sourceLinked="1"/>
        <c:tickLblPos val="nextTo"/>
        <c:crossAx val="115982720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01.10.2021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39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40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1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29125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Бюджет муниципального образования «</a:t>
            </a:r>
            <a:r>
              <a:rPr lang="ru-RU" sz="2000" dirty="0" err="1"/>
              <a:t>Сычевский</a:t>
            </a:r>
            <a:r>
              <a:rPr lang="ru-RU" sz="2000" dirty="0"/>
              <a:t> район» Смоленской области на 2021 год и плановый период </a:t>
            </a:r>
            <a:endParaRPr lang="ru-RU" sz="2000" dirty="0" smtClean="0"/>
          </a:p>
          <a:p>
            <a:r>
              <a:rPr lang="ru-RU" sz="2000" dirty="0" smtClean="0"/>
              <a:t>2022 </a:t>
            </a:r>
            <a:r>
              <a:rPr lang="ru-RU" sz="2000" dirty="0"/>
              <a:t>и 2023 годов </a:t>
            </a:r>
          </a:p>
          <a:p>
            <a:r>
              <a:rPr lang="ru-RU" sz="2000" dirty="0"/>
              <a:t>к решению </a:t>
            </a:r>
            <a:r>
              <a:rPr lang="ru-RU" sz="2000" dirty="0" err="1"/>
              <a:t>Сычевской</a:t>
            </a:r>
            <a:r>
              <a:rPr lang="ru-RU" sz="2000" dirty="0"/>
              <a:t> районной Думы от </a:t>
            </a:r>
            <a:r>
              <a:rPr lang="ru-RU" sz="2000" dirty="0" smtClean="0"/>
              <a:t>23 декабря </a:t>
            </a:r>
            <a:r>
              <a:rPr lang="ru-RU" sz="2000" dirty="0"/>
              <a:t>2020 года № </a:t>
            </a:r>
            <a:r>
              <a:rPr lang="ru-RU" sz="2000" dirty="0" smtClean="0"/>
              <a:t>12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</a:t>
            </a:r>
            <a:r>
              <a:rPr lang="ru-RU" sz="2000"/>
              <a:t>О </a:t>
            </a:r>
            <a:r>
              <a:rPr lang="ru-RU" sz="2000" smtClean="0"/>
              <a:t>бюджете </a:t>
            </a:r>
            <a:r>
              <a:rPr lang="ru-RU" sz="2000" dirty="0"/>
              <a:t>муниципального района на 2021 год и плановый период 2022 и 2023 годов»</a:t>
            </a:r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на 2021 год и плановый период 2022-2023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районной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21.02.2017 года № 95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2892425"/>
            <a:ext cx="8785225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>
                <a:solidFill>
                  <a:srgbClr val="FF0000"/>
                </a:solidFill>
              </a:rPr>
              <a:t>в муниципальном образовании «Сычевский район» Смоленской области</a:t>
            </a:r>
          </a:p>
          <a:p>
            <a:pPr>
              <a:spcBef>
                <a:spcPct val="0"/>
              </a:spcBef>
            </a:pPr>
            <a:endParaRPr lang="ru-RU" sz="1800" i="1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«Сычевский район» Смоленской области, утверждения и исполнения бюджета муниципального образования «Сычевский район» 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«Сычевский район» Смоленской области. Готовый проект местного бюджета представляется на рассмотрение в Сычевскую районную Думу не позднее 15 ноября текущего года.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Думы проект решения о местном бюджете на 2021 год и плановый период 2022 и 2023 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районной Думы 25 ноября т.г</a:t>
            </a:r>
            <a:r>
              <a:rPr lang="ru-RU" sz="1800" b="0" dirty="0"/>
              <a:t>, </a:t>
            </a:r>
            <a:r>
              <a:rPr lang="ru-RU" sz="1400" b="0" dirty="0">
                <a:latin typeface="Times New Roman" pitchFamily="18" charset="0"/>
              </a:rPr>
              <a:t>16 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Думой. Решение о проекте бюджета муниципального района на 2021 год и плановой период 2022 и 2023 годов утверждено  25 ноября 2020 года № 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286500"/>
            <a:chOff x="351547" y="142852"/>
            <a:chExt cx="8649609" cy="62865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265365" cy="314327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32487"/>
            <a:chOff x="43" y="73"/>
            <a:chExt cx="5649" cy="3737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«Сычевский район» Смоленской области  на  2021 – 2023 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538"/>
              <a:ext cx="1228" cy="180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Сычевского района</a:t>
              </a: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324"/>
              <a:ext cx="2948" cy="450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Сычевского района</a:t>
              </a: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2021г. и плановый период 2022 и 2023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район»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4429125" y="1357313"/>
            <a:ext cx="3786188" cy="178593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«Сельскохозяйственное 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предприятие «Мещерское»</a:t>
            </a:r>
          </a:p>
          <a:p>
            <a:pPr>
              <a:spcBef>
                <a:spcPct val="0"/>
              </a:spcBef>
            </a:pPr>
            <a:endParaRPr lang="ru-RU" sz="1800" b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" y="5000625"/>
            <a:ext cx="2286000" cy="157162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МОО «Тайга»</a:t>
            </a: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5715000" y="4572000"/>
            <a:ext cx="3286125" cy="115252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ЗАО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«Тропарево»</a:t>
            </a: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42875" y="1357313"/>
            <a:ext cx="3857625" cy="185737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«СПБСТИН»</a:t>
            </a: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0" y="5357813"/>
            <a:ext cx="3000375" cy="12954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«Отдел охраны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СПБСТИН»</a:t>
            </a: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42938" y="428625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2143125" y="3071813"/>
            <a:ext cx="4219575" cy="193833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«МРСК Центра»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 «Сычевский район»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 на доходы</a:t>
            </a:r>
          </a:p>
          <a:p>
            <a:pPr>
              <a:spcBef>
                <a:spcPct val="0"/>
              </a:spcBef>
            </a:pPr>
            <a:r>
              <a:rPr lang="ru-RU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/>
              <a:t> лиц</a:t>
            </a:r>
          </a:p>
          <a:p>
            <a:pPr>
              <a:spcBef>
                <a:spcPct val="0"/>
              </a:spcBef>
            </a:pPr>
            <a:r>
              <a:rPr lang="ru-RU"/>
              <a:t>(НДФЛ)</a:t>
            </a:r>
          </a:p>
          <a:p>
            <a:pPr>
              <a:spcBef>
                <a:spcPct val="0"/>
              </a:spcBef>
            </a:pPr>
            <a:r>
              <a:rPr lang="ru-RU"/>
              <a:t>30,533%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 налог на</a:t>
            </a:r>
          </a:p>
          <a:p>
            <a:pPr>
              <a:spcBef>
                <a:spcPct val="0"/>
              </a:spcBef>
            </a:pPr>
            <a:r>
              <a:rPr lang="ru-RU"/>
              <a:t>вмененный</a:t>
            </a:r>
          </a:p>
          <a:p>
            <a:pPr>
              <a:spcBef>
                <a:spcPct val="0"/>
              </a:spcBef>
            </a:pPr>
            <a:r>
              <a:rPr lang="ru-RU"/>
              <a:t>доход для</a:t>
            </a:r>
          </a:p>
          <a:p>
            <a:pPr>
              <a:spcBef>
                <a:spcPct val="0"/>
              </a:spcBef>
            </a:pPr>
            <a:r>
              <a:rPr lang="ru-RU"/>
              <a:t>отдельных</a:t>
            </a:r>
          </a:p>
          <a:p>
            <a:pPr>
              <a:spcBef>
                <a:spcPct val="0"/>
              </a:spcBef>
            </a:pPr>
            <a:r>
              <a:rPr lang="ru-RU"/>
              <a:t>видов</a:t>
            </a:r>
          </a:p>
          <a:p>
            <a:pPr>
              <a:spcBef>
                <a:spcPct val="0"/>
              </a:spcBef>
            </a:pPr>
            <a:r>
              <a:rPr lang="ru-RU"/>
              <a:t>деятельности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50%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/>
              <a:t>БЮДЖЕТ МУНИЦИПАЛЬНОГО ОБРАЗОВАНИЯ «СЫЧЕВСКИЙ РАЙОН»</a:t>
            </a:r>
          </a:p>
          <a:p>
            <a:pPr>
              <a:spcBef>
                <a:spcPct val="0"/>
              </a:spcBef>
            </a:pPr>
            <a:r>
              <a:rPr lang="ru-RU" sz="180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smtClean="0">
                <a:latin typeface="Times New Roman" pitchFamily="18" charset="0"/>
              </a:rPr>
              <a:t>Финансовое управление Администрации муниципального образования «Сычевский  район» Смоленской области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Адрес:</a:t>
            </a:r>
            <a:r>
              <a:rPr lang="ru-RU" sz="160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Телефон:</a:t>
            </a:r>
            <a:r>
              <a:rPr lang="ru-RU" sz="1600" smtClean="0">
                <a:latin typeface="Times New Roman" pitchFamily="18" charset="0"/>
              </a:rPr>
              <a:t> +7 (48130) 4-19-44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Факс</a:t>
            </a:r>
            <a:r>
              <a:rPr lang="ru-RU" sz="1600" smtClean="0">
                <a:latin typeface="Times New Roman" pitchFamily="18" charset="0"/>
              </a:rPr>
              <a:t>: +7 (48130) 4-64-08</a:t>
            </a:r>
            <a:endParaRPr lang="en-US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smtClean="0">
                <a:latin typeface="Times New Roman" pitchFamily="18" charset="0"/>
              </a:rPr>
              <a:t>E-mail</a:t>
            </a:r>
            <a:r>
              <a:rPr lang="en-US" sz="1600" smtClean="0">
                <a:latin typeface="Times New Roman" pitchFamily="18" charset="0"/>
              </a:rPr>
              <a:t>:    </a:t>
            </a:r>
            <a:r>
              <a:rPr lang="en-US" sz="160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Режим работы:</a:t>
            </a:r>
            <a:r>
              <a:rPr lang="ru-RU" sz="1600" smtClean="0">
                <a:latin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перерыв на обед: 13:00 - 14:00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smtClean="0"/>
              <a:t>Великоростова Ирина Николаевна-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smtClean="0"/>
              <a:t>Костерева Наталья Михайловна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smtClean="0"/>
              <a:t>Основные параметры консолидированного бюджета муниципального образования «Сычевский район» Смоленской области  на 2021-2023 годы</a:t>
            </a:r>
            <a:br>
              <a:rPr lang="ru-RU" sz="1800" b="1" smtClean="0"/>
            </a:br>
            <a:endParaRPr lang="ru-RU" sz="1800" b="1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4625"/>
        </p:xfrm>
        <a:graphic>
          <a:graphicData uri="http://schemas.openxmlformats.org/drawingml/2006/table">
            <a:tbl>
              <a:tblPr/>
              <a:tblGrid>
                <a:gridCol w="2286000"/>
                <a:gridCol w="1143000"/>
                <a:gridCol w="1143000"/>
                <a:gridCol w="1214438"/>
                <a:gridCol w="1214437"/>
                <a:gridCol w="1071563"/>
                <a:gridCol w="1071562"/>
              </a:tblGrid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Консолидированный бюджет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338813,8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321508,5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317120,4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308507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289860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283883,0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343784,5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326655,3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322522,9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313478,5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295007,7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289285,5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-4970,7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-5146,8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-5402,5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-4970,7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-5146,8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-5402,5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0" y="1714500"/>
          <a:ext cx="9144000" cy="5307013"/>
        </p:xfrm>
        <a:graphic>
          <a:graphicData uri="http://schemas.openxmlformats.org/drawingml/2006/table">
            <a:tbl>
              <a:tblPr/>
              <a:tblGrid>
                <a:gridCol w="3857625"/>
                <a:gridCol w="1571625"/>
                <a:gridCol w="1357313"/>
                <a:gridCol w="1143000"/>
                <a:gridCol w="1214437"/>
              </a:tblGrid>
              <a:tr h="1020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301470,6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308507,8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292806,6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302657,7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43195,3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49707,5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51468,5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54025,1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258275,4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258800,3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238392,4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229857,9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22498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22756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981075"/>
            <a:ext cx="1785938" cy="3603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>
                <a:solidFill>
                  <a:srgbClr val="CC3300"/>
                </a:solidFill>
              </a:rPr>
              <a:t>НА 20</a:t>
            </a:r>
            <a:r>
              <a:rPr lang="en-US" sz="2400">
                <a:solidFill>
                  <a:srgbClr val="CC3300"/>
                </a:solidFill>
              </a:rPr>
              <a:t>19</a:t>
            </a:r>
            <a:r>
              <a:rPr lang="ru-RU" sz="2400">
                <a:solidFill>
                  <a:srgbClr val="CC3300"/>
                </a:solidFill>
              </a:rPr>
              <a:t>-2023 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142875" y="1214438"/>
          <a:ext cx="9001125" cy="5429250"/>
        </p:xfrm>
        <a:graphic>
          <a:graphicData uri="http://schemas.openxmlformats.org/presentationml/2006/ole">
            <p:oleObj spid="_x0000_s1027" name="Worksheet" r:id="rId4" imgW="5518257" imgH="3816261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smtClean="0">
                <a:solidFill>
                  <a:srgbClr val="008000"/>
                </a:solidFill>
              </a:rPr>
              <a:t>МУНИЦИПАЛЬНЫЙ ДОЛГ В ДИНАМИКЕ НА 20</a:t>
            </a:r>
            <a:r>
              <a:rPr lang="en-US" sz="1800" b="1" smtClean="0">
                <a:solidFill>
                  <a:srgbClr val="008000"/>
                </a:solidFill>
              </a:rPr>
              <a:t>19</a:t>
            </a:r>
            <a:r>
              <a:rPr lang="ru-RU" sz="1800" b="1" smtClean="0">
                <a:solidFill>
                  <a:srgbClr val="008000"/>
                </a:solidFill>
              </a:rPr>
              <a:t>-2023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77838" y="1600200"/>
          <a:ext cx="8188325" cy="4525963"/>
        </p:xfrm>
        <a:graphic>
          <a:graphicData uri="http://schemas.openxmlformats.org/presentationml/2006/ole">
            <p:oleObj spid="_x0000_s2050" name="Диаграмма" r:id="rId3" imgW="8305714" imgH="4590961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 noChangeAspect="1"/>
          </p:cNvGraphicFramePr>
          <p:nvPr/>
        </p:nvGraphicFramePr>
        <p:xfrm>
          <a:off x="2786050" y="4071942"/>
          <a:ext cx="3470275" cy="1692000"/>
        </p:xfrm>
        <a:graphic>
          <a:graphicData uri="http://schemas.openxmlformats.org/presentationml/2006/ole">
            <p:oleObj spid="_x0000_s3074" name="Worksheet" r:id="rId3" imgW="2285943" imgH="1111271" progId="Excel.Sheet.8">
              <p:embed/>
            </p:oleObj>
          </a:graphicData>
        </a:graphic>
      </p:graphicFrame>
      <p:graphicFrame>
        <p:nvGraphicFramePr>
          <p:cNvPr id="3075" name="Диаграмма 39"/>
          <p:cNvGraphicFramePr>
            <a:graphicFrameLocks noChangeAspect="1"/>
          </p:cNvGraphicFramePr>
          <p:nvPr/>
        </p:nvGraphicFramePr>
        <p:xfrm>
          <a:off x="0" y="4081462"/>
          <a:ext cx="3471863" cy="1692000"/>
        </p:xfrm>
        <a:graphic>
          <a:graphicData uri="http://schemas.openxmlformats.org/presentationml/2006/ole">
            <p:oleObj spid="_x0000_s3075" name="Worksheet" r:id="rId4" imgW="2285943" imgH="1111271" progId="Excel.Sheet.8">
              <p:embed/>
            </p:oleObj>
          </a:graphicData>
        </a:graphic>
      </p:graphicFrame>
      <p:graphicFrame>
        <p:nvGraphicFramePr>
          <p:cNvPr id="3076" name="Диаграмма 40"/>
          <p:cNvGraphicFramePr>
            <a:graphicFrameLocks noChangeAspect="1"/>
          </p:cNvGraphicFramePr>
          <p:nvPr/>
        </p:nvGraphicFramePr>
        <p:xfrm>
          <a:off x="5672138" y="4071942"/>
          <a:ext cx="3471862" cy="1692000"/>
        </p:xfrm>
        <a:graphic>
          <a:graphicData uri="http://schemas.openxmlformats.org/presentationml/2006/ole">
            <p:oleObj spid="_x0000_s3076" name="Worksheet" r:id="rId5" imgW="2285943" imgH="1111271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900113" y="393382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>
                <a:solidFill>
                  <a:srgbClr val="CC3300"/>
                </a:solidFill>
              </a:rPr>
              <a:t>СТРУКТУРА ДОХОДОВ БЮДЖЕТА НА 202</a:t>
            </a:r>
            <a:r>
              <a:rPr lang="en-US" sz="1800">
                <a:solidFill>
                  <a:srgbClr val="CC3300"/>
                </a:solidFill>
              </a:rPr>
              <a:t>1</a:t>
            </a:r>
            <a:r>
              <a:rPr lang="ru-RU" sz="1800">
                <a:solidFill>
                  <a:srgbClr val="CC3300"/>
                </a:solidFill>
              </a:rPr>
              <a:t> ГОД И ПЛАНОВЫЙ ПЕРИОД 202</a:t>
            </a:r>
            <a:r>
              <a:rPr lang="en-US" sz="1800">
                <a:solidFill>
                  <a:srgbClr val="CC3300"/>
                </a:solidFill>
              </a:rPr>
              <a:t>2</a:t>
            </a:r>
            <a:r>
              <a:rPr lang="ru-RU" sz="1800">
                <a:solidFill>
                  <a:srgbClr val="CC3300"/>
                </a:solidFill>
              </a:rPr>
              <a:t> И 202</a:t>
            </a:r>
            <a:r>
              <a:rPr lang="en-US" sz="1800">
                <a:solidFill>
                  <a:srgbClr val="CC3300"/>
                </a:solidFill>
              </a:rPr>
              <a:t>3</a:t>
            </a:r>
            <a:r>
              <a:rPr lang="ru-RU" sz="1800">
                <a:solidFill>
                  <a:srgbClr val="CC3300"/>
                </a:solidFill>
              </a:rPr>
              <a:t> 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357188" y="1357313"/>
          <a:ext cx="8643937" cy="5500687"/>
        </p:xfrm>
        <a:graphic>
          <a:graphicData uri="http://schemas.openxmlformats.org/presentationml/2006/ole">
            <p:oleObj spid="_x0000_s4098" name="Лист" r:id="rId3" imgW="6835228" imgH="4351104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357188" y="1214438"/>
          <a:ext cx="8786812" cy="5643562"/>
        </p:xfrm>
        <a:graphic>
          <a:graphicData uri="http://schemas.openxmlformats.org/presentationml/2006/ole">
            <p:oleObj spid="_x0000_s4099" name="Worksheet" r:id="rId4" imgW="5708682" imgH="3638577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274638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2019-202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3" y="928688"/>
          <a:ext cx="8715436" cy="5726578"/>
        </p:xfrm>
        <a:graphic>
          <a:graphicData uri="http://schemas.openxmlformats.org/drawingml/2006/table">
            <a:tbl>
              <a:tblPr/>
              <a:tblGrid>
                <a:gridCol w="3262907"/>
                <a:gridCol w="1196330"/>
                <a:gridCol w="1065758"/>
                <a:gridCol w="1161465"/>
                <a:gridCol w="1014488"/>
                <a:gridCol w="1014488"/>
              </a:tblGrid>
              <a:tr h="598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2019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20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План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9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106687,2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104065,0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45630</a:t>
                      </a: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47380</a:t>
                      </a: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49927</a:t>
                      </a: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101431,9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98869,6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40109,0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42153,0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44427,7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955,1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1050,7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1155,7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Единый налог на вмененный доход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2498,0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2456,5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532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1573,8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1637,8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3118,9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3243,6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3373,4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1162,4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894,4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930,2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967,4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21,1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3,4 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18186,5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17886,7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4076</a:t>
                      </a: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,9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4087,7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4097,5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1199,9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7,2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7,8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1897,5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2197,0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2888,7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2897,4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2905,1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14467,9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14183,5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265,6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264,5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46,8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48,6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124873,7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121951,7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49707,5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51468,5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54025,1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2019-2023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142875" y="1500189"/>
          <a:ext cx="8919683" cy="4214828"/>
        </p:xfrm>
        <a:graphic>
          <a:graphicData uri="http://schemas.openxmlformats.org/presentationml/2006/ole">
            <p:oleObj spid="_x0000_s5122" name="Диаграмма Microsoft Graph" r:id="rId3" imgW="8299515" imgH="3530608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«Сычевский район» 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0" y="214290"/>
            <a:ext cx="8902700" cy="6458377"/>
            <a:chOff x="214283" y="221057"/>
            <a:chExt cx="8569875" cy="4840808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14283" y="810059"/>
            <a:ext cx="8569875" cy="4251806"/>
          </p:xfrm>
          <a:graphic>
            <a:graphicData uri="http://schemas.openxmlformats.org/presentationml/2006/ole">
              <p:oleObj spid="_x0000_s6146" name="Worksheet" r:id="rId4" imgW="5873743" imgH="3549646" progId="Excel.Sheet.8">
                <p:embed/>
              </p:oleObj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</a:t>
            </a:r>
            <a:r>
              <a:rPr lang="ru-RU" sz="2800" b="0" dirty="0">
                <a:solidFill>
                  <a:schemeClr val="accent2"/>
                </a:solidFill>
              </a:rPr>
              <a:t>2021 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27463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«Сычевский район»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1.  Территория муниципального района составляет  1791,1 квадратных километров.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2. Территорию муниципального района</a:t>
            </a:r>
            <a:r>
              <a:rPr lang="ru-RU" sz="1400" b="1" i="1" smtClean="0">
                <a:solidFill>
                  <a:srgbClr val="006600"/>
                </a:solidFill>
              </a:rPr>
              <a:t> </a:t>
            </a:r>
            <a:r>
              <a:rPr lang="ru-RU" sz="1400" b="1" smtClean="0">
                <a:solidFill>
                  <a:srgbClr val="0066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4. Территорию муниципального района</a:t>
            </a:r>
            <a:r>
              <a:rPr lang="ru-RU" sz="1400" b="1" i="1" smtClean="0">
                <a:solidFill>
                  <a:srgbClr val="006600"/>
                </a:solidFill>
              </a:rPr>
              <a:t> </a:t>
            </a:r>
            <a:r>
              <a:rPr lang="ru-RU" sz="1400" b="1" smtClean="0">
                <a:solidFill>
                  <a:srgbClr val="006600"/>
                </a:solidFill>
              </a:rPr>
              <a:t>образуют территории следующих поселений, входящих в его состав: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-   Сычевское городское поселение  (административный центр город Сычевка);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Дугинское сельское поселение      (административный центр деревня Дугино);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Караваевское сельское поселение (административный центр деревня Караваево);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Мальцевское сельское поселение  (административный центр деревня Мальцево);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Никольское сельское поселение    (административный центр деревня Никольское);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>
                <a:solidFill>
                  <a:srgbClr val="006600"/>
                </a:solidFill>
              </a:rPr>
              <a:t>5. Административным центром муниципального района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6838" y="214290"/>
            <a:ext cx="8729730" cy="6561160"/>
            <a:chOff x="307501" y="228080"/>
            <a:chExt cx="8403372" cy="6074740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7501" y="868055"/>
            <a:ext cx="8403372" cy="5434765"/>
          </p:xfrm>
          <a:graphic>
            <a:graphicData uri="http://schemas.openxmlformats.org/presentationml/2006/ole">
              <p:oleObj spid="_x0000_s7170" name="Worksheet" r:id="rId4" imgW="5759400" imgH="3556068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</a:t>
            </a:r>
            <a:r>
              <a:rPr lang="ru-RU" sz="2800" b="0" dirty="0">
                <a:solidFill>
                  <a:schemeClr val="accent2"/>
                </a:solidFill>
              </a:rPr>
              <a:t>2022 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6838" y="214290"/>
            <a:ext cx="8729730" cy="6561160"/>
            <a:chOff x="307501" y="228080"/>
            <a:chExt cx="8403372" cy="6074739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7501" y="868054"/>
            <a:ext cx="8403372" cy="5434765"/>
          </p:xfrm>
          <a:graphic>
            <a:graphicData uri="http://schemas.openxmlformats.org/presentationml/2006/ole">
              <p:oleObj spid="_x0000_s8194" name="Worksheet" r:id="rId4" imgW="5759462" imgH="3873571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</a:t>
            </a:r>
            <a:r>
              <a:rPr lang="ru-RU" sz="2800" b="0" dirty="0">
                <a:solidFill>
                  <a:schemeClr val="accent2"/>
                </a:solidFill>
              </a:rPr>
              <a:t>2023 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0" y="0"/>
            <a:ext cx="9001125" cy="6858000"/>
            <a:chOff x="214282" y="142852"/>
            <a:chExt cx="8786874" cy="542928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район» 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2021-2023 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214282" y="3786190"/>
              <a:ext cx="8643998" cy="1785950"/>
              <a:chOff x="214282" y="3786190"/>
              <a:chExt cx="8643998" cy="1785950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214282" y="4000504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2214962" y="3857893"/>
                <a:ext cx="1428836" cy="42856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1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214962" y="4429728"/>
                <a:ext cx="1428836" cy="42856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2</a:t>
                </a:r>
                <a:endParaRPr lang="ru-RU" sz="1800" dirty="0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2214962" y="5000306"/>
                <a:ext cx="1428836" cy="42856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071519" y="3786257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071519" y="4429728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071519" y="5071942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786578" y="4214818"/>
                <a:ext cx="2071702" cy="785818"/>
              </a:xfrm>
              <a:prstGeom prst="roundRect">
                <a:avLst/>
              </a:prstGeom>
              <a:blipFill>
                <a:blip r:embed="rId2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>
                <a:stCxn id="0" idx="3"/>
                <a:endCxn id="0" idx="1"/>
              </p:cNvCxnSpPr>
              <p:nvPr/>
            </p:nvCxnSpPr>
            <p:spPr>
              <a:xfrm flipV="1">
                <a:off x="1714404" y="4071545"/>
                <a:ext cx="500558" cy="5718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>
                <a:endCxn id="0" idx="1"/>
              </p:cNvCxnSpPr>
              <p:nvPr/>
            </p:nvCxnSpPr>
            <p:spPr>
              <a:xfrm rot="16200000" flipH="1">
                <a:off x="1678767" y="4679018"/>
                <a:ext cx="571834" cy="5005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>
                <a:endCxn id="0" idx="1"/>
              </p:cNvCxnSpPr>
              <p:nvPr/>
            </p:nvCxnSpPr>
            <p:spPr>
              <a:xfrm flipV="1">
                <a:off x="1714404" y="4643380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/>
              <p:nvPr/>
            </p:nvCxnSpPr>
            <p:spPr>
              <a:xfrm>
                <a:off x="3643798" y="4571743"/>
                <a:ext cx="499008" cy="25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/>
              <p:cNvCxnSpPr/>
              <p:nvPr/>
            </p:nvCxnSpPr>
            <p:spPr>
              <a:xfrm>
                <a:off x="3643798" y="3929529"/>
                <a:ext cx="499008" cy="12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 стрелкой 41"/>
              <p:cNvCxnSpPr/>
              <p:nvPr/>
            </p:nvCxnSpPr>
            <p:spPr>
              <a:xfrm>
                <a:off x="3643798" y="5215215"/>
                <a:ext cx="499008" cy="12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000911" y="4001165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CC3300"/>
                </a:solidFill>
                <a:latin typeface="Times New Roman" pitchFamily="18" charset="0"/>
              </a:rPr>
              <a:t>составляют 305264,8 тыс. руб., или </a:t>
            </a:r>
            <a:r>
              <a:rPr lang="ru-RU" sz="2400" b="1" i="1" smtClean="0">
                <a:solidFill>
                  <a:srgbClr val="CC3300"/>
                </a:solidFill>
                <a:latin typeface="Times New Roman" pitchFamily="18" charset="0"/>
              </a:rPr>
              <a:t>97,4%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/>
              <a:t> </a:t>
            </a:r>
            <a:r>
              <a:rPr lang="ru-RU" sz="160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в муниципальном образовании «Сычевский район»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20000"/>
              </a:spcBef>
            </a:pPr>
            <a:r>
              <a:rPr lang="ru-RU" sz="1400">
                <a:latin typeface="Times New Roman" pitchFamily="18" charset="0"/>
              </a:rPr>
              <a:t>25224,0</a:t>
            </a:r>
          </a:p>
          <a:p>
            <a:pPr>
              <a:spcBef>
                <a:spcPct val="2000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24194,0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25194,0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</a:t>
            </a:r>
            <a:r>
              <a:rPr lang="ru-RU" sz="160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«Сычевский район» 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28956,7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19461,1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13571,2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511300"/>
            <a:ext cx="3311525" cy="8302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"Профилактика терроризма и экстремизма на территории муниципального образования "Сычевский район" 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2021</a:t>
            </a:r>
          </a:p>
          <a:p>
            <a:r>
              <a:rPr lang="ru-RU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2022</a:t>
            </a:r>
          </a:p>
          <a:p>
            <a:r>
              <a:rPr lang="ru-RU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2022</a:t>
            </a:r>
          </a:p>
          <a:p>
            <a:r>
              <a:rPr lang="ru-RU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13003,5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12127,6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12127,6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</a:t>
            </a:r>
            <a:r>
              <a:rPr lang="ru-RU" sz="1800" b="0">
                <a:latin typeface="Times New Roman" pitchFamily="18" charset="0"/>
              </a:rPr>
              <a:t>.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253,0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</a:t>
            </a:r>
            <a:r>
              <a:rPr lang="ru-RU" sz="1800" b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253,0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353,0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</a:t>
            </a:r>
            <a:r>
              <a:rPr lang="ru-RU" sz="1800" b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134,8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80,0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70,0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</a:t>
            </a:r>
            <a:r>
              <a:rPr lang="ru-RU" sz="1800" b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</a:t>
            </a:r>
            <a:r>
              <a:rPr lang="ru-RU" sz="1800" b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/>
              <a:t>2021</a:t>
            </a:r>
          </a:p>
          <a:p>
            <a:pPr>
              <a:spcBef>
                <a:spcPct val="0"/>
              </a:spcBef>
            </a:pPr>
            <a:r>
              <a:rPr lang="ru-RU" sz="1400"/>
              <a:t>183461,1</a:t>
            </a:r>
          </a:p>
          <a:p>
            <a:pPr>
              <a:spcBef>
                <a:spcPct val="0"/>
              </a:spcBef>
            </a:pPr>
            <a:r>
              <a:rPr lang="ru-RU" sz="140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/>
              <a:t>2022</a:t>
            </a:r>
          </a:p>
          <a:p>
            <a:pPr>
              <a:spcBef>
                <a:spcPct val="0"/>
              </a:spcBef>
            </a:pPr>
            <a:r>
              <a:rPr lang="ru-RU" sz="1400"/>
              <a:t>174748,5</a:t>
            </a:r>
          </a:p>
          <a:p>
            <a:pPr>
              <a:spcBef>
                <a:spcPct val="0"/>
              </a:spcBef>
            </a:pPr>
            <a:r>
              <a:rPr lang="ru-RU" sz="1400"/>
              <a:t>тыс. руб</a:t>
            </a:r>
            <a:r>
              <a:rPr lang="ru-RU" sz="1800" b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/>
              <a:t>2023</a:t>
            </a:r>
          </a:p>
          <a:p>
            <a:pPr>
              <a:spcBef>
                <a:spcPct val="0"/>
              </a:spcBef>
            </a:pPr>
            <a:r>
              <a:rPr lang="ru-RU" sz="1400"/>
              <a:t>174802,9</a:t>
            </a:r>
          </a:p>
          <a:p>
            <a:pPr>
              <a:spcBef>
                <a:spcPct val="0"/>
              </a:spcBef>
            </a:pPr>
            <a:r>
              <a:rPr lang="ru-RU" sz="1400"/>
              <a:t>тыс. руб</a:t>
            </a:r>
            <a:r>
              <a:rPr lang="ru-RU" sz="1400" b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/>
              <a:t>2021</a:t>
            </a:r>
          </a:p>
          <a:p>
            <a:pPr>
              <a:spcBef>
                <a:spcPct val="0"/>
              </a:spcBef>
            </a:pPr>
            <a:r>
              <a:rPr lang="ru-RU" sz="1400"/>
              <a:t>49022,9</a:t>
            </a:r>
          </a:p>
          <a:p>
            <a:pPr>
              <a:spcBef>
                <a:spcPct val="0"/>
              </a:spcBef>
            </a:pPr>
            <a:r>
              <a:rPr lang="ru-RU" sz="1400"/>
              <a:t>тыс.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/>
              <a:t>2022</a:t>
            </a:r>
          </a:p>
          <a:p>
            <a:pPr>
              <a:spcBef>
                <a:spcPct val="0"/>
              </a:spcBef>
            </a:pPr>
            <a:r>
              <a:rPr lang="ru-RU" sz="1400"/>
              <a:t>47900,7</a:t>
            </a:r>
          </a:p>
          <a:p>
            <a:pPr>
              <a:spcBef>
                <a:spcPct val="0"/>
              </a:spcBef>
            </a:pPr>
            <a:r>
              <a:rPr lang="ru-RU" sz="1400"/>
              <a:t>тыс. руб</a:t>
            </a:r>
            <a:r>
              <a:rPr lang="ru-RU" sz="1400" b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/>
              <a:t>2023</a:t>
            </a:r>
          </a:p>
          <a:p>
            <a:pPr>
              <a:spcBef>
                <a:spcPct val="0"/>
              </a:spcBef>
            </a:pPr>
            <a:r>
              <a:rPr lang="ru-RU" sz="1400"/>
              <a:t>45400,7</a:t>
            </a:r>
          </a:p>
          <a:p>
            <a:pPr>
              <a:spcBef>
                <a:spcPct val="0"/>
              </a:spcBef>
            </a:pPr>
            <a:r>
              <a:rPr lang="ru-RU" sz="1400"/>
              <a:t>тыс. руб</a:t>
            </a:r>
            <a:r>
              <a:rPr lang="ru-RU" sz="1400" b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2021</a:t>
            </a:r>
          </a:p>
          <a:p>
            <a:pPr algn="l"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305,9 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57943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/>
              <a:t>  </a:t>
            </a:r>
            <a:r>
              <a:rPr lang="ru-RU" sz="1400">
                <a:latin typeface="Times New Roman" pitchFamily="18" charset="0"/>
              </a:rPr>
              <a:t>2022</a:t>
            </a:r>
          </a:p>
          <a:p>
            <a:pPr algn="l"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82,2 тыс.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5238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 algn="l"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82,2 тыс. руб.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513"/>
            <a:ext cx="1087437" cy="64611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2022</a:t>
            </a:r>
          </a:p>
          <a:p>
            <a:pPr algn="l"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3311,7</a:t>
            </a:r>
          </a:p>
          <a:p>
            <a:pPr algn="l"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2023</a:t>
            </a:r>
          </a:p>
          <a:p>
            <a:pPr algn="l"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3311,7</a:t>
            </a:r>
          </a:p>
          <a:p>
            <a:pPr algn="l"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2021</a:t>
            </a:r>
          </a:p>
          <a:p>
            <a:pPr algn="l"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4311,7</a:t>
            </a:r>
          </a:p>
          <a:p>
            <a:pPr algn="l"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368,0 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368,0 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368,0 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2021-2023 г.г.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10,0 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225224,0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225194,0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24194,0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 Развитие муниципальной службы в муниципальном образовании «Сычевский район» Смоленской области на 2018-2024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 Развитие архивного дела в муниципальном образовании «Сычевский район» Смоленской области на 2018-2024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Обеспечивающая  подпрограмма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25104,0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25104,0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24104,0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226659"/>
          <a:ext cx="8786842" cy="5436086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муниципальных служащих, обучающихся в  высших  учебных  заведениях   на   условиях софинансирования  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муниципальных  служащих и лиц, состоящих в кадровом резерве Администрации, прошедших повышение   квалификации   за   счет   средств местного бюджета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24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муниципальных  служащих и лиц, состоящих в кадровом резерве Администрации,  принявших участие в краткосрочных тематических семинарах за счет средств местного                  бюджета (чел.)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граждан, назначенных на должности муниципальной службы, из кадрового резерва  для замещения вакантных должностей муниципальной службы  в Администрации муниципального образования «Сычевский район» Смоленской области 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   студентов,    обучающихся   в высших учебных заведениях,  прошедших  практику  в   органах местного   самоуправления муниципального образования «Сычевский район» 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район»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14282" y="1351057"/>
          <a:ext cx="8786875" cy="5325100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8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183461,1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174748,5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174802,9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«Организация представления начального общего, основного общего, среднего (полного) общего образования в муниципальном образовании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122630,1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124937,1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125261,0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0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 Организация представления дополнительного образования в МКОУ ДОД Дома детского творчества г. Сычевки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6834,3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6834,3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6834,3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38789,6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38071,3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37753,2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0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«Совершенствование системы устройства детей-сирот и детей, оставшихся без попечения родителей, на воспитание в семье в муниципальном образовании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9426,2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«Педагогические кадры муниципальном образовании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Обеспечивающая программа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3714,9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3639,9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3639,9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район» Смоленской области на 2021 год и плановый период 2022  и 2023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13,4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5.6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16.7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16.7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16.5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11.1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1.3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1.5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180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37787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4.Доля муниципальных общеобразовательных учреждений, здания которых требуют капитального ремонта, в общем  количестве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район» Смоленской области»</a:t>
            </a:r>
            <a:endParaRPr lang="ru-RU" sz="140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357158" y="1500175"/>
          <a:ext cx="8286808" cy="5190910"/>
        </p:xfrm>
        <a:graphic>
          <a:graphicData uri="http://schemas.openxmlformats.org/drawingml/2006/table">
            <a:tbl>
              <a:tblPr/>
              <a:tblGrid>
                <a:gridCol w="4934678"/>
                <a:gridCol w="1079012"/>
                <a:gridCol w="1150946"/>
                <a:gridCol w="1122172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9022.9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47900,7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45400,7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«Организация библиотечного обслуживания населения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 на 2016-2020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939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«Организация музейного обслуживания населения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1076,9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1076,9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«Развитие физической культуры и спорта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«Развитие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19942,1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18942,1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17642,1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43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«Развитие художественно-эстетического воспитания подрастающего поколения, выявление и поддержка юных дарований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7380,3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7255,1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7255,1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9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Обеспечивающая подпрограмма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1616,9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1616,9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1616,9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436663"/>
        </p:xfrm>
        <a:graphic>
          <a:graphicData uri="http://schemas.openxmlformats.org/drawingml/2006/table">
            <a:tbl>
              <a:tblPr/>
              <a:tblGrid>
                <a:gridCol w="5447148"/>
                <a:gridCol w="1021340"/>
                <a:gridCol w="1157519"/>
                <a:gridCol w="1089430"/>
              </a:tblGrid>
              <a:tr h="118416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  Количество выданных справок по информационным запросам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читателей-ед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132211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133533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134868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обращаемость единого фонда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2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человек, систематически занимающихся физкультурой и спортом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2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спортивно-массовых мероприятий для различных слоев населения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Число клубных формирований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участников клубных формирований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40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предметов хранения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7550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7580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5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посещений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03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принимаемых туристов и экскурсантов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6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проводимых силами ДШИ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65803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«Обеспечение квалифицированными кадрами  учреждений , находящихся на территории муниципального образования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«Комплексные меры противодействия злоупотреблению наркотическими средствами и их незаконному обороту в муниципальном образовании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«Комплексные меры по профилактике правонарушений и усилению борьбы с преступностью  в муниципальном образовании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«Сычевский район» Смоленской области»</a:t>
            </a:r>
            <a:endParaRPr lang="ru-RU" sz="1800" b="1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357298"/>
          <a:ext cx="8644000" cy="5220968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18277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количества проведенных мероприятий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 программе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количества опубликованных информационных </a:t>
                      </a:r>
                      <a:b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 методических материалов по программе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проведенных мероприятий (викторин, акций, семинаров, круглых столов) по реализации молодёжной политики на территории района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опубликованных информационных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 методических материалов в сфере реализации молодёжной политики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 связанных с профилактикой злоупотребления наркотических средств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мероприятий, связанных с профилактикой семейного неблагополучия и оздоровлением обстановки в неблагополучных семьях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мероприятий, направленных на снижение числа преступлений, совершаемых на улицах и в иных  общественных  местах  на  территории Сычевского района, в том числе преступлений,     совершенных несовершеннолетними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3117"/>
          <a:ext cx="8786810" cy="4357718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проведение смотров-конкурсов, фестивалей, семинаров, а также другие аналогичные 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47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юридическим лицам, индивидуальным предпринимателям, физическим лицам – производителям товаров, работ, услуг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969487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Содействие развитию малого и среднего предпринимательства  и  повышение   роли  малого предпринимательства в экономике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как одного из факторов, с одной стороны, инновационного развития и улучшения отраслевой структуры экономики, а с другой стороны, – социального развития и обеспечения стабильно высокого уровня занятости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4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5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-%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Число субъектов малого и среднего предпринимательства на 10000 человек населения муниципального образования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налоговых поступлений  от  субъектов малого и среднего предпринимательства  в бюджет муниципального образования «Сычевский район»;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849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Оборот субъектов малого и среднего предпринимательства в постоянных ценах по отношению к показателю 2014 года - %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714908"/>
        </p:xfrm>
        <a:graphic>
          <a:graphicData uri="http://schemas.openxmlformats.org/drawingml/2006/table">
            <a:tbl>
              <a:tblPr/>
              <a:tblGrid>
                <a:gridCol w="4621146"/>
                <a:gridCol w="1339462"/>
                <a:gridCol w="1138543"/>
                <a:gridCol w="1473409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7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49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«Обеспечение безопасности дорожного движения на территории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75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4929221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6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0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98.1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108.7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124.3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134.1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824.7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1015.2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1047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1092.8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1139.3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1191.4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4.6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244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255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14,14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1039,8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439,7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472,6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558,5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6,716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25955,2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27564,5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28612,0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29756,0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30346,0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32183,0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4412488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28956,7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19461,1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13571,2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4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«Управление муниципальным долгом муниципального образования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0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«Совершенствование межбюджетных отношений, повышение эффективности оказания финансовой помощи бюджетам поселений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23001,9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13506,3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7616,4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Обеспечивающая программа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5934,8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5934,8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5934,8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555323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района,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Сычевской районной Думы  о бюджете муниципального района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района,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«Сычевский район»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района,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3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     межбюджетных трансфертов   бюджета муниципального   района, распределяемая     по утвержденным   методикам         (за исключением инвестиционной     финансовой помощи)  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71678"/>
          <a:ext cx="8715437" cy="4429156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13003,5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Обеспечение организационных условий для реализации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13003,5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обеспечение деятельности муниципальных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13003,5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«Сычевский район» Смоленской области» </a:t>
            </a:r>
            <a:endParaRPr lang="ru-RU" sz="1800" i="1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4311,7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3311,7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3311,7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«Доступная среда на территории муниципального образования «Сычевский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3971,7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2971,7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2971,7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786346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5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1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проведенных мероприятий, направленных на поддержку социально незащищенных слоев населения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6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786346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Предоставление мер социальной поддержки по обеспечению жильем отдельных категорий граждан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4955034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молодых семей, улучшивших жилищные условия в рамках реализации подпрограммы -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молодых семьей, улучшивших жилищные условия за счет социальных выплат от общего количества молодых семьей, имеющих право на получение социальной выплаты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составляет: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 на 2021 год – 5400,0 тыс.руб.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на 2022 год – 0,00 тыс.рублей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на 2023 год – 0,00 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2021 году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2022-2023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142845" y="1000108"/>
          <a:ext cx="8858312" cy="5677707"/>
        </p:xfrm>
        <a:graphic>
          <a:graphicData uri="http://schemas.openxmlformats.org/drawingml/2006/table">
            <a:tbl>
              <a:tblPr/>
              <a:tblGrid>
                <a:gridCol w="2471407"/>
                <a:gridCol w="2128456"/>
                <a:gridCol w="2129993"/>
                <a:gridCol w="2128456"/>
              </a:tblGrid>
              <a:tr h="474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54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23394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949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21861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1822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21158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17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63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6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-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13564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- 1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130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13760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1147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13760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1147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6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741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228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686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79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498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208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7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81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10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347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29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-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350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29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-202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083176"/>
        </p:xfrm>
        <a:graphic>
          <a:graphicData uri="http://schemas.openxmlformats.org/drawingml/2006/table">
            <a:tbl>
              <a:tblPr/>
              <a:tblGrid>
                <a:gridCol w="1733630"/>
                <a:gridCol w="992354"/>
                <a:gridCol w="995343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41402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</a:t>
            </a:r>
            <a:r>
              <a:rPr lang="en-US" sz="2800" b="1" dirty="0" smtClean="0">
                <a:solidFill>
                  <a:srgbClr val="FF0066"/>
                </a:solidFill>
              </a:rPr>
              <a:t>1</a:t>
            </a:r>
            <a:r>
              <a:rPr lang="ru-RU" sz="2800" b="1" dirty="0" smtClean="0">
                <a:solidFill>
                  <a:srgbClr val="FF0066"/>
                </a:solidFill>
              </a:rPr>
              <a:t>-202</a:t>
            </a:r>
            <a:r>
              <a:rPr lang="en-US" sz="2800" b="1" dirty="0" smtClean="0">
                <a:solidFill>
                  <a:srgbClr val="FF0066"/>
                </a:solidFill>
              </a:rPr>
              <a:t>3</a:t>
            </a:r>
            <a:r>
              <a:rPr lang="ru-RU" sz="2800" b="1" dirty="0" smtClean="0">
                <a:solidFill>
                  <a:srgbClr val="FF0066"/>
                </a:solidFill>
              </a:rPr>
              <a:t>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37159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36440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36122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123900,9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126697,6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127011,5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14214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14089,4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14089,4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6482,0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5782,6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5782,6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181756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183010,4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183006,2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района Смоленской области в 2021 году составят примерно </a:t>
            </a:r>
            <a:r>
              <a:rPr lang="ru-RU" sz="2000" i="1" dirty="0" smtClean="0"/>
              <a:t>13564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района в 2021 году составят примерно 107,0 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района на культуру и кинематографию в расчете на 1 жителя в 2021 году составит </a:t>
            </a:r>
            <a:r>
              <a:rPr lang="ru-RU" sz="1800" b="1" dirty="0" smtClean="0">
                <a:solidFill>
                  <a:srgbClr val="0000CC"/>
                </a:solidFill>
              </a:rPr>
              <a:t>2741</a:t>
            </a:r>
            <a:r>
              <a:rPr lang="ru-RU" sz="1400" b="1" dirty="0" smtClean="0">
                <a:solidFill>
                  <a:srgbClr val="0000CC"/>
                </a:solidFill>
              </a:rPr>
              <a:t> 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2021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142844" y="3143248"/>
          <a:ext cx="8836025" cy="3311525"/>
        </p:xfrm>
        <a:graphic>
          <a:graphicData uri="http://schemas.openxmlformats.org/presentationml/2006/ole">
            <p:oleObj spid="_x0000_s10242" name="Worksheet" r:id="rId3" imgW="5829200" imgH="2184468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2021-2023 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17162,5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4609,8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4658,4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0" y="5511800"/>
            <a:ext cx="9144000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>
                <a:solidFill>
                  <a:srgbClr val="006600"/>
                </a:solidFill>
              </a:rPr>
              <a:t>Расходы на социальную политику в 2021 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>
                <a:solidFill>
                  <a:srgbClr val="006600"/>
                </a:solidFill>
              </a:rPr>
              <a:t>1281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3956,7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2956,7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2956,7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186092,5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175595,0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175154,8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2021-2023 г – 170,0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2021-2023 г – 170,0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62375"/>
          <a:ext cx="4570413" cy="3048000"/>
        </p:xfrm>
        <a:graphic>
          <a:graphicData uri="http://schemas.openxmlformats.org/presentationml/2006/ole">
            <p:oleObj spid="_x0000_s11266" name="Диаграмма Microsoft Graph" r:id="rId3" imgW="6140543" imgH="4095763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786313" y="709613"/>
          <a:ext cx="4357687" cy="2919412"/>
        </p:xfrm>
        <a:graphic>
          <a:graphicData uri="http://schemas.openxmlformats.org/presentationml/2006/ole">
            <p:oleObj spid="_x0000_s11267" name="Диаграмма" r:id="rId4" imgW="6134114" imgH="4108378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714876" y="3763963"/>
          <a:ext cx="4190999" cy="2724150"/>
        </p:xfrm>
        <a:graphic>
          <a:graphicData uri="http://schemas.openxmlformats.org/presentationml/2006/ole">
            <p:oleObj spid="_x0000_s11268" name="Диаграмма Microsoft Graph" r:id="rId5" imgW="6178658" imgH="4178334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района 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>
                <a:solidFill>
                  <a:schemeClr val="accent2"/>
                </a:solidFill>
              </a:rPr>
              <a:t>2021 году</a:t>
            </a:r>
            <a:r>
              <a:rPr lang="ru-RU" sz="1000" dirty="0">
                <a:solidFill>
                  <a:schemeClr val="accent2"/>
                </a:solidFill>
              </a:rPr>
              <a:t>  в сумме 258800,3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–127741,4тыс. рублей, субвенции –  130949,7 тыс. рублей, субсидии – 0,0 тыс. рублей, иные межбюджетные трансферты- 109,2 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>
                <a:solidFill>
                  <a:schemeClr val="accent2"/>
                </a:solidFill>
              </a:rPr>
              <a:t>2022</a:t>
            </a:r>
            <a:r>
              <a:rPr lang="ru-RU" sz="1000" dirty="0">
                <a:solidFill>
                  <a:schemeClr val="accent2"/>
                </a:solidFill>
              </a:rPr>
              <a:t> году в сумме 238392,4 тыс. руб., в том числе: дотации –113416,0 тыс. рублей, субвенции – 124867,2 тыс. рублей, субсидии – 0,0тыс. рублей, иные межбюджетные трансферты- 109,2 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>
                <a:solidFill>
                  <a:schemeClr val="accent2"/>
                </a:solidFill>
              </a:rPr>
              <a:t>2023 </a:t>
            </a:r>
            <a:r>
              <a:rPr lang="ru-RU" sz="1000" dirty="0">
                <a:solidFill>
                  <a:schemeClr val="accent2"/>
                </a:solidFill>
              </a:rPr>
              <a:t>году в сумме 229857,9 тыс. руб., в том числе: дотации – 98081,0 тыс. рублей, субвенции – 131667,7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0,0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трансферты- 109,2 тыс. рублей</a:t>
            </a:r>
          </a:p>
          <a:p>
            <a:pPr algn="l"/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857232"/>
            <a:ext cx="8218487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</a:t>
            </a:r>
            <a:r>
              <a:rPr lang="ru-RU" sz="1800" b="1" dirty="0" err="1" smtClean="0">
                <a:solidFill>
                  <a:schemeClr val="tx1"/>
                </a:solidFill>
              </a:rPr>
              <a:t>Сычевский</a:t>
            </a:r>
            <a:r>
              <a:rPr lang="ru-RU" sz="1800" b="1" dirty="0" smtClean="0">
                <a:solidFill>
                  <a:schemeClr val="tx1"/>
                </a:solidFill>
              </a:rPr>
              <a:t> район» Смоленской области: в 2021 году- 23001,9 тыс. руб., в 2022 году- 13506,3 тыс. руб., в 2023 году – 7616,4тыс. руб.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633538" y="2498725"/>
          <a:ext cx="5805487" cy="3875088"/>
        </p:xfrm>
        <a:graphic>
          <a:graphicData uri="http://schemas.openxmlformats.org/presentationml/2006/ole">
            <p:oleObj spid="_x0000_s12290" name="Диаграмма Microsoft Graph" r:id="rId3" imgW="6127685" imgH="4089341" progId="MSGraph.Chart.8">
              <p:embed followColorScheme="full"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357166"/>
            <a:ext cx="802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район»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51302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585940"/>
                <a:gridCol w="582865"/>
                <a:gridCol w="915051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4970,7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5146,8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5402,5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4970,7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5146,8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5402,5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4970,7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5146,8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5402,5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4" name="Object 83"/>
          <p:cNvGraphicFramePr>
            <a:graphicFrameLocks noChangeAspect="1"/>
          </p:cNvGraphicFramePr>
          <p:nvPr>
            <p:ph sz="quarter" idx="2"/>
          </p:nvPr>
        </p:nvGraphicFramePr>
        <p:xfrm>
          <a:off x="153988" y="1347788"/>
          <a:ext cx="3395662" cy="3079750"/>
        </p:xfrm>
        <a:graphic>
          <a:graphicData uri="http://schemas.openxmlformats.org/presentationml/2006/ole">
            <p:oleObj spid="_x0000_s13314" name="Диаграмма Microsoft Graph" r:id="rId3" imgW="4572115" imgH="4146452" progId="MSGraph.Chart.8">
              <p:embed followColorScheme="full"/>
            </p:oleObj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49788" y="1419225"/>
          <a:ext cx="4396458" cy="2366965"/>
        </p:xfrm>
        <a:graphic>
          <a:graphicData uri="http://schemas.openxmlformats.org/presentationml/2006/ole">
            <p:oleObj spid="_x0000_s13315" name="Диаграмма" r:id="rId4" imgW="6096000" imgH="3282895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3887787" cy="50482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/>
              <a:t>Предельный объем муниципального долга</a:t>
            </a:r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202</a:t>
            </a:r>
            <a:r>
              <a:rPr lang="en-US" b="0" dirty="0">
                <a:latin typeface="Times New Roman" pitchFamily="18" charset="0"/>
              </a:rPr>
              <a:t>1</a:t>
            </a:r>
            <a:r>
              <a:rPr lang="ru-RU" b="0" dirty="0">
                <a:latin typeface="Times New Roman" pitchFamily="18" charset="0"/>
              </a:rPr>
              <a:t> год- 20,0 тыс. руб., или 0,01%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202</a:t>
            </a:r>
            <a:r>
              <a:rPr lang="en-US" b="0" dirty="0">
                <a:latin typeface="Times New Roman" pitchFamily="18" charset="0"/>
              </a:rPr>
              <a:t>2</a:t>
            </a:r>
            <a:r>
              <a:rPr lang="ru-RU" b="0" dirty="0">
                <a:latin typeface="Times New Roman" pitchFamily="18" charset="0"/>
              </a:rPr>
              <a:t> год – 20,0 тыс. руб., или 0,01 %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202</a:t>
            </a:r>
            <a:r>
              <a:rPr lang="en-US" b="0" dirty="0">
                <a:latin typeface="Times New Roman" pitchFamily="18" charset="0"/>
              </a:rPr>
              <a:t>3</a:t>
            </a:r>
            <a:r>
              <a:rPr lang="ru-RU" b="0" dirty="0">
                <a:latin typeface="Times New Roman" pitchFamily="18" charset="0"/>
              </a:rPr>
              <a:t> год – 20,0 тыс. руб., или 0,01 %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142844" y="1571612"/>
          <a:ext cx="4857783" cy="4957574"/>
        </p:xfrm>
        <a:graphic>
          <a:graphicData uri="http://schemas.openxmlformats.org/drawingml/2006/table">
            <a:tbl>
              <a:tblPr/>
              <a:tblGrid>
                <a:gridCol w="2714643"/>
                <a:gridCol w="571504"/>
                <a:gridCol w="500066"/>
                <a:gridCol w="571504"/>
                <a:gridCol w="500066"/>
              </a:tblGrid>
              <a:tr h="525822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«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район» Смоленской области региональных 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2020 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2021 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2022 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2023 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1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"Успех каждого ребенка"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398,1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6917,2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9355,7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9863,4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998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"Современная школа"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398,1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6917,2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9355,7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9863,4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2582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04872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6912,1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9349,2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9863,4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113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"Культурная среда"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5250,2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70839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(реконструкция и (или) капитальный ремонт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культурно-досуговых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учреждений в сельской местности)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5250,2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(оснащение образовательных учреждений в сфере культуры музыкальными инструментами, оборудованием и учебными материалами")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177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Всего расходов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5648,3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7042,4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9355,7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9863,4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8" y="1571612"/>
            <a:ext cx="385765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417189"/>
            <a:ext cx="3912194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14404</TotalTime>
  <Words>6123</Words>
  <Application>Microsoft Office PowerPoint</Application>
  <PresentationFormat>Экран (4:3)</PresentationFormat>
  <Paragraphs>1421</Paragraphs>
  <Slides>80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80</vt:i4>
      </vt:variant>
    </vt:vector>
  </HeadingPairs>
  <TitlesOfParts>
    <vt:vector size="85" baseType="lpstr">
      <vt:lpstr>Справедливость</vt:lpstr>
      <vt:lpstr>Лист</vt:lpstr>
      <vt:lpstr>Worksheet</vt:lpstr>
      <vt:lpstr>Диаграмма</vt:lpstr>
      <vt:lpstr>Диаграмма Microsoft Graph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район» Смоленской области</vt:lpstr>
      <vt:lpstr>Основные показатели социально-экономического развития муниципального образования «Сычевский район» Смоленской области на 2021 год и плановый период 2022  и 2023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Какие налоги, уплачиваются непосредственно на территории муниципального образования «Сычевский район»</vt:lpstr>
      <vt:lpstr>Слайд 29</vt:lpstr>
      <vt:lpstr>Основные параметры консолидированного бюджета муниципального образования «Сычевский район» Смоленской области  на 2021-2023 годы </vt:lpstr>
      <vt:lpstr>ИНФОРМАЦИЯ  об объеме доходов бюджета муниципального района в расчете на душу населения</vt:lpstr>
      <vt:lpstr>Слайд 32</vt:lpstr>
      <vt:lpstr>МУНИЦИПАЛЬНЫЙ ДОЛГ В ДИНАМИКЕ НА 2019-2023 ГОДА</vt:lpstr>
      <vt:lpstr>Слайд 34</vt:lpstr>
      <vt:lpstr>Слайд 35</vt:lpstr>
      <vt:lpstr>Структура налоговых и неналоговых доходов на 2019-2023 годы</vt:lpstr>
      <vt:lpstr>Поступление налоговых доходов в динамике  2019-2023 годов</vt:lpstr>
      <vt:lpstr>Слайд 38</vt:lpstr>
      <vt:lpstr>Слайд 39</vt:lpstr>
      <vt:lpstr>Слайд 40</vt:lpstr>
      <vt:lpstr>Слайд 41</vt:lpstr>
      <vt:lpstr>Слайд 42</vt:lpstr>
      <vt:lpstr>Расходы бюджета в рамках муниципальных программ составляют 305264,8 тыс. руб., или 97,4%</vt:lpstr>
      <vt:lpstr>Слайд 44</vt:lpstr>
      <vt:lpstr>Слайд 45</vt:lpstr>
      <vt:lpstr>Слайд 46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район» Смоленской области» </vt:lpstr>
      <vt:lpstr>МУНИЦИПАЛЬНАЯ ПРОГРАММА  «Развитие образования в муниципальном образовании  «Сычевский  район» Смоленской области</vt:lpstr>
      <vt:lpstr>МУНИЦИПАЛЬНАЯ ПРОГРАММА  «Развитие образования в муниципальном образовании  «Сычевский  район» Смоленской области»</vt:lpstr>
      <vt:lpstr>МУНИЦИПАЛЬНАЯ ПРОГРАММА  «Развитие образования в муниципальном образовании  «Сычевский  район» Смоленской области»</vt:lpstr>
      <vt:lpstr> МУНИЦИПАЛЬНАЯ ПРОГРАММА «Развитие культуры и туризма в муниципальном образовании  «Сычевский район»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 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</vt:lpstr>
      <vt:lpstr>  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район» Смоленской области в расчете на душу населения в 2021 году и плановом периоде 2022-2023 годов</vt:lpstr>
      <vt:lpstr>НАЦИОНАЛЬНАЯ ЭКОНОМИКА НА 2021-2023 годы</vt:lpstr>
      <vt:lpstr>Расходы на образование на 2021-2023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района на культуру и кинематографию в расчете на 1 жителя в 2021 году составит 2741 рублей  Расходы на культуру на 2021 в разрезе направлений:</vt:lpstr>
      <vt:lpstr>Слайд 73</vt:lpstr>
      <vt:lpstr>Слайд 74</vt:lpstr>
      <vt:lpstr>Слайд 75</vt:lpstr>
      <vt:lpstr>ОКАЗАНИЕ ПОДДЕРЖКИ ВЕТЕРАНАМ И ИНВАЛИДАМ</vt:lpstr>
      <vt:lpstr>Межбюджетные отношения </vt:lpstr>
      <vt:lpstr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«Сычевский район» Смоленской области: в 2021 году- 23001,9 тыс. руб., в 2022 году- 13506,3 тыс. руб., в 2023 году – 7616,4тыс. руб.</vt:lpstr>
      <vt:lpstr>Муниципальный долг муниципального образования «Сычевский район»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1105</cp:revision>
  <dcterms:created xsi:type="dcterms:W3CDTF">2013-11-27T07:50:48Z</dcterms:created>
  <dcterms:modified xsi:type="dcterms:W3CDTF">2021-10-01T11:33:50Z</dcterms:modified>
</cp:coreProperties>
</file>