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2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1541E-2"/>
          <c:w val="0.43212645930737192"/>
          <c:h val="0.718475865004097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36.4</c:v>
                </c:pt>
                <c:pt idx="2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123.9</c:v>
                </c:pt>
                <c:pt idx="1">
                  <c:v>126.7</c:v>
                </c:pt>
                <c:pt idx="2">
                  <c:v>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14.2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6.3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94945792"/>
        <c:axId val="194947328"/>
      </c:barChart>
      <c:catAx>
        <c:axId val="194945792"/>
        <c:scaling>
          <c:orientation val="minMax"/>
        </c:scaling>
        <c:axPos val="b"/>
        <c:numFmt formatCode="General" sourceLinked="1"/>
        <c:tickLblPos val="nextTo"/>
        <c:crossAx val="194947328"/>
        <c:crosses val="autoZero"/>
        <c:auto val="1"/>
        <c:lblAlgn val="ctr"/>
        <c:lblOffset val="100"/>
      </c:catAx>
      <c:valAx>
        <c:axId val="194947328"/>
        <c:scaling>
          <c:orientation val="minMax"/>
        </c:scaling>
        <c:axPos val="l"/>
        <c:majorGridlines/>
        <c:numFmt formatCode="General" sourceLinked="1"/>
        <c:tickLblPos val="nextTo"/>
        <c:crossAx val="19494579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Бюджет муниципального образования «Сычевский район» Смоленской области на 2021 год и плановый период 2022 и 2023 годов (проект)</a:t>
            </a:r>
          </a:p>
          <a:p>
            <a:r>
              <a:rPr lang="ru-RU" sz="2000"/>
              <a:t>к решению Сычевской районной Думы от 25 ноября 2020 года № 6 </a:t>
            </a:r>
            <a:br>
              <a:rPr lang="ru-RU" sz="2000"/>
            </a:br>
            <a:r>
              <a:rPr lang="ru-RU" sz="2000"/>
              <a:t>«О проекте бюджета муниципального района на 2021 год и плановый период 2022 и 2023 годов»</a:t>
            </a:r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5"/>
            <a:ext cx="87852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>
                <a:solidFill>
                  <a:srgbClr val="FF0000"/>
                </a:solidFill>
              </a:rPr>
              <a:t>в муниципальном образовании «Сычевский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«Сычевский район» Смоленской области, утверждения и исполнения бюджета муниципального образования «Сычевский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4625"/>
        </p:xfrm>
        <a:graphic>
          <a:graphicData uri="http://schemas.openxmlformats.org/drawingml/2006/table">
            <a:tbl>
              <a:tblPr/>
              <a:tblGrid>
                <a:gridCol w="2286000"/>
                <a:gridCol w="1143000"/>
                <a:gridCol w="1143000"/>
                <a:gridCol w="1214438"/>
                <a:gridCol w="1214437"/>
                <a:gridCol w="1071563"/>
                <a:gridCol w="1071562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338813,8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321508,5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317120,4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308507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289860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283883,0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343784,5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326655,3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322522,9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313478,5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295007,7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289285,5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-4970,7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-4970,7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0" y="1714500"/>
          <a:ext cx="9144000" cy="5307013"/>
        </p:xfrm>
        <a:graphic>
          <a:graphicData uri="http://schemas.openxmlformats.org/drawingml/2006/table">
            <a:tbl>
              <a:tblPr/>
              <a:tblGrid>
                <a:gridCol w="3857625"/>
                <a:gridCol w="1571625"/>
                <a:gridCol w="1357313"/>
                <a:gridCol w="1143000"/>
                <a:gridCol w="1214437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308507,8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292806,6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302657,7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258800,3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238392,4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981075"/>
            <a:ext cx="1785938" cy="360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142875" y="1214438"/>
          <a:ext cx="9001125" cy="5429250"/>
        </p:xfrm>
        <a:graphic>
          <a:graphicData uri="http://schemas.openxmlformats.org/presentationml/2006/ole">
            <p:oleObj spid="_x0000_s1027" name="Worksheet" r:id="rId4" imgW="5518257" imgH="381626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714" imgH="4590961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2786050" y="4071942"/>
          <a:ext cx="3470275" cy="1692000"/>
        </p:xfrm>
        <a:graphic>
          <a:graphicData uri="http://schemas.openxmlformats.org/presentationml/2006/ole">
            <p:oleObj spid="_x0000_s3074" name="Worksheet" r:id="rId3" imgW="2285943" imgH="1111271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 noChangeAspect="1"/>
          </p:cNvGraphicFramePr>
          <p:nvPr/>
        </p:nvGraphicFramePr>
        <p:xfrm>
          <a:off x="0" y="4081462"/>
          <a:ext cx="3471863" cy="1692000"/>
        </p:xfrm>
        <a:graphic>
          <a:graphicData uri="http://schemas.openxmlformats.org/presentationml/2006/ole">
            <p:oleObj spid="_x0000_s3075" name="Worksheet" r:id="rId4" imgW="2285943" imgH="1111271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 noChangeAspect="1"/>
          </p:cNvGraphicFramePr>
          <p:nvPr/>
        </p:nvGraphicFramePr>
        <p:xfrm>
          <a:off x="5672138" y="4071942"/>
          <a:ext cx="3471862" cy="1692000"/>
        </p:xfrm>
        <a:graphic>
          <a:graphicData uri="http://schemas.openxmlformats.org/presentationml/2006/ole">
            <p:oleObj spid="_x0000_s3076" name="Worksheet" r:id="rId5" imgW="2285943" imgH="1111271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8" y="1357313"/>
          <a:ext cx="8643937" cy="550068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57188" y="1214438"/>
          <a:ext cx="8786812" cy="5643562"/>
        </p:xfrm>
        <a:graphic>
          <a:graphicData uri="http://schemas.openxmlformats.org/presentationml/2006/ole">
            <p:oleObj spid="_x0000_s4099" name="Worksheet" r:id="rId4" imgW="5708682" imgH="363857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45630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40109,0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49707,5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42875" y="1500189"/>
          <a:ext cx="8919683" cy="4214828"/>
        </p:xfrm>
        <a:graphic>
          <a:graphicData uri="http://schemas.openxmlformats.org/presentationml/2006/ole">
            <p:oleObj spid="_x0000_s5122" name="Диаграмма Microsoft Graph" r:id="rId3" imgW="8299515" imgH="35306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0" y="214290"/>
            <a:ext cx="8902700" cy="6458377"/>
            <a:chOff x="214283" y="221057"/>
            <a:chExt cx="8569875" cy="484080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4283" y="810059"/>
            <a:ext cx="8569875" cy="4251806"/>
          </p:xfrm>
          <a:graphic>
            <a:graphicData uri="http://schemas.openxmlformats.org/presentationml/2006/ole">
              <p:oleObj spid="_x0000_s6146" name="Worksheet" r:id="rId4" imgW="5873743" imgH="3549646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-   Сычевское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Дугинское сельское поселение      (административный центр деревня Дугино);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Караваевское сельское поселение (административный центр деревня Караваево);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Мальцево);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40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7501" y="868055"/>
            <a:ext cx="8403372" cy="5434765"/>
          </p:xfrm>
          <a:graphic>
            <a:graphicData uri="http://schemas.openxmlformats.org/presentationml/2006/ole">
              <p:oleObj spid="_x0000_s7170" name="Worksheet" r:id="rId4" imgW="5759400" imgH="35560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39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7501" y="868054"/>
            <a:ext cx="8403372" cy="5434765"/>
          </p:xfrm>
          <a:graphic>
            <a:graphicData uri="http://schemas.openxmlformats.org/presentationml/2006/ole">
              <p:oleObj spid="_x0000_s8194" name="Worksheet" r:id="rId4" imgW="5759462" imgH="3873571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  <a:t>составляют 305264,8 тыс. руб., или </a:t>
            </a:r>
            <a:r>
              <a:rPr lang="ru-RU" sz="2400" b="1" i="1" smtClean="0">
                <a:solidFill>
                  <a:srgbClr val="CC3300"/>
                </a:solidFill>
                <a:latin typeface="Times New Roman" pitchFamily="18" charset="0"/>
              </a:rPr>
              <a:t>97,4%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25224,0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2021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13003,5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134,8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2021</a:t>
            </a:r>
          </a:p>
          <a:p>
            <a:pPr>
              <a:spcBef>
                <a:spcPct val="0"/>
              </a:spcBef>
            </a:pPr>
            <a:r>
              <a:rPr lang="ru-RU" sz="1400"/>
              <a:t>183461,1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174748,5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800" b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174802,9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2021</a:t>
            </a:r>
          </a:p>
          <a:p>
            <a:pPr>
              <a:spcBef>
                <a:spcPct val="0"/>
              </a:spcBef>
            </a:pPr>
            <a:r>
              <a:rPr lang="ru-RU" sz="1400"/>
              <a:t>49022,9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47900,7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45400,7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305,9 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/>
              <a:t>  </a:t>
            </a:r>
            <a:r>
              <a:rPr lang="ru-RU" sz="140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4311,7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174748,5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174802,9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122630,1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38789,6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9022.9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71678"/>
          <a:ext cx="8715437" cy="4429156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3971,7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142845" y="1000108"/>
          <a:ext cx="8858312" cy="5677707"/>
        </p:xfrm>
        <a:graphic>
          <a:graphicData uri="http://schemas.openxmlformats.org/drawingml/2006/table">
            <a:tbl>
              <a:tblPr/>
              <a:tblGrid>
                <a:gridCol w="2471407"/>
                <a:gridCol w="2128456"/>
                <a:gridCol w="2129993"/>
                <a:gridCol w="2128456"/>
              </a:tblGrid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23394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949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21861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1822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21158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13564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- 1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741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228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79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81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36440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36122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123900,9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181756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13564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107,0 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</a:t>
            </a:r>
            <a:r>
              <a:rPr lang="ru-RU" sz="1800" b="1" dirty="0" smtClean="0">
                <a:solidFill>
                  <a:srgbClr val="0000CC"/>
                </a:solidFill>
              </a:rPr>
              <a:t>2741</a:t>
            </a:r>
            <a:r>
              <a:rPr lang="ru-RU" sz="1400" b="1" dirty="0" smtClean="0">
                <a:solidFill>
                  <a:srgbClr val="0000CC"/>
                </a:solidFill>
              </a:rPr>
              <a:t>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42844" y="3143248"/>
          <a:ext cx="8836025" cy="3311525"/>
        </p:xfrm>
        <a:graphic>
          <a:graphicData uri="http://schemas.openxmlformats.org/presentationml/2006/ole">
            <p:oleObj spid="_x0000_s10242" name="Worksheet" r:id="rId3" imgW="5829200" imgH="2184468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17162,5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0" y="5511800"/>
            <a:ext cx="9144000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>
                <a:solidFill>
                  <a:srgbClr val="006600"/>
                </a:solidFill>
              </a:rPr>
              <a:t>1281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186092,5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175154,8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51302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585940"/>
                <a:gridCol w="582865"/>
                <a:gridCol w="915051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153988" y="1347788"/>
          <a:ext cx="3395662" cy="3079750"/>
        </p:xfrm>
        <a:graphic>
          <a:graphicData uri="http://schemas.openxmlformats.org/presentationml/2006/ole">
            <p:oleObj spid="_x0000_s13314" name="Диаграмма Microsoft Graph" r:id="rId3" imgW="4572115" imgH="4146452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49788" y="1419225"/>
          <a:ext cx="4396458" cy="2366965"/>
        </p:xfrm>
        <a:graphic>
          <a:graphicData uri="http://schemas.openxmlformats.org/presentationml/2006/ole">
            <p:oleObj spid="_x0000_s13315" name="Диаграмма" r:id="rId4" imgW="6096000" imgH="3282895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42844" y="1571612"/>
          <a:ext cx="4857783" cy="4957574"/>
        </p:xfrm>
        <a:graphic>
          <a:graphicData uri="http://schemas.openxmlformats.org/drawingml/2006/table">
            <a:tbl>
              <a:tblPr/>
              <a:tblGrid>
                <a:gridCol w="2714643"/>
                <a:gridCol w="571504"/>
                <a:gridCol w="500066"/>
                <a:gridCol w="571504"/>
                <a:gridCol w="500066"/>
              </a:tblGrid>
              <a:tr h="52582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региональных 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"Успех каждого ребенка"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9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258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048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1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"Культурная среда"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08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(реконструкция и (или) капитальный ремонт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учреждений в сельской местности)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77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7042,4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1571612"/>
            <a:ext cx="385765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417189"/>
            <a:ext cx="3912194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14402</TotalTime>
  <Words>6126</Words>
  <Application>Microsoft Office PowerPoint</Application>
  <PresentationFormat>Экран (4:3)</PresentationFormat>
  <Paragraphs>1420</Paragraphs>
  <Slides>80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80</vt:i4>
      </vt:variant>
    </vt:vector>
  </HeadingPairs>
  <TitlesOfParts>
    <vt:vector size="85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305264,8 тыс. руб., или 97,4%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2741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1103</cp:revision>
  <dcterms:created xsi:type="dcterms:W3CDTF">2013-11-27T07:50:48Z</dcterms:created>
  <dcterms:modified xsi:type="dcterms:W3CDTF">2021-03-23T11:15:30Z</dcterms:modified>
</cp:coreProperties>
</file>