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4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356" r:id="rId55"/>
    <p:sldId id="358" r:id="rId56"/>
    <p:sldId id="360" r:id="rId57"/>
    <p:sldId id="362" r:id="rId58"/>
    <p:sldId id="364" r:id="rId59"/>
    <p:sldId id="366" r:id="rId60"/>
    <p:sldId id="368" r:id="rId61"/>
    <p:sldId id="370" r:id="rId62"/>
    <p:sldId id="372" r:id="rId63"/>
    <p:sldId id="374" r:id="rId64"/>
    <p:sldId id="376" r:id="rId65"/>
    <p:sldId id="378" r:id="rId66"/>
    <p:sldId id="380" r:id="rId67"/>
    <p:sldId id="382" r:id="rId68"/>
    <p:sldId id="320" r:id="rId69"/>
    <p:sldId id="335" r:id="rId70"/>
    <p:sldId id="328" r:id="rId71"/>
    <p:sldId id="279" r:id="rId72"/>
    <p:sldId id="281" r:id="rId73"/>
    <p:sldId id="276" r:id="rId74"/>
    <p:sldId id="277" r:id="rId75"/>
    <p:sldId id="278" r:id="rId76"/>
    <p:sldId id="285" r:id="rId77"/>
    <p:sldId id="282" r:id="rId78"/>
    <p:sldId id="315" r:id="rId79"/>
    <p:sldId id="313" r:id="rId80"/>
    <p:sldId id="406" r:id="rId81"/>
    <p:sldId id="407" r:id="rId82"/>
    <p:sldId id="411" r:id="rId8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00"/>
    <a:srgbClr val="00FF00"/>
    <a:srgbClr val="00CC00"/>
    <a:srgbClr val="0000FF"/>
    <a:srgbClr val="D60093"/>
    <a:srgbClr val="008000"/>
    <a:srgbClr val="FF3399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304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9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2207E-2"/>
          <c:w val="0.43212645930737398"/>
          <c:h val="0.7184758650041005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38.9</c:v>
                </c:pt>
                <c:pt idx="1">
                  <c:v>36.4</c:v>
                </c:pt>
                <c:pt idx="2">
                  <c:v>36.1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136.80000000000001</c:v>
                </c:pt>
                <c:pt idx="1">
                  <c:v>126.7</c:v>
                </c:pt>
                <c:pt idx="2">
                  <c:v>127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</c:v>
                </c:pt>
                <c:pt idx="1">
                  <c:v>14.1</c:v>
                </c:pt>
                <c:pt idx="2">
                  <c:v>14.1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6.5</c:v>
                </c:pt>
                <c:pt idx="1">
                  <c:v>5.8</c:v>
                </c:pt>
                <c:pt idx="2">
                  <c:v>5.8</c:v>
                </c:pt>
              </c:numCache>
            </c:numRef>
          </c:val>
        </c:ser>
        <c:axId val="180988544"/>
        <c:axId val="181002624"/>
      </c:barChart>
      <c:catAx>
        <c:axId val="180988544"/>
        <c:scaling>
          <c:orientation val="minMax"/>
        </c:scaling>
        <c:axPos val="b"/>
        <c:numFmt formatCode="General" sourceLinked="1"/>
        <c:tickLblPos val="nextTo"/>
        <c:crossAx val="181002624"/>
        <c:crosses val="autoZero"/>
        <c:auto val="1"/>
        <c:lblAlgn val="ctr"/>
        <c:lblOffset val="100"/>
      </c:catAx>
      <c:valAx>
        <c:axId val="181002624"/>
        <c:scaling>
          <c:orientation val="minMax"/>
        </c:scaling>
        <c:axPos val="l"/>
        <c:majorGridlines/>
        <c:numFmt formatCode="General" sourceLinked="1"/>
        <c:tickLblPos val="nextTo"/>
        <c:crossAx val="180988544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07.10.2021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2021 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2022 </a:t>
            </a:r>
            <a:r>
              <a:rPr lang="ru-RU" sz="2000" dirty="0"/>
              <a:t>и 2023 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23 декабря </a:t>
            </a:r>
            <a:r>
              <a:rPr lang="ru-RU" sz="2000" dirty="0"/>
              <a:t>2020 года № </a:t>
            </a:r>
            <a:r>
              <a:rPr lang="ru-RU" sz="2000" dirty="0" smtClean="0"/>
              <a:t>12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2021 год и плановый период 2022 и 2023 годов</a:t>
            </a:r>
            <a:r>
              <a:rPr lang="ru-RU" sz="2000" dirty="0" smtClean="0"/>
              <a:t>»</a:t>
            </a:r>
            <a:r>
              <a:rPr lang="ru-RU" sz="1600" dirty="0" smtClean="0"/>
              <a:t> (в редакции Решения №</a:t>
            </a:r>
            <a:r>
              <a:rPr lang="en-US" sz="1600" dirty="0" smtClean="0"/>
              <a:t>29</a:t>
            </a:r>
            <a:r>
              <a:rPr lang="ru-RU" sz="1600" dirty="0" smtClean="0"/>
              <a:t> от 2</a:t>
            </a:r>
            <a:r>
              <a:rPr lang="en-US" sz="1600" dirty="0" smtClean="0"/>
              <a:t>8</a:t>
            </a:r>
            <a:r>
              <a:rPr lang="ru-RU" sz="1600" dirty="0" smtClean="0"/>
              <a:t> апреля 2021г.)</a:t>
            </a:r>
            <a:endParaRPr lang="ru-RU" sz="20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2021 год и плановый период 2022-2023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2021 год и плановый период 2022 и 2023 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25 ноября т.г</a:t>
            </a:r>
            <a:r>
              <a:rPr lang="ru-RU" sz="1800" b="0" dirty="0"/>
              <a:t>, </a:t>
            </a:r>
            <a:r>
              <a:rPr lang="ru-RU" sz="1400" b="0" dirty="0">
                <a:latin typeface="Times New Roman" pitchFamily="18" charset="0"/>
              </a:rPr>
              <a:t>16 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2021 год и плановой период 2022 и 2023 годов утверждено  25 ноября 2020 года №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«Сычевский район» Смоленской области  на  2021 – 2023 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2021г. и плановый период 2022 и 2023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 на доходы</a:t>
            </a:r>
          </a:p>
          <a:p>
            <a:pPr>
              <a:spcBef>
                <a:spcPct val="0"/>
              </a:spcBef>
            </a:pPr>
            <a:r>
              <a:rPr lang="ru-RU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/>
              <a:t> лиц</a:t>
            </a:r>
          </a:p>
          <a:p>
            <a:pPr>
              <a:spcBef>
                <a:spcPct val="0"/>
              </a:spcBef>
            </a:pPr>
            <a:r>
              <a:rPr lang="ru-RU"/>
              <a:t>(НДФЛ)</a:t>
            </a:r>
          </a:p>
          <a:p>
            <a:pPr>
              <a:spcBef>
                <a:spcPct val="0"/>
              </a:spcBef>
            </a:pPr>
            <a:r>
              <a:rPr lang="ru-RU"/>
              <a:t>30,533%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 налог на</a:t>
            </a:r>
          </a:p>
          <a:p>
            <a:pPr>
              <a:spcBef>
                <a:spcPct val="0"/>
              </a:spcBef>
            </a:pPr>
            <a:r>
              <a:rPr lang="ru-RU"/>
              <a:t>вмененный</a:t>
            </a:r>
          </a:p>
          <a:p>
            <a:pPr>
              <a:spcBef>
                <a:spcPct val="0"/>
              </a:spcBef>
            </a:pPr>
            <a:r>
              <a:rPr lang="ru-RU"/>
              <a:t>доход для</a:t>
            </a:r>
          </a:p>
          <a:p>
            <a:pPr>
              <a:spcBef>
                <a:spcPct val="0"/>
              </a:spcBef>
            </a:pPr>
            <a:r>
              <a:rPr lang="ru-RU"/>
              <a:t>отдельных</a:t>
            </a:r>
          </a:p>
          <a:p>
            <a:pPr>
              <a:spcBef>
                <a:spcPct val="0"/>
              </a:spcBef>
            </a:pPr>
            <a:r>
              <a:rPr lang="ru-RU"/>
              <a:t>видов</a:t>
            </a:r>
          </a:p>
          <a:p>
            <a:pPr>
              <a:spcBef>
                <a:spcPct val="0"/>
              </a:spcBef>
            </a:pPr>
            <a:r>
              <a:rPr lang="ru-RU"/>
              <a:t>деятельности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smtClean="0">
                <a:latin typeface="Times New Roman" pitchFamily="18" charset="0"/>
              </a:rPr>
              <a:t>Финансовое управление Администрации муниципального образования «Сычевский  район»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Адрес:</a:t>
            </a:r>
            <a:r>
              <a:rPr lang="ru-RU" sz="160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Телефон:</a:t>
            </a:r>
            <a:r>
              <a:rPr lang="ru-RU" sz="1600" smtClean="0">
                <a:latin typeface="Times New Roman" pitchFamily="18" charset="0"/>
              </a:rPr>
              <a:t> +7 (48130) 4-19-44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Факс</a:t>
            </a:r>
            <a:r>
              <a:rPr lang="ru-RU" sz="1600" smtClean="0">
                <a:latin typeface="Times New Roman" pitchFamily="18" charset="0"/>
              </a:rPr>
              <a:t>: +7 (48130) 4-64-08</a:t>
            </a:r>
            <a:endParaRPr lang="en-US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smtClean="0">
                <a:latin typeface="Times New Roman" pitchFamily="18" charset="0"/>
              </a:rPr>
              <a:t>E-mail</a:t>
            </a:r>
            <a:r>
              <a:rPr lang="en-US" sz="1600" smtClean="0">
                <a:latin typeface="Times New Roman" pitchFamily="18" charset="0"/>
              </a:rPr>
              <a:t>:    </a:t>
            </a:r>
            <a:r>
              <a:rPr lang="en-US" sz="160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Режим работы:</a:t>
            </a:r>
            <a:r>
              <a:rPr lang="ru-RU" sz="1600" smtClean="0">
                <a:latin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перерыв на обед: 13:00 - 14:00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Великоростова Ирина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Костерева Наталья Михайловна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smtClean="0"/>
              <a:t>Основные параметры консолидированного бюджета муниципального образования «Сычевский район» Смоленской области  на 2021-2023 годы</a:t>
            </a:r>
            <a:br>
              <a:rPr lang="ru-RU" sz="1800" b="1" smtClean="0"/>
            </a:br>
            <a:endParaRPr lang="ru-RU" sz="1800" b="1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536152.7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321508,5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317120,4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391409,7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289860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283883,0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575973.7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326655,3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322522,9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421267,4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295007,7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289285,5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35991.7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-5402,5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-29857,7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-5402,5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301470,6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391409,7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292806,6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302657,7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43195,3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49707,5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258275,4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341702,2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238392,4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229857,9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22498,0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28993,3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22756,0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>
                <a:solidFill>
                  <a:srgbClr val="CC3300"/>
                </a:solidFill>
              </a:rPr>
              <a:t>НА 20</a:t>
            </a:r>
            <a:r>
              <a:rPr lang="en-US" sz="2400">
                <a:solidFill>
                  <a:srgbClr val="CC3300"/>
                </a:solidFill>
              </a:rPr>
              <a:t>19</a:t>
            </a:r>
            <a:r>
              <a:rPr lang="ru-RU" sz="2400">
                <a:solidFill>
                  <a:srgbClr val="CC3300"/>
                </a:solidFill>
              </a:rPr>
              <a:t>-2023 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214282" y="1071546"/>
          <a:ext cx="8669367" cy="5643602"/>
        </p:xfrm>
        <a:graphic>
          <a:graphicData uri="http://schemas.openxmlformats.org/presentationml/2006/ole">
            <p:oleObj spid="_x0000_s1027" name="Worksheet" r:id="rId4" imgW="7092918" imgH="46037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8000"/>
                </a:solidFill>
              </a:rPr>
              <a:t>МУНИЦИПАЛЬНЫЙ ДОЛГ В ДИНАМИКЕ НА 20</a:t>
            </a:r>
            <a:r>
              <a:rPr lang="en-US" sz="1800" b="1" smtClean="0">
                <a:solidFill>
                  <a:srgbClr val="008000"/>
                </a:solidFill>
              </a:rPr>
              <a:t>19</a:t>
            </a:r>
            <a:r>
              <a:rPr lang="ru-RU" sz="1800" b="1" smtClean="0">
                <a:solidFill>
                  <a:srgbClr val="008000"/>
                </a:solidFill>
              </a:rPr>
              <a:t>-2023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77838" y="1600200"/>
          <a:ext cx="8188325" cy="4525963"/>
        </p:xfrm>
        <a:graphic>
          <a:graphicData uri="http://schemas.openxmlformats.org/presentationml/2006/ole">
            <p:oleObj spid="_x0000_s2050" name="Диаграмма" r:id="rId3" imgW="8305890" imgH="4591023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 noChangeAspect="1"/>
          </p:cNvGraphicFramePr>
          <p:nvPr/>
        </p:nvGraphicFramePr>
        <p:xfrm>
          <a:off x="2786050" y="4071942"/>
          <a:ext cx="3470275" cy="1692000"/>
        </p:xfrm>
        <a:graphic>
          <a:graphicData uri="http://schemas.openxmlformats.org/presentationml/2006/ole">
            <p:oleObj spid="_x0000_s3074" name="Worksheet" r:id="rId3" imgW="2285943" imgH="1111271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 noChangeAspect="1"/>
          </p:cNvGraphicFramePr>
          <p:nvPr/>
        </p:nvGraphicFramePr>
        <p:xfrm>
          <a:off x="71438" y="3902075"/>
          <a:ext cx="3746500" cy="2390775"/>
        </p:xfrm>
        <a:graphic>
          <a:graphicData uri="http://schemas.openxmlformats.org/presentationml/2006/ole">
            <p:oleObj spid="_x0000_s3075" name="Worksheet" r:id="rId4" imgW="2959135" imgH="1632012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 noChangeAspect="1"/>
          </p:cNvGraphicFramePr>
          <p:nvPr/>
        </p:nvGraphicFramePr>
        <p:xfrm>
          <a:off x="5672138" y="4071942"/>
          <a:ext cx="3471862" cy="1692000"/>
        </p:xfrm>
        <a:graphic>
          <a:graphicData uri="http://schemas.openxmlformats.org/presentationml/2006/ole">
            <p:oleObj spid="_x0000_s3076" name="Worksheet" r:id="rId5" imgW="2285943" imgH="1111271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>
                <a:solidFill>
                  <a:srgbClr val="CC3300"/>
                </a:solidFill>
              </a:rPr>
              <a:t>СТРУКТУРА ДОХОДОВ БЮДЖЕТА НА 202</a:t>
            </a:r>
            <a:r>
              <a:rPr lang="en-US" sz="1800">
                <a:solidFill>
                  <a:srgbClr val="CC3300"/>
                </a:solidFill>
              </a:rPr>
              <a:t>1</a:t>
            </a:r>
            <a:r>
              <a:rPr lang="ru-RU" sz="1800">
                <a:solidFill>
                  <a:srgbClr val="CC3300"/>
                </a:solidFill>
              </a:rPr>
              <a:t> ГОД И ПЛАНОВЫЙ ПЕРИОД 202</a:t>
            </a:r>
            <a:r>
              <a:rPr lang="en-US" sz="1800">
                <a:solidFill>
                  <a:srgbClr val="CC3300"/>
                </a:solidFill>
              </a:rPr>
              <a:t>2</a:t>
            </a:r>
            <a:r>
              <a:rPr lang="ru-RU" sz="1800">
                <a:solidFill>
                  <a:srgbClr val="CC3300"/>
                </a:solidFill>
              </a:rPr>
              <a:t> И 202</a:t>
            </a:r>
            <a:r>
              <a:rPr lang="en-US" sz="1800">
                <a:solidFill>
                  <a:srgbClr val="CC3300"/>
                </a:solidFill>
              </a:rPr>
              <a:t>3</a:t>
            </a:r>
            <a:r>
              <a:rPr lang="ru-RU" sz="1800">
                <a:solidFill>
                  <a:srgbClr val="CC3300"/>
                </a:solidFill>
              </a:rPr>
              <a:t> 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572530" cy="5214959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42844" y="1285860"/>
          <a:ext cx="8858312" cy="5286412"/>
        </p:xfrm>
        <a:graphic>
          <a:graphicData uri="http://schemas.openxmlformats.org/presentationml/2006/ole">
            <p:oleObj spid="_x0000_s4099" name="Worksheet" r:id="rId4" imgW="6927882" imgH="408314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2019-202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715436" cy="5726578"/>
        </p:xfrm>
        <a:graphic>
          <a:graphicData uri="http://schemas.openxmlformats.org/drawingml/2006/table">
            <a:tbl>
              <a:tblPr/>
              <a:tblGrid>
                <a:gridCol w="3262907"/>
                <a:gridCol w="1196330"/>
                <a:gridCol w="1065758"/>
                <a:gridCol w="1161465"/>
                <a:gridCol w="1014488"/>
                <a:gridCol w="1014488"/>
              </a:tblGrid>
              <a:tr h="59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20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9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106687,2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104065,0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45630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47380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49927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101431,9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98869,6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40109,0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42153,0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44427,7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955,1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1050,7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1155,7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2456,5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3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1573,8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1637,8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3118,9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3243,6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3373,4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894,4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930,2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967,4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3,4 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18186,5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17886,7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4076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4087,7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4097,5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1897,5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2197,0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2888,7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2897,4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2905,1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14183,5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124873,7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121951,7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49707,5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51468,5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54025,1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2019-2023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42875" y="1500189"/>
          <a:ext cx="8919683" cy="4214828"/>
        </p:xfrm>
        <a:graphic>
          <a:graphicData uri="http://schemas.openxmlformats.org/presentationml/2006/ole">
            <p:oleObj spid="_x0000_s5122" name="Диаграмма Microsoft Graph" r:id="rId3" imgW="8299515" imgH="3530608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4282" y="428604"/>
            <a:ext cx="8961468" cy="5286412"/>
            <a:chOff x="215894" y="221057"/>
            <a:chExt cx="8847831" cy="3879120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5894" y="814246"/>
            <a:ext cx="8847831" cy="3285931"/>
          </p:xfrm>
          <a:graphic>
            <a:graphicData uri="http://schemas.openxmlformats.org/presentationml/2006/ole">
              <p:oleObj spid="_x0000_s6146" name="Worksheet" r:id="rId4" imgW="6984890" imgH="3314620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2021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smtClean="0">
                <a:solidFill>
                  <a:srgbClr val="006600"/>
                </a:solidFill>
              </a:rPr>
              <a:t> </a:t>
            </a:r>
            <a:r>
              <a:rPr lang="ru-RU" sz="1400" b="1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smtClean="0">
                <a:solidFill>
                  <a:srgbClr val="006600"/>
                </a:solidFill>
              </a:rPr>
              <a:t> </a:t>
            </a:r>
            <a:r>
              <a:rPr lang="ru-RU" sz="1400" b="1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-   Сычевское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Дугинское сельское поселение      (административный центр деревня Дугино);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Караваевское сельское поселение (административный центр деревня Караваево);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Мальцево);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6838" y="214290"/>
            <a:ext cx="8729730" cy="6561160"/>
            <a:chOff x="307501" y="228080"/>
            <a:chExt cx="8403372" cy="6074740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7501" y="868055"/>
            <a:ext cx="8403372" cy="5434765"/>
          </p:xfrm>
          <a:graphic>
            <a:graphicData uri="http://schemas.openxmlformats.org/presentationml/2006/ole">
              <p:oleObj spid="_x0000_s7170" name="Worksheet" r:id="rId4" imgW="7315200" imgH="4356029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2022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61413" cy="6303985"/>
            <a:chOff x="305972" y="228080"/>
            <a:chExt cx="8433871" cy="5836630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5998"/>
            <a:ext cx="8433871" cy="5198712"/>
          </p:xfrm>
          <a:graphic>
            <a:graphicData uri="http://schemas.openxmlformats.org/presentationml/2006/ole">
              <p:oleObj spid="_x0000_s8194" name="Worksheet" r:id="rId4" imgW="6953272" imgH="4298959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2023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0" y="0"/>
            <a:ext cx="9001125" cy="6858000"/>
            <a:chOff x="214282" y="142852"/>
            <a:chExt cx="8786874" cy="54292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2021-2023 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214282" y="3786190"/>
              <a:ext cx="8643998" cy="1785950"/>
              <a:chOff x="214282" y="3786190"/>
              <a:chExt cx="8643998" cy="178595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4000504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214962" y="3857893"/>
                <a:ext cx="1428836" cy="4285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1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214962" y="4429728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2</a:t>
                </a:r>
                <a:endParaRPr lang="ru-RU" sz="18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14962" y="5000306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71519" y="3786257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71519" y="4429728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071519" y="5071942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578" y="4214818"/>
                <a:ext cx="2071702" cy="785818"/>
              </a:xfrm>
              <a:prstGeom prst="roundRect">
                <a:avLst/>
              </a:prstGeom>
              <a:blipFill>
                <a:blip r:embed="rId2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>
                <a:stCxn id="0" idx="3"/>
                <a:endCxn id="0" idx="1"/>
              </p:cNvCxnSpPr>
              <p:nvPr/>
            </p:nvCxnSpPr>
            <p:spPr>
              <a:xfrm flipV="1">
                <a:off x="1714404" y="4071545"/>
                <a:ext cx="500558" cy="57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endCxn id="0" idx="1"/>
              </p:cNvCxnSpPr>
              <p:nvPr/>
            </p:nvCxnSpPr>
            <p:spPr>
              <a:xfrm rot="16200000" flipH="1">
                <a:off x="1678767" y="4679018"/>
                <a:ext cx="571834" cy="500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0" idx="1"/>
              </p:cNvCxnSpPr>
              <p:nvPr/>
            </p:nvCxnSpPr>
            <p:spPr>
              <a:xfrm flipV="1">
                <a:off x="1714404" y="4643380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643798" y="4571743"/>
                <a:ext cx="499008" cy="2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643798" y="3929529"/>
                <a:ext cx="499008" cy="1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643798" y="5215215"/>
                <a:ext cx="499008" cy="1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000911" y="4001165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347443,8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96,</a:t>
            </a:r>
            <a:r>
              <a:rPr lang="en-US" sz="2400" b="1" i="1" dirty="0" smtClean="0">
                <a:solidFill>
                  <a:srgbClr val="CC3300"/>
                </a:solidFill>
                <a:latin typeface="Times New Roman" pitchFamily="18" charset="0"/>
              </a:rPr>
              <a:t>6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25812,0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24194,0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25194,0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60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28956,7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19461,1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13571,2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2021</a:t>
            </a:r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2022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2022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29003,5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12127,6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12127,6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353,0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134,8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80,0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70,0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2021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201471,6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2022</a:t>
            </a:r>
          </a:p>
          <a:p>
            <a:pPr>
              <a:spcBef>
                <a:spcPct val="0"/>
              </a:spcBef>
            </a:pPr>
            <a:r>
              <a:rPr lang="ru-RU" sz="1400"/>
              <a:t>174748,5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</a:t>
            </a:r>
            <a:r>
              <a:rPr lang="ru-RU" sz="1800" b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2023</a:t>
            </a:r>
          </a:p>
          <a:p>
            <a:pPr>
              <a:spcBef>
                <a:spcPct val="0"/>
              </a:spcBef>
            </a:pPr>
            <a:r>
              <a:rPr lang="ru-RU" sz="1400"/>
              <a:t>174802,9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</a:t>
            </a:r>
            <a:r>
              <a:rPr lang="ru-RU" sz="1400" b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2021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119578,5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2022</a:t>
            </a:r>
          </a:p>
          <a:p>
            <a:pPr>
              <a:spcBef>
                <a:spcPct val="0"/>
              </a:spcBef>
            </a:pPr>
            <a:r>
              <a:rPr lang="ru-RU" sz="1400"/>
              <a:t>47900,7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</a:t>
            </a:r>
            <a:r>
              <a:rPr lang="ru-RU" sz="1400" b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2023</a:t>
            </a:r>
          </a:p>
          <a:p>
            <a:pPr>
              <a:spcBef>
                <a:spcPct val="0"/>
              </a:spcBef>
            </a:pPr>
            <a:r>
              <a:rPr lang="ru-RU" sz="1400"/>
              <a:t>45400,7</a:t>
            </a:r>
          </a:p>
          <a:p>
            <a:pPr>
              <a:spcBef>
                <a:spcPct val="0"/>
              </a:spcBef>
            </a:pPr>
            <a:r>
              <a:rPr lang="ru-RU" sz="1400"/>
              <a:t>тыс. руб</a:t>
            </a:r>
            <a:r>
              <a:rPr lang="ru-RU" sz="1400" b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828,9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/>
              <a:t>  </a:t>
            </a:r>
            <a:r>
              <a:rPr lang="ru-RU" sz="1400">
                <a:latin typeface="Times New Roman" pitchFamily="18" charset="0"/>
              </a:rPr>
              <a:t>2022</a:t>
            </a:r>
          </a:p>
          <a:p>
            <a:pPr algn="l"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82,2 тыс.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 algn="l"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82,2 тыс. руб.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513"/>
            <a:ext cx="1087437" cy="6461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2022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3311,7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2023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3311,7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2021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385,0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2021-2023 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Развитие муниципальной службы в муниципальном образовании «Сычевский район» Смоленской области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Развитие архивного дела в муниципальном образовании «Сычевский район» Смоленской области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 подпрограмма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25692.0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226659"/>
          <a:ext cx="8786842" cy="5436086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муниципальных служащих, обучающихся в  высших  учебных  заведениях   на   условиях софинансирования  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муниципальных  служащих и лиц, состоящих в кадровом резерве Администрации, прошедших повышение   квалификации   за   счет   средств местного бюджета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муниципальных  служащих и лиц, состоящих в кадровом резерве Администрации,  принявших участие в краткосрочных тематических семинарах за счет средств местного                  бюджета (чел.)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граждан, назначенных на должности муниципальной службы, из кадрового резерва  для замещения вакантных должностей муниципальной службы  в Администрации муниципального образования «Сычевский район» Смоленской области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   студентов,    обучающихся   в высших учебных заведениях,  прошедших  практику  в   органах местного   самоуправления муниципального образования «Сычевский район»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325100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8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201471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174748,5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174802,9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«Организация представления начального общего, основного общего, среднего (полного) общего образования в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140338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124937,1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125261,0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Организация представления дополнительного образования в МКОУ ДОД Дома детского творчества г. Сычевки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6868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39057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38071,3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37753,2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0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«Совершенствование системы устройства детей-сирот и детей, оставшихся без попечения родителей, на воспитание в семье в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«Педагогические кадры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3714,9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2021 год и плановый период 2022  и 2023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7787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357158" y="1500175"/>
          <a:ext cx="8286808" cy="5190910"/>
        </p:xfrm>
        <a:graphic>
          <a:graphicData uri="http://schemas.openxmlformats.org/drawingml/2006/table">
            <a:tbl>
              <a:tblPr/>
              <a:tblGrid>
                <a:gridCol w="4934678"/>
                <a:gridCol w="1079012"/>
                <a:gridCol w="1150946"/>
                <a:gridCol w="1122172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119578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47900,7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45400,7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«Организация библиотечного обслуживания населения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2016-2020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13659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«Организация музейного обслуживания населения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физической культуры и спорта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60505,6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22191,5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18942,1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17642,1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художественно-эстетического воспитания подрастающего поколения, выявление и поддержка юных дарований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20299,4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подпрограмма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1774,9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436663"/>
        </p:xfrm>
        <a:graphic>
          <a:graphicData uri="http://schemas.openxmlformats.org/drawingml/2006/table">
            <a:tbl>
              <a:tblPr/>
              <a:tblGrid>
                <a:gridCol w="5447148"/>
                <a:gridCol w="1021340"/>
                <a:gridCol w="1157519"/>
                <a:gridCol w="1089430"/>
              </a:tblGrid>
              <a:tr h="11841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  Количество выданных справок по информационным запросам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читателей-ед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обращаемость единого фонда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человек, систематически занимающихся физкультурой и спортом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спортивно-массовых мероприятий для различных слоев населения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участников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предметов хранения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посещений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3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принимаемых туристов и экскурсантов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6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проводимых силами ДШИ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«Обеспечение квалифицированными кадрами  учреждений , находящихся на территории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«Комплексные меры противодействия злоупотреблению наркотическими средствами и их незаконному обороту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«Комплексные меры по профилактике правонарушений и усилению борьбы с преступностью 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«Сычевский район» Смоленской области»</a:t>
            </a:r>
            <a:endParaRPr lang="ru-RU" sz="1800" b="1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644000" cy="5220968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1827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проведенных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опубликованных информационных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 (викторин, акций, семинаров, круглых столов) по реализации молодёжной политики на территории района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опубликованных информационных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в сфере реализации молодёжной политики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 связанных с профилактикой злоупотребления наркотических средств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связанных с профилактикой семейного неблагополучия и оздоровлением обстановки в неблагополучных семьях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направленных на снижение числа преступлений, совершаемых на улицах и в иных  общественных  местах  на  территории Сычевского района, в том числе преступлений,     совершенных несовершеннолетними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357718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проведение смотров-конкурсов, фестивалей, семинаров, а также другие аналогичные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юридическим лицам, индивидуальным предпринимателям, физическим лицам – производителям товаров, работ,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69487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Содействие развитию малого и среднего предпринимательства  и  повышение   роли  малого предпринимательства в экономике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как одного из факторов, с одной стороны, инновационного развития и улучшения отраслевой структуры экономики, а с другой стороны, – социального развития и обеспечения стабильно высокого уровня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-%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субъектов малого и среднего предпринимательства на 10000 человек населения муниципального образования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налоговых поступлений  от  субъектов малого и среднего предпринимательства  в бюджет муниципального образования «Сычевский район»;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Оборот субъектов малого и среднего предпринимательства в постоянных ценах по отношению к показателю 2014 года - %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14908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«Обеспечение безопасности дорожного движения на территории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929221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108.7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124.3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134.1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824.7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1015.2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1047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1092.8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1139.3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1191.4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244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255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558,5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6,716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25955,2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27564,5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28612,0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29756,0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30346,0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32183,0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4412488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28956,7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«Управление муниципальным долгом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«Совершенствование межбюджетных отношений, повышение эффективности оказания финансовой помощи бюджетам поселений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13506,3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432002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Обеспечение организационных условий для реализации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13003,5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муниципальных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13003,5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Материально-техническое обеспечение деятельности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развития и укрепления материально-технической базы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3311,7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3311,7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«Доступная среда на территории муниципального образования «Сычевский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2971,7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2971,7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786346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мероприятий, направленных на поддержку социально незащищенных слоев населения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6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786346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Предоставление мер социальной поддержки по обеспечению жильем отдельных категорий граждан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955034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молодых семей, улучшивших жилищные условия в рамках реализации подпрограммы -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молодых семьей, улучшивших жилищные условия за счет социальных выплат от общего количества молодых семьей, имеющих право на получение социальной выплаты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составляет: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 на 2021 год – 5400,0 тыс.руб.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на 2022 год – 0,00 тыс.рублей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на 2023 год – 0,00 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2021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2022-2023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31437,9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2619,8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21861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1822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21158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17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15872,7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1322,7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13760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1147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13760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1147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2974,3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47,9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686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79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1322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110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347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29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-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350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-202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</a:t>
            </a:r>
            <a:r>
              <a:rPr lang="en-US" sz="2800" b="1" dirty="0" smtClean="0">
                <a:solidFill>
                  <a:srgbClr val="FF0066"/>
                </a:solidFill>
              </a:rPr>
              <a:t>1</a:t>
            </a:r>
            <a:r>
              <a:rPr lang="ru-RU" sz="2800" b="1" dirty="0" smtClean="0">
                <a:solidFill>
                  <a:srgbClr val="FF0066"/>
                </a:solidFill>
              </a:rPr>
              <a:t>-202</a:t>
            </a:r>
            <a:r>
              <a:rPr lang="en-US" sz="2800" b="1" dirty="0" smtClean="0">
                <a:solidFill>
                  <a:srgbClr val="FF0066"/>
                </a:solidFill>
              </a:rPr>
              <a:t>3</a:t>
            </a:r>
            <a:r>
              <a:rPr lang="ru-RU" sz="2800" b="1" dirty="0" smtClean="0">
                <a:solidFill>
                  <a:srgbClr val="FF0066"/>
                </a:solidFill>
              </a:rPr>
              <a:t>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39055,3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36440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36122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139950,4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126697,6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127011,5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27168,1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212694,1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183010,4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183006,2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2021 году составят примерно </a:t>
            </a:r>
            <a:r>
              <a:rPr lang="ru-RU" sz="2000" i="1" dirty="0" smtClean="0"/>
              <a:t>15612,4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2021 году составят примерно </a:t>
            </a:r>
            <a:r>
              <a:rPr lang="ru-RU" sz="1400" dirty="0" smtClean="0"/>
              <a:t>180,0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2021 году составит 8924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2021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63513" y="3243263"/>
          <a:ext cx="8443912" cy="2605087"/>
        </p:xfrm>
        <a:graphic>
          <a:graphicData uri="http://schemas.openxmlformats.org/presentationml/2006/ole">
            <p:oleObj spid="_x0000_s10242" name="Worksheet" r:id="rId3" imgW="6730990" imgH="2076343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2021-2023 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17725,5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4609,8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4658,4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2021 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1322 </a:t>
            </a:r>
            <a:r>
              <a:rPr lang="ru-RU" sz="1800" b="0" i="1" dirty="0">
                <a:solidFill>
                  <a:srgbClr val="006600"/>
                </a:solidFill>
              </a:rPr>
              <a:t>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10069,8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175595,0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175154,8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2021-2023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2021-2023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2375"/>
          <a:ext cx="4570413" cy="3048000"/>
        </p:xfrm>
        <a:graphic>
          <a:graphicData uri="http://schemas.openxmlformats.org/presentationml/2006/ole">
            <p:oleObj spid="_x0000_s11266" name="Диаграмма Microsoft Graph" r:id="rId3" imgW="6140543" imgH="409576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786313" y="709613"/>
          <a:ext cx="4357687" cy="2919412"/>
        </p:xfrm>
        <a:graphic>
          <a:graphicData uri="http://schemas.openxmlformats.org/presentationml/2006/ole">
            <p:oleObj spid="_x0000_s11267" name="Диаграмма" r:id="rId4" imgW="6134114" imgH="410837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14876" y="3763963"/>
          <a:ext cx="4190999" cy="2724150"/>
        </p:xfrm>
        <a:graphic>
          <a:graphicData uri="http://schemas.openxmlformats.org/presentationml/2006/ole">
            <p:oleObj spid="_x0000_s11268" name="Диаграмма Microsoft Graph" r:id="rId5" imgW="6178658" imgH="417833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>
                <a:solidFill>
                  <a:schemeClr val="accent2"/>
                </a:solidFill>
              </a:rPr>
              <a:t>2021 году</a:t>
            </a:r>
            <a:r>
              <a:rPr lang="ru-RU" sz="1000" dirty="0">
                <a:solidFill>
                  <a:schemeClr val="accent2"/>
                </a:solidFill>
              </a:rPr>
              <a:t>  в сумме 258800,3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–127741,4тыс. рублей, субвенции –  130949,7 тыс. рублей, субсидии – 0,0 тыс. рублей, иные межбюджетные трансферты- 109,2 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2022</a:t>
            </a:r>
            <a:r>
              <a:rPr lang="ru-RU" sz="1000" dirty="0">
                <a:solidFill>
                  <a:schemeClr val="accent2"/>
                </a:solidFill>
              </a:rPr>
              <a:t> году в сумме 238392,4 тыс. руб., в том числе: дотации –113416,0 тыс. рублей, субвенции – 124867,2 тыс. рублей, субсидии – 0,0тыс. рублей, иные межбюджетные трансферты- 109,2 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2023 </a:t>
            </a:r>
            <a:r>
              <a:rPr lang="ru-RU" sz="1000" dirty="0">
                <a:solidFill>
                  <a:schemeClr val="accent2"/>
                </a:solidFill>
              </a:rPr>
              <a:t>году в сумме 229857,9 тыс. руб., в том числе: дотации – 98081,0 тыс. рублей, субвенции – 131667,7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трансферты- 109,2 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2021 году- 23001,9 тыс. руб., в 2022 году- 13506,3 тыс. руб., в 2023 году – 7616,4тыс.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33538" y="2498725"/>
          <a:ext cx="5805487" cy="3875088"/>
        </p:xfrm>
        <a:graphic>
          <a:graphicData uri="http://schemas.openxmlformats.org/presentationml/2006/ole">
            <p:oleObj spid="_x0000_s12290" name="Диаграмма Microsoft Graph" r:id="rId3" imgW="6127685" imgH="4089341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51302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585940"/>
                <a:gridCol w="582865"/>
                <a:gridCol w="915051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4970,7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4970,7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4970,7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4" name="Object 83"/>
          <p:cNvGraphicFramePr>
            <a:graphicFrameLocks noChangeAspect="1"/>
          </p:cNvGraphicFramePr>
          <p:nvPr>
            <p:ph sz="quarter" idx="2"/>
          </p:nvPr>
        </p:nvGraphicFramePr>
        <p:xfrm>
          <a:off x="153988" y="1347788"/>
          <a:ext cx="3395662" cy="3079750"/>
        </p:xfrm>
        <a:graphic>
          <a:graphicData uri="http://schemas.openxmlformats.org/presentationml/2006/ole">
            <p:oleObj spid="_x0000_s13314" name="Диаграмма Microsoft Graph" r:id="rId3" imgW="4572115" imgH="4146452" progId="MSGraph.Chart.8">
              <p:embed followColorScheme="full"/>
            </p:oleObj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49788" y="1419225"/>
          <a:ext cx="4396458" cy="2366965"/>
        </p:xfrm>
        <a:graphic>
          <a:graphicData uri="http://schemas.openxmlformats.org/presentationml/2006/ole">
            <p:oleObj spid="_x0000_s13315" name="Диаграмма" r:id="rId4" imgW="6096000" imgH="3282895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3887787" cy="50482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/>
              <a:t>Предельный объем муниципального долга</a:t>
            </a:r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1</a:t>
            </a:r>
            <a:r>
              <a:rPr lang="ru-RU" b="0" dirty="0">
                <a:latin typeface="Times New Roman" pitchFamily="18" charset="0"/>
              </a:rPr>
              <a:t> год- 20,0 тыс. руб., или 0,01%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2</a:t>
            </a:r>
            <a:r>
              <a:rPr lang="ru-RU" b="0" dirty="0">
                <a:latin typeface="Times New Roman" pitchFamily="18" charset="0"/>
              </a:rPr>
              <a:t> год – 20,0 тыс. руб., или 0,01 %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3</a:t>
            </a:r>
            <a:r>
              <a:rPr lang="ru-RU" b="0" dirty="0">
                <a:latin typeface="Times New Roman" pitchFamily="18" charset="0"/>
              </a:rPr>
              <a:t> год – 20,0 тыс. руб., или 0,01 %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85720" y="214290"/>
          <a:ext cx="8643999" cy="6394666"/>
        </p:xfrm>
        <a:graphic>
          <a:graphicData uri="http://schemas.openxmlformats.org/drawingml/2006/table">
            <a:tbl>
              <a:tblPr/>
              <a:tblGrid>
                <a:gridCol w="5375258"/>
                <a:gridCol w="653748"/>
                <a:gridCol w="653748"/>
                <a:gridCol w="653748"/>
                <a:gridCol w="653748"/>
                <a:gridCol w="653749"/>
              </a:tblGrid>
              <a:tr h="55970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70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 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2021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2021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2022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2023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1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"Успех каждого ребенка"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9355,7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9355,7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9224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81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"Культурная среда"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12729,0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4033,2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57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7098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(реконструкция и (или) капитальный ремонт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культурно-досуговых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учреждений в сельской местности)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3950,4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7157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(оснащение образовательных учреждений в сфере культуры музыкальными инструментами, оборудованием и учебными материалами")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75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(модернизация детских школ искусств)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расходов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5648,3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19646,2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9438,5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9946,2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15091</TotalTime>
  <Words>6176</Words>
  <Application>Microsoft Office PowerPoint</Application>
  <PresentationFormat>Экран (4:3)</PresentationFormat>
  <Paragraphs>1448</Paragraphs>
  <Slides>82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82</vt:i4>
      </vt:variant>
    </vt:vector>
  </HeadingPairs>
  <TitlesOfParts>
    <vt:vector size="87" baseType="lpstr">
      <vt:lpstr>Справедливость</vt:lpstr>
      <vt:lpstr>Лист</vt:lpstr>
      <vt:lpstr>Worksheet</vt:lpstr>
      <vt:lpstr>Диаграмма</vt:lpstr>
      <vt:lpstr>Диаграмма Microsoft Graph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2021 год и плановый период 2022  и 2023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2021-2023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2019-2023 ГОДА</vt:lpstr>
      <vt:lpstr>Слайд 34</vt:lpstr>
      <vt:lpstr>Слайд 35</vt:lpstr>
      <vt:lpstr>Структура налоговых и неналоговых доходов на 2019-2023 годы</vt:lpstr>
      <vt:lpstr>Поступление налоговых доходов в динамике  2019-2023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347443,8 тыс. руб., или 96,6%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2021 году и плановом периоде 2022-2023 годов</vt:lpstr>
      <vt:lpstr>НАЦИОНАЛЬНАЯ ЭКОНОМИКА НА 2021-2023 годы</vt:lpstr>
      <vt:lpstr>Расходы на образование на 2021-2023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2021 году составит 8924 рублей  Расходы на культуру на 2021 в разрезе направлений:</vt:lpstr>
      <vt:lpstr>Слайд 73</vt:lpstr>
      <vt:lpstr>Слайд 74</vt:lpstr>
      <vt:lpstr>Слайд 75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2021 году- 23001,9 тыс. руб., в 2022 году- 13506,3 тыс. руб., в 2023 году – 7616,4тыс.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81</vt:lpstr>
      <vt:lpstr>Слайд 82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1216</cp:revision>
  <dcterms:created xsi:type="dcterms:W3CDTF">2013-11-27T07:50:48Z</dcterms:created>
  <dcterms:modified xsi:type="dcterms:W3CDTF">2021-10-07T07:27:09Z</dcterms:modified>
</cp:coreProperties>
</file>