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4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  <p:sldId id="407" r:id="rId82"/>
    <p:sldId id="411" r:id="rId8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  <a:srgbClr val="00FF00"/>
    <a:srgbClr val="00CC00"/>
    <a:srgbClr val="0000FF"/>
    <a:srgbClr val="D60093"/>
    <a:srgbClr val="008000"/>
    <a:srgbClr val="FF33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2699E-2"/>
          <c:w val="0.43212645930737553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40.1</c:v>
                </c:pt>
                <c:pt idx="1">
                  <c:v>38.1</c:v>
                </c:pt>
                <c:pt idx="2">
                  <c:v>37.700000000000003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141.1</c:v>
                </c:pt>
                <c:pt idx="1">
                  <c:v>139.5</c:v>
                </c:pt>
                <c:pt idx="2">
                  <c:v>140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27.5</c:v>
                </c:pt>
                <c:pt idx="1">
                  <c:v>14.1</c:v>
                </c:pt>
                <c:pt idx="2">
                  <c:v>14.1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6.5</c:v>
                </c:pt>
                <c:pt idx="1">
                  <c:v>5.8</c:v>
                </c:pt>
                <c:pt idx="2">
                  <c:v>5.8</c:v>
                </c:pt>
              </c:numCache>
            </c:numRef>
          </c:val>
        </c:ser>
        <c:axId val="131194240"/>
        <c:axId val="130626688"/>
      </c:barChart>
      <c:catAx>
        <c:axId val="131194240"/>
        <c:scaling>
          <c:orientation val="minMax"/>
        </c:scaling>
        <c:axPos val="b"/>
        <c:numFmt formatCode="General" sourceLinked="1"/>
        <c:tickLblPos val="nextTo"/>
        <c:crossAx val="130626688"/>
        <c:crosses val="autoZero"/>
        <c:auto val="1"/>
        <c:lblAlgn val="ctr"/>
        <c:lblOffset val="100"/>
      </c:catAx>
      <c:valAx>
        <c:axId val="130626688"/>
        <c:scaling>
          <c:orientation val="minMax"/>
        </c:scaling>
        <c:axPos val="l"/>
        <c:majorGridlines/>
        <c:numFmt formatCode="General" sourceLinked="1"/>
        <c:tickLblPos val="nextTo"/>
        <c:crossAx val="131194240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12.10.2021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2021 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2022 </a:t>
            </a:r>
            <a:r>
              <a:rPr lang="ru-RU" sz="2000" dirty="0"/>
              <a:t>и 2023 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23 декабря </a:t>
            </a:r>
            <a:r>
              <a:rPr lang="ru-RU" sz="2000" dirty="0"/>
              <a:t>2020 года № </a:t>
            </a:r>
            <a:r>
              <a:rPr lang="ru-RU" sz="2000" dirty="0" smtClean="0"/>
              <a:t>12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</a:t>
            </a:r>
            <a:r>
              <a:rPr lang="ru-RU" sz="2000"/>
              <a:t>О </a:t>
            </a:r>
            <a:r>
              <a:rPr lang="ru-RU" sz="2000" smtClean="0"/>
              <a:t>бюджете </a:t>
            </a:r>
            <a:r>
              <a:rPr lang="ru-RU" sz="2000" dirty="0"/>
              <a:t>муниципального района на 2021 год и плановый период 2022 и 2023 годов</a:t>
            </a:r>
            <a:r>
              <a:rPr lang="ru-RU" sz="2000" dirty="0" smtClean="0"/>
              <a:t>»</a:t>
            </a:r>
            <a:r>
              <a:rPr lang="ru-RU" sz="1600" dirty="0" smtClean="0"/>
              <a:t> (в редакции Решения №34 от 2</a:t>
            </a:r>
            <a:r>
              <a:rPr lang="en-US" sz="1600" dirty="0" smtClean="0"/>
              <a:t>8</a:t>
            </a:r>
            <a:r>
              <a:rPr lang="ru-RU" sz="1600" dirty="0" smtClean="0"/>
              <a:t> июля 2021г.)</a:t>
            </a:r>
            <a:endParaRPr lang="ru-RU" sz="20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2021 год и плановый период 2022-2023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2021г. и плановый период 2022 и 2023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smtClean="0">
                <a:latin typeface="Times New Roman" pitchFamily="18" charset="0"/>
              </a:rPr>
              <a:t>Финансовое управление Администрации муниципального образования «Сычевский  район»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Адрес:</a:t>
            </a:r>
            <a:r>
              <a:rPr lang="ru-RU" sz="160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Телефон:</a:t>
            </a:r>
            <a:r>
              <a:rPr lang="ru-RU" sz="1600" smtClean="0">
                <a:latin typeface="Times New Roman" pitchFamily="18" charset="0"/>
              </a:rPr>
              <a:t> +7 (48130) 4-19-44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Факс</a:t>
            </a:r>
            <a:r>
              <a:rPr lang="ru-RU" sz="1600" smtClean="0">
                <a:latin typeface="Times New Roman" pitchFamily="18" charset="0"/>
              </a:rPr>
              <a:t>: +7 (48130) 4-64-08</a:t>
            </a:r>
            <a:endParaRPr lang="en-US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smtClean="0">
                <a:latin typeface="Times New Roman" pitchFamily="18" charset="0"/>
              </a:rPr>
              <a:t>E-mail</a:t>
            </a:r>
            <a:r>
              <a:rPr lang="en-US" sz="1600" smtClean="0">
                <a:latin typeface="Times New Roman" pitchFamily="18" charset="0"/>
              </a:rPr>
              <a:t>:    </a:t>
            </a:r>
            <a:r>
              <a:rPr lang="en-US" sz="160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Режим работы:</a:t>
            </a:r>
            <a:r>
              <a:rPr lang="ru-RU" sz="1600" smtClean="0">
                <a:latin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перерыв на обед: 13:00 - 14:00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Великоростова Ирина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Костерева Наталья Михайловна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smtClean="0"/>
              <a:t>Основные параметры консолидированного бюджета муниципального образования «Сычевский район» Смоленской области  на 2021-2023 годы</a:t>
            </a:r>
            <a:br>
              <a:rPr lang="ru-RU" sz="1800" b="1" smtClean="0"/>
            </a:br>
            <a:endParaRPr lang="ru-RU" sz="1800" b="1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572472,6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422383,5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327397,1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799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391502,1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299036,0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615438,3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427530,3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332799,6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7156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396648,9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304438,5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-42965,7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35357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301470,6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391799,1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391502,1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299036,0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43195,3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49707,5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258275,4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342091,6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340033,6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245010,9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29238,7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29436,2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НА 20</a:t>
            </a:r>
            <a:r>
              <a:rPr lang="en-US" sz="2400">
                <a:solidFill>
                  <a:srgbClr val="CC3300"/>
                </a:solidFill>
              </a:rPr>
              <a:t>19</a:t>
            </a:r>
            <a:r>
              <a:rPr lang="ru-RU" sz="2400">
                <a:solidFill>
                  <a:srgbClr val="CC3300"/>
                </a:solidFill>
              </a:rPr>
              <a:t>-2023 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212725" y="1073150"/>
          <a:ext cx="8548688" cy="5370513"/>
        </p:xfrm>
        <a:graphic>
          <a:graphicData uri="http://schemas.openxmlformats.org/presentationml/2006/ole">
            <p:oleObj spid="_x0000_s1027" name="Worksheet" r:id="rId4" imgW="7092918" imgH="445146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8000"/>
                </a:solidFill>
              </a:rPr>
              <a:t>МУНИЦИПАЛЬНЫЙ ДОЛГ В ДИНАМИКЕ НА 20</a:t>
            </a:r>
            <a:r>
              <a:rPr lang="en-US" sz="1800" b="1" smtClean="0">
                <a:solidFill>
                  <a:srgbClr val="008000"/>
                </a:solidFill>
              </a:rPr>
              <a:t>19</a:t>
            </a:r>
            <a:r>
              <a:rPr lang="ru-RU" sz="1800" b="1" smtClean="0">
                <a:solidFill>
                  <a:srgbClr val="008000"/>
                </a:solidFill>
              </a:rPr>
              <a:t>-2023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77838" y="1600200"/>
          <a:ext cx="8188325" cy="4525963"/>
        </p:xfrm>
        <a:graphic>
          <a:graphicData uri="http://schemas.openxmlformats.org/presentationml/2006/ole">
            <p:oleObj spid="_x0000_s2050" name="Диаграмма" r:id="rId3" imgW="8305890" imgH="4591023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7325"/>
          <a:ext cx="3168650" cy="1989138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61950" y="4071942"/>
          <a:ext cx="3019425" cy="2000263"/>
        </p:xfrm>
        <a:graphic>
          <a:graphicData uri="http://schemas.openxmlformats.org/presentationml/2006/ole">
            <p:oleObj spid="_x0000_s3075" name="Worksheet" r:id="rId4" imgW="3111475" imgH="1816171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46" y="4000504"/>
          <a:ext cx="2881313" cy="1946275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>
                <a:solidFill>
                  <a:srgbClr val="CC3300"/>
                </a:solidFill>
              </a:rPr>
              <a:t>СТРУКТУРА ДОХОДОВ БЮДЖЕТА НА 202</a:t>
            </a:r>
            <a:r>
              <a:rPr lang="en-US" sz="1800">
                <a:solidFill>
                  <a:srgbClr val="CC3300"/>
                </a:solidFill>
              </a:rPr>
              <a:t>1</a:t>
            </a:r>
            <a:r>
              <a:rPr lang="ru-RU" sz="1800">
                <a:solidFill>
                  <a:srgbClr val="CC3300"/>
                </a:solidFill>
              </a:rPr>
              <a:t> ГОД И ПЛАНОВЫЙ ПЕРИОД 202</a:t>
            </a:r>
            <a:r>
              <a:rPr lang="en-US" sz="1800">
                <a:solidFill>
                  <a:srgbClr val="CC3300"/>
                </a:solidFill>
              </a:rPr>
              <a:t>2</a:t>
            </a:r>
            <a:r>
              <a:rPr lang="ru-RU" sz="1800">
                <a:solidFill>
                  <a:srgbClr val="CC3300"/>
                </a:solidFill>
              </a:rPr>
              <a:t> И 202</a:t>
            </a:r>
            <a:r>
              <a:rPr lang="en-US" sz="1800">
                <a:solidFill>
                  <a:srgbClr val="CC3300"/>
                </a:solidFill>
              </a:rPr>
              <a:t>3</a:t>
            </a:r>
            <a:r>
              <a:rPr lang="ru-RU" sz="1800">
                <a:solidFill>
                  <a:srgbClr val="CC3300"/>
                </a:solidFill>
              </a:rPr>
              <a:t> 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572530" cy="5214959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44463" y="1287463"/>
          <a:ext cx="8856662" cy="5284787"/>
        </p:xfrm>
        <a:graphic>
          <a:graphicData uri="http://schemas.openxmlformats.org/presentationml/2006/ole">
            <p:oleObj spid="_x0000_s4099" name="Worksheet" r:id="rId4" imgW="6927882" imgH="408314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2019-202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20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104065,0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45630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47380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49927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98869,6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40109,0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42153,0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44427,7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1050,7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2456,5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1637,8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3118,9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3243,6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3373,4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894,4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930,2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3,4 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17886,7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4076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4087,7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4097,5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2197,0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2897,4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14183,5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121951,7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49707,5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51468,5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54025,1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2019-2023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42875" y="1500189"/>
          <a:ext cx="8919683" cy="4214828"/>
        </p:xfrm>
        <a:graphic>
          <a:graphicData uri="http://schemas.openxmlformats.org/presentationml/2006/ole">
            <p:oleObj spid="_x0000_s5122" name="Диаграмма Microsoft Graph" r:id="rId3" imgW="8299515" imgH="3530608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888413" cy="5621359"/>
            <a:chOff x="213666" y="221057"/>
            <a:chExt cx="8919038" cy="3452875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919038" cy="2880473"/>
          </p:xfrm>
          <a:graphic>
            <a:graphicData uri="http://schemas.openxmlformats.org/presentationml/2006/ole">
              <p:oleObj spid="_x0000_s6146" name="Worksheet" r:id="rId4" imgW="6984890" imgH="3682938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2021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smtClean="0">
                <a:solidFill>
                  <a:srgbClr val="006600"/>
                </a:solidFill>
              </a:rPr>
              <a:t> </a:t>
            </a:r>
            <a:r>
              <a:rPr lang="ru-RU" sz="1400" b="1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smtClean="0">
                <a:solidFill>
                  <a:srgbClr val="006600"/>
                </a:solidFill>
              </a:rPr>
              <a:t> </a:t>
            </a:r>
            <a:r>
              <a:rPr lang="ru-RU" sz="1400" b="1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-   Сычевское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Дугинское сельское поселение      (административный центр деревня Дугино);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Караваевское сельское поселение (административный центр деревня Караваево);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Мальцево);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3663" y="214290"/>
            <a:ext cx="8890000" cy="5610248"/>
            <a:chOff x="304445" y="228080"/>
            <a:chExt cx="8557650" cy="5194325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4445" y="867468"/>
            <a:ext cx="8557650" cy="4554937"/>
          </p:xfrm>
          <a:graphic>
            <a:graphicData uri="http://schemas.openxmlformats.org/presentationml/2006/ole">
              <p:oleObj spid="_x0000_s7170" name="Worksheet" r:id="rId4" imgW="6984890" imgH="3867097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2022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61413" cy="6303985"/>
            <a:chOff x="305972" y="228080"/>
            <a:chExt cx="8433871" cy="5836630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5998"/>
            <a:ext cx="8433871" cy="5198712"/>
          </p:xfrm>
          <a:graphic>
            <a:graphicData uri="http://schemas.openxmlformats.org/presentationml/2006/ole">
              <p:oleObj spid="_x0000_s8194" name="Worksheet" r:id="rId4" imgW="6953272" imgH="4140218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2023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2021-2023 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</a:t>
            </a:r>
            <a:r>
              <a:rPr lang="en-US" sz="2400" b="1" dirty="0" smtClean="0">
                <a:solidFill>
                  <a:srgbClr val="CC3300"/>
                </a:solidFill>
                <a:latin typeface="Times New Roman" pitchFamily="18" charset="0"/>
              </a:rPr>
              <a:t>413030.9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96,</a:t>
            </a:r>
            <a:r>
              <a:rPr lang="en-US" sz="2400" b="1" i="1" dirty="0" smtClean="0">
                <a:solidFill>
                  <a:srgbClr val="CC3300"/>
                </a:solidFill>
                <a:latin typeface="Times New Roman" pitchFamily="18" charset="0"/>
              </a:rPr>
              <a:t>7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258</a:t>
            </a:r>
            <a:r>
              <a:rPr lang="en-US" sz="1400" dirty="0" smtClean="0">
                <a:latin typeface="Times New Roman" pitchFamily="18" charset="0"/>
              </a:rPr>
              <a:t>97</a:t>
            </a:r>
            <a:r>
              <a:rPr lang="ru-RU" sz="1400" dirty="0" smtClean="0">
                <a:latin typeface="Times New Roman" pitchFamily="18" charset="0"/>
              </a:rPr>
              <a:t>,</a:t>
            </a:r>
            <a:r>
              <a:rPr lang="en-US" sz="1400" dirty="0" smtClean="0">
                <a:latin typeface="Times New Roman" pitchFamily="18" charset="0"/>
              </a:rPr>
              <a:t>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24194,0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25194,0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60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28956,7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19461,1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13571,2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2021</a:t>
            </a:r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</a:t>
            </a:r>
            <a:r>
              <a:rPr lang="en-US" sz="1400" dirty="0" smtClean="0">
                <a:latin typeface="Times New Roman" pitchFamily="18" charset="0"/>
              </a:rPr>
              <a:t>600</a:t>
            </a:r>
            <a:r>
              <a:rPr lang="ru-RU" sz="1400" dirty="0" smtClean="0">
                <a:latin typeface="Times New Roman" pitchFamily="18" charset="0"/>
              </a:rPr>
              <a:t>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353,0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</a:rPr>
              <a:t>7</a:t>
            </a:r>
            <a:r>
              <a:rPr lang="ru-RU" sz="1400" dirty="0" smtClean="0">
                <a:latin typeface="Times New Roman" pitchFamily="18" charset="0"/>
              </a:rPr>
              <a:t>34,8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2021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203936</a:t>
            </a:r>
            <a:r>
              <a:rPr lang="ru-RU" sz="1400" dirty="0" smtClean="0"/>
              <a:t>,</a:t>
            </a:r>
            <a:r>
              <a:rPr lang="en-US" sz="1400" dirty="0" smtClean="0"/>
              <a:t>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2022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89186</a:t>
            </a:r>
            <a:r>
              <a:rPr lang="ru-RU" sz="1400" dirty="0" smtClean="0"/>
              <a:t>,</a:t>
            </a:r>
            <a:r>
              <a:rPr lang="en-US" sz="1400" dirty="0" smtClean="0"/>
              <a:t>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2023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89391</a:t>
            </a:r>
            <a:r>
              <a:rPr lang="ru-RU" sz="1400" dirty="0" smtClean="0"/>
              <a:t>,</a:t>
            </a:r>
            <a:r>
              <a:rPr lang="en-US" sz="1400" dirty="0" smtClean="0"/>
              <a:t>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2021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120782</a:t>
            </a:r>
            <a:r>
              <a:rPr lang="ru-RU" sz="1400" dirty="0" smtClean="0"/>
              <a:t>,</a:t>
            </a:r>
            <a:r>
              <a:rPr lang="en-US" sz="1400" dirty="0" smtClean="0"/>
              <a:t>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2022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134546</a:t>
            </a:r>
            <a:r>
              <a:rPr lang="ru-RU" sz="1400" dirty="0" smtClean="0"/>
              <a:t>,</a:t>
            </a:r>
            <a:r>
              <a:rPr lang="en-US" sz="1400" dirty="0" smtClean="0"/>
              <a:t>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2023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45482,6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828,9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</a:rPr>
              <a:t>639</a:t>
            </a:r>
            <a:r>
              <a:rPr lang="ru-RU" sz="1400" dirty="0" smtClean="0">
                <a:latin typeface="Times New Roman" pitchFamily="18" charset="0"/>
              </a:rPr>
              <a:t>,</a:t>
            </a:r>
            <a:r>
              <a:rPr lang="en-US" sz="1400" dirty="0" smtClean="0">
                <a:latin typeface="Times New Roman" pitchFamily="18" charset="0"/>
              </a:rPr>
              <a:t>1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</a:rPr>
              <a:t>565</a:t>
            </a:r>
            <a:r>
              <a:rPr lang="ru-RU" sz="1400" dirty="0" smtClean="0">
                <a:latin typeface="Times New Roman" pitchFamily="18" charset="0"/>
              </a:rPr>
              <a:t>,</a:t>
            </a:r>
            <a:r>
              <a:rPr lang="en-US" sz="1400" dirty="0" smtClean="0">
                <a:latin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</a:rPr>
              <a:t>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385,0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2021-2023 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муниципальной службы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архивного дела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софинансирования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325100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189186,9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189391,1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представления начального общего, основного общего, среднего (полного) общего образования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1345,1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139375,5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139849,2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Организация представления дополнительного образования в МКОУ ДОД Дома детского творчества г. Сычевки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7029,2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40093,8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38071,3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37753,2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0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системы устройства детей-сирот и детей, оставшихся без попечения родителей, на воспитание в семье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9687,9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«Педагогические кадры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2021 год и плановый период 2022  и 2023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7787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357158" y="1500175"/>
          <a:ext cx="8286808" cy="5190910"/>
        </p:xfrm>
        <a:graphic>
          <a:graphicData uri="http://schemas.openxmlformats.org/drawingml/2006/table">
            <a:tbl>
              <a:tblPr/>
              <a:tblGrid>
                <a:gridCol w="4934678"/>
                <a:gridCol w="1079012"/>
                <a:gridCol w="1150946"/>
                <a:gridCol w="1122172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20782,4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134546,5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45482,6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библиотечного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2016-2020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музейного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физической культуры и спорта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60619,6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88610,2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22769,5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22974,4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17724,0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художественно-эстетического воспитания подрастающего поколения, выявление и поддержка юных дарований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20663,9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выданных справок по информационным запросам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читателей-ед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обращаемость единого фонда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«Обеспечение квалифицированными кадрами  учреждений , находящихся на территории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противодействия злоупотреблению наркотическими средствами и их незаконному обороту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по профилактике правонарушений и усилению борьбы с преступностью 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357718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проведение смотров-конкурсов, фестивалей, семинаров, а также другие аналогичные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юридическим лицам, индивидуальным предпринимателям, физическим лицам – производителям товаров, работ,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«Обеспечение безопасности дорожного движения на территории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108.7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124.3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134.1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824.7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1015.2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1047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1092.8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1139.3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1191.4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6,716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25955,2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27564,5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28612,0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29756,0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30346,0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32183,0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4412488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28956,7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«Управление муниципальным долгом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межбюджетных отношений, повышение эффективности оказания финансовой помощи бюджетам поселений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13506,3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432002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29600,3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Обеспечение организационных условий для реализации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13803,5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муниципальных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15796,8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Материально-техническое обеспечение деятельности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развития и укрепления материально-технической базы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«Доступная среда на территории муниципального образования «Сычевский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786346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Предоставление мер социальной поддержки по обеспечению жильем отдельных категорий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составляет: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 на 2021 год – 5400,0 тыс.руб.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2022 год – 0,00 тыс.рублей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2023 год – 0,00 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2021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2022-2023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31877,4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2656,5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29823,2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2485,3руб.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22890,1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1907,5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16068,1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1339,0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4845,8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237,1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4856,7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238,1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2028,1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52,3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2988,8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249,1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2503,8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1353,2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112,8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88,5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32,4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86,6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32,2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-202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</a:t>
            </a:r>
            <a:r>
              <a:rPr lang="en-US" sz="2800" b="1" dirty="0" smtClean="0">
                <a:solidFill>
                  <a:srgbClr val="FF0066"/>
                </a:solidFill>
              </a:rPr>
              <a:t>1</a:t>
            </a:r>
            <a:r>
              <a:rPr lang="ru-RU" sz="2800" b="1" dirty="0" smtClean="0">
                <a:solidFill>
                  <a:srgbClr val="FF0066"/>
                </a:solidFill>
              </a:rPr>
              <a:t>-202</a:t>
            </a:r>
            <a:r>
              <a:rPr lang="en-US" sz="2800" b="1" dirty="0" smtClean="0">
                <a:solidFill>
                  <a:srgbClr val="FF0066"/>
                </a:solidFill>
              </a:rPr>
              <a:t>3</a:t>
            </a:r>
            <a:r>
              <a:rPr lang="ru-RU" sz="2800" b="1" dirty="0" smtClean="0">
                <a:solidFill>
                  <a:srgbClr val="FF0066"/>
                </a:solidFill>
              </a:rPr>
              <a:t>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40091,2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38071,3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37753,2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141109,0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139505,6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139969,2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27537,2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215312,8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197448,8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197594,4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2021 году составят примерно </a:t>
            </a:r>
            <a:r>
              <a:rPr lang="ru-RU" sz="2000" i="1" dirty="0" smtClean="0"/>
              <a:t>16188,9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2021 году составят примерно </a:t>
            </a:r>
            <a:r>
              <a:rPr lang="ru-RU" sz="1400" dirty="0" smtClean="0"/>
              <a:t>160,0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2021 году составит 3028,1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2021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857250" y="3652838"/>
          <a:ext cx="6942138" cy="1978025"/>
        </p:xfrm>
        <a:graphic>
          <a:graphicData uri="http://schemas.openxmlformats.org/presentationml/2006/ole">
            <p:oleObj spid="_x0000_s10242" name="Worksheet" r:id="rId3" imgW="6661048" imgH="1898659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2021-2023 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18132,9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5166,7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5141,3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2021 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1353 </a:t>
            </a:r>
            <a:r>
              <a:rPr lang="ru-RU" sz="1800" b="0" i="1" dirty="0">
                <a:solidFill>
                  <a:srgbClr val="006600"/>
                </a:solidFill>
              </a:rPr>
              <a:t>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10408,3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2021-2023 г – 1</a:t>
            </a:r>
            <a:r>
              <a:rPr lang="en-US" sz="1800" b="1" dirty="0" smtClean="0"/>
              <a:t>85</a:t>
            </a:r>
            <a:r>
              <a:rPr lang="ru-RU" sz="1800" b="1" dirty="0" smtClean="0"/>
              <a:t>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2021-2023 г – 1</a:t>
            </a:r>
            <a:r>
              <a:rPr lang="en-US" sz="1800" b="1" dirty="0" smtClean="0"/>
              <a:t>85</a:t>
            </a:r>
            <a:r>
              <a:rPr lang="ru-RU" sz="1800" b="1" dirty="0" smtClean="0"/>
              <a:t>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2375"/>
          <a:ext cx="4570413" cy="3048000"/>
        </p:xfrm>
        <a:graphic>
          <a:graphicData uri="http://schemas.openxmlformats.org/presentationml/2006/ole">
            <p:oleObj spid="_x0000_s11266" name="Диаграмма Microsoft Graph" r:id="rId3" imgW="6140543" imgH="409576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786313" y="709613"/>
          <a:ext cx="4357687" cy="2919412"/>
        </p:xfrm>
        <a:graphic>
          <a:graphicData uri="http://schemas.openxmlformats.org/presentationml/2006/ole">
            <p:oleObj spid="_x0000_s11267" name="Диаграмма" r:id="rId4" imgW="6134114" imgH="410837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14876" y="3763963"/>
          <a:ext cx="4190999" cy="2724150"/>
        </p:xfrm>
        <a:graphic>
          <a:graphicData uri="http://schemas.openxmlformats.org/presentationml/2006/ole">
            <p:oleObj spid="_x0000_s11268" name="Диаграмма Microsoft Graph" r:id="rId5" imgW="6178658" imgH="417833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>
                <a:solidFill>
                  <a:schemeClr val="accent2"/>
                </a:solidFill>
              </a:rPr>
              <a:t>2021 году</a:t>
            </a:r>
            <a:r>
              <a:rPr lang="ru-RU" sz="1000" dirty="0">
                <a:solidFill>
                  <a:schemeClr val="accent2"/>
                </a:solidFill>
              </a:rPr>
              <a:t>  в сумме 258800,3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–127741,4тыс. рублей, субвенции –  130949,7 тыс. рублей, субсидии – 0,0 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2022</a:t>
            </a:r>
            <a:r>
              <a:rPr lang="ru-RU" sz="1000" dirty="0">
                <a:solidFill>
                  <a:schemeClr val="accent2"/>
                </a:solidFill>
              </a:rPr>
              <a:t> году в сумме 238392,4 тыс. руб., в том числе: дотации –113416,0 тыс. рублей, субвенции – 124867,2 тыс. рублей, субсидии – 0,0тыс.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2023 </a:t>
            </a:r>
            <a:r>
              <a:rPr lang="ru-RU" sz="1000" dirty="0">
                <a:solidFill>
                  <a:schemeClr val="accent2"/>
                </a:solidFill>
              </a:rPr>
              <a:t>году в сумме 229857,9 тыс. руб., в том числе: дотации – 98081,0 тыс. рублей, субвенции – 131667,7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трансферты- 109,2 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2021 году- 23001,9 тыс. руб., в 2022 году- 13506,3 тыс. руб., в 2023 году – 7616,4тыс.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33538" y="2498725"/>
          <a:ext cx="5805487" cy="3875088"/>
        </p:xfrm>
        <a:graphic>
          <a:graphicData uri="http://schemas.openxmlformats.org/presentationml/2006/ole">
            <p:oleObj spid="_x0000_s12290" name="Диаграмма Microsoft Graph" r:id="rId3" imgW="6127685" imgH="4089341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35357,7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35357,7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4" name="Object 83"/>
          <p:cNvGraphicFramePr>
            <a:graphicFrameLocks noChangeAspect="1"/>
          </p:cNvGraphicFramePr>
          <p:nvPr>
            <p:ph sz="quarter" idx="2"/>
          </p:nvPr>
        </p:nvGraphicFramePr>
        <p:xfrm>
          <a:off x="309563" y="1428750"/>
          <a:ext cx="3225800" cy="2927350"/>
        </p:xfrm>
        <a:graphic>
          <a:graphicData uri="http://schemas.openxmlformats.org/presentationml/2006/ole">
            <p:oleObj spid="_x0000_s13314" name="Диаграмма" r:id="rId3" imgW="4603738" imgH="4178344" progId="MSGraph.Chart.8">
              <p:embed followColorScheme="full"/>
            </p:oleObj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4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3887787" cy="50482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долга</a:t>
            </a:r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1</a:t>
            </a:r>
            <a:r>
              <a:rPr lang="ru-RU" b="0" dirty="0">
                <a:latin typeface="Times New Roman" pitchFamily="18" charset="0"/>
              </a:rPr>
              <a:t> год- 20,0 тыс. руб., или 0,01%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2</a:t>
            </a:r>
            <a:r>
              <a:rPr lang="ru-RU" b="0" dirty="0">
                <a:latin typeface="Times New Roman" pitchFamily="18" charset="0"/>
              </a:rPr>
              <a:t> год – 20,0 тыс. руб., или 0,01 %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3</a:t>
            </a:r>
            <a:r>
              <a:rPr lang="ru-RU" b="0" dirty="0">
                <a:latin typeface="Times New Roman" pitchFamily="18" charset="0"/>
              </a:rPr>
              <a:t> год – 20,0 тыс. руб., или 0,01 %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643999" cy="6269002"/>
        </p:xfrm>
        <a:graphic>
          <a:graphicData uri="http://schemas.openxmlformats.org/drawingml/2006/table">
            <a:tbl>
              <a:tblPr/>
              <a:tblGrid>
                <a:gridCol w="5375258"/>
                <a:gridCol w="653748"/>
                <a:gridCol w="653748"/>
                <a:gridCol w="653748"/>
                <a:gridCol w="653748"/>
                <a:gridCol w="653749"/>
              </a:tblGrid>
              <a:tr h="42862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2022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2023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8277,9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10926,0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11433,5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5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56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851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«Культурная среда»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8420,3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(создание и модернизация учреждений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типа в сельской местности)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(модернизация детских школ искусств)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4709,5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54014,0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82613,5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54014,0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82613,5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5648,3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75020,9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9177,3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97572,7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11516,3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15908</TotalTime>
  <Words>6239</Words>
  <Application>Microsoft Office PowerPoint</Application>
  <PresentationFormat>Экран (4:3)</PresentationFormat>
  <Paragraphs>1469</Paragraphs>
  <Slides>82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82</vt:i4>
      </vt:variant>
    </vt:vector>
  </HeadingPairs>
  <TitlesOfParts>
    <vt:vector size="87" baseType="lpstr">
      <vt:lpstr>Справедливость</vt:lpstr>
      <vt:lpstr>Лист</vt:lpstr>
      <vt:lpstr>Worksheet</vt:lpstr>
      <vt:lpstr>Диаграмма</vt:lpstr>
      <vt:lpstr>Диаграмма Microsoft Graph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2021 год и плановый период 2022  и 2023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2021-2023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2019-2023 ГОДА</vt:lpstr>
      <vt:lpstr>Слайд 34</vt:lpstr>
      <vt:lpstr>Слайд 35</vt:lpstr>
      <vt:lpstr>Структура налоговых и неналоговых доходов на 2019-2023 годы</vt:lpstr>
      <vt:lpstr>Поступление налоговых доходов в динамике  2019-2023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413030.9 тыс. руб., или 96,7%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2021 году и плановом периоде 2022-2023 годов</vt:lpstr>
      <vt:lpstr>НАЦИОНАЛЬНАЯ ЭКОНОМИКА НА 2021-2023 годы</vt:lpstr>
      <vt:lpstr>Расходы на образование на 2021-2023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2021 году составит 3028,1 рублей  Расходы на культуру на 2021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2021 году- 23001,9 тыс. руб., в 2022 году- 13506,3 тыс. руб., в 2023 году – 7616,4тыс.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81</vt:lpstr>
      <vt:lpstr>Слайд 82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1300</cp:revision>
  <dcterms:created xsi:type="dcterms:W3CDTF">2013-11-27T07:50:48Z</dcterms:created>
  <dcterms:modified xsi:type="dcterms:W3CDTF">2021-10-12T06:56:21Z</dcterms:modified>
</cp:coreProperties>
</file>