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4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  <p:sldId id="407" r:id="rId82"/>
    <p:sldId id="411" r:id="rId8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4663E-2"/>
          <c:w val="0.43212645930738203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43.4</c:v>
                </c:pt>
                <c:pt idx="1">
                  <c:v>37.9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144</c:v>
                </c:pt>
                <c:pt idx="1">
                  <c:v>126</c:v>
                </c:pt>
                <c:pt idx="2">
                  <c:v>132.80000000000001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15.5</c:v>
                </c:pt>
                <c:pt idx="2">
                  <c:v>16.100000000000001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6.6</c:v>
                </c:pt>
                <c:pt idx="1">
                  <c:v>6.5</c:v>
                </c:pt>
                <c:pt idx="2">
                  <c:v>6.4</c:v>
                </c:pt>
              </c:numCache>
            </c:numRef>
          </c:val>
        </c:ser>
        <c:axId val="129798528"/>
        <c:axId val="129800064"/>
      </c:barChart>
      <c:catAx>
        <c:axId val="129798528"/>
        <c:scaling>
          <c:orientation val="minMax"/>
        </c:scaling>
        <c:axPos val="b"/>
        <c:numFmt formatCode="General" sourceLinked="1"/>
        <c:tickLblPos val="nextTo"/>
        <c:crossAx val="129800064"/>
        <c:crosses val="autoZero"/>
        <c:auto val="1"/>
        <c:lblAlgn val="ctr"/>
        <c:lblOffset val="100"/>
      </c:catAx>
      <c:valAx>
        <c:axId val="129800064"/>
        <c:scaling>
          <c:orientation val="minMax"/>
        </c:scaling>
        <c:axPos val="l"/>
        <c:majorGridlines/>
        <c:numFmt formatCode="General" sourceLinked="1"/>
        <c:tickLblPos val="nextTo"/>
        <c:crossAx val="129798528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26.12.2022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2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22 декабря 2021 </a:t>
            </a:r>
            <a:r>
              <a:rPr lang="ru-RU" sz="2000" dirty="0"/>
              <a:t>года </a:t>
            </a:r>
            <a:r>
              <a:rPr lang="ru-RU" sz="2000" dirty="0" smtClean="0"/>
              <a:t>№ 58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2022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2023 </a:t>
            </a:r>
            <a:r>
              <a:rPr lang="ru-RU" sz="2000" dirty="0"/>
              <a:t>и </a:t>
            </a:r>
            <a:r>
              <a:rPr lang="ru-RU" sz="2000" dirty="0" smtClean="0"/>
              <a:t>2024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600" dirty="0" smtClean="0"/>
              <a:t> </a:t>
            </a:r>
            <a:r>
              <a:rPr lang="ru-RU" sz="1400" dirty="0" smtClean="0"/>
              <a:t>(в редакции Решения № </a:t>
            </a:r>
            <a:r>
              <a:rPr lang="en-US" sz="1400" dirty="0" smtClean="0"/>
              <a:t>93 </a:t>
            </a:r>
            <a:r>
              <a:rPr lang="ru-RU" sz="1400" dirty="0" smtClean="0"/>
              <a:t>от </a:t>
            </a:r>
            <a:r>
              <a:rPr lang="en-US" sz="1400" dirty="0" smtClean="0"/>
              <a:t>2</a:t>
            </a:r>
            <a:r>
              <a:rPr lang="ru-RU" sz="1400" dirty="0" smtClean="0"/>
              <a:t>1 декабря 2022г)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2022 год и плановый период 2023-2024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2022г. и плановый период 2023 и 2024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2022-2024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80375,3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507251,3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749968,0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536334,8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-69592,7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-29083,5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370464,8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507251,3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53507,5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72001,0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52962,9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316957,3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435250,3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253439,5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38139,2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22956,4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2020-2024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5450" y="1147763"/>
          <a:ext cx="8154988" cy="4922837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2020-2024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5738"/>
          <a:ext cx="3168650" cy="1990725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179388" y="4076700"/>
          <a:ext cx="3160712" cy="1933575"/>
        </p:xfrm>
        <a:graphic>
          <a:graphicData uri="http://schemas.openxmlformats.org/presentationml/2006/ole">
            <p:oleObj spid="_x0000_s3075" name="Worksheet" r:id="rId4" imgW="2889193" imgH="1689082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857224" y="4000504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2022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2023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571472" y="1357313"/>
          <a:ext cx="8215370" cy="4500579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323850" y="1338263"/>
          <a:ext cx="8570913" cy="4919662"/>
        </p:xfrm>
        <a:graphic>
          <a:graphicData uri="http://schemas.openxmlformats.org/presentationml/2006/ole">
            <p:oleObj spid="_x0000_s4099" name="Worksheet" r:id="rId4" imgW="5086387" imgH="254009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2020-2024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80759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52646,5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8784,3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51107,7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77000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44931,8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47087,4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1494,0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8972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19354,5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4178,6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4193,7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1387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2707,1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2713,9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3650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14305,6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52962,9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2020-2024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4138" y="1436688"/>
          <a:ext cx="9037637" cy="4344987"/>
        </p:xfrm>
        <a:graphic>
          <a:graphicData uri="http://schemas.openxmlformats.org/presentationml/2006/ole">
            <p:oleObj spid="_x0000_s5122" name="Диаграмма" r:id="rId3" imgW="8407450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1138" y="428604"/>
            <a:ext cx="8774112" cy="5610246"/>
            <a:chOff x="212074" y="221057"/>
            <a:chExt cx="8804342" cy="3446049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2074" y="793459"/>
            <a:ext cx="8804342" cy="2873647"/>
          </p:xfrm>
          <a:graphic>
            <a:graphicData uri="http://schemas.openxmlformats.org/presentationml/2006/ole">
              <p:oleObj spid="_x0000_s6146" name="Worksheet" r:id="rId4" imgW="6984890" imgH="372753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2022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0"/>
            <a:ext cx="8942388" cy="6250009"/>
            <a:chOff x="305973" y="228080"/>
            <a:chExt cx="8608080" cy="5786656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7467"/>
            <a:ext cx="8608080" cy="5147269"/>
          </p:xfrm>
          <a:graphic>
            <a:graphicData uri="http://schemas.openxmlformats.org/presentationml/2006/ole">
              <p:oleObj spid="_x0000_s7170" name="Worksheet" r:id="rId4" imgW="7118308" imgH="442604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2023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61413" cy="6303985"/>
            <a:chOff x="305972" y="228080"/>
            <a:chExt cx="8433871" cy="5836630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33871" cy="5200182"/>
          </p:xfrm>
          <a:graphic>
            <a:graphicData uri="http://schemas.openxmlformats.org/presentationml/2006/ole">
              <p:oleObj spid="_x0000_s8194" name="Worksheet" r:id="rId4" imgW="6953272" imgH="3981477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2022-2024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522191,5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97,6%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26</a:t>
            </a:r>
            <a:r>
              <a:rPr lang="en-US" sz="1400" dirty="0" smtClean="0">
                <a:latin typeface="Times New Roman" pitchFamily="18" charset="0"/>
              </a:rPr>
              <a:t>196.5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22380,1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23182,6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</a:t>
            </a:r>
            <a:r>
              <a:rPr lang="en-US" sz="1400" dirty="0" smtClean="0">
                <a:latin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</a:rPr>
              <a:t>44,5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19348,1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13332,7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152</a:t>
            </a:r>
            <a:r>
              <a:rPr lang="en-US" sz="1400" dirty="0" smtClean="0">
                <a:latin typeface="Times New Roman" pitchFamily="18" charset="0"/>
              </a:rPr>
              <a:t>77.8</a:t>
            </a:r>
            <a:endParaRPr lang="ru-RU" sz="14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12383,8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11781,4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54,4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</a:t>
            </a:r>
            <a:r>
              <a:rPr lang="en-US" sz="1400" dirty="0" smtClean="0"/>
              <a:t>7688.2</a:t>
            </a:r>
            <a:r>
              <a:rPr lang="ru-RU" sz="140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</a:t>
            </a:r>
            <a:r>
              <a:rPr lang="ru-RU" sz="1400" dirty="0" smtClean="0"/>
              <a:t>3200,1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191473,0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en-US" sz="1400" dirty="0" smtClean="0"/>
              <a:t>206427.1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49380,4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50306,2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1036,1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</a:t>
            </a:r>
            <a:r>
              <a:rPr lang="en-US" dirty="0" smtClean="0">
                <a:latin typeface="Times New Roman" pitchFamily="18" charset="0"/>
              </a:rPr>
              <a:t>648.0</a:t>
            </a:r>
            <a:endParaRPr lang="ru-RU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2022-2024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26196,5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6156,8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23092,6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22290,1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софинансирования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590367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2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207688,2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183200,1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191473,1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1719,1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142593,2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121213,1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126805,5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6030,6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4778,8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5124,4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3779,1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43441,2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37910,7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39010,4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2022 год и плановый период 2023  и 2024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2565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472558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206427,1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49380,4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50306,2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1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«Спорт-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151488,9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50329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Региональный проект «Творческие люди»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14993,0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14173,4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2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1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4972,3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5674,1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5740,6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23727,2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7687,1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7797,5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проведенных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 Количество участников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872,9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395,7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373,9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27475,0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29832,9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30196,0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30619,0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31109,0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19348,1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13332,7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24008,5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63870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77.8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органов местного самоуправления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997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10184,1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Материально-техническое обеспечение деятельности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развития и укрепления материально-технической базы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2022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 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2022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2023-2024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40325,9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3360,5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22783,8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1898,7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23389,5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1949,1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15823,7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1318,6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3969,4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164,1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4716,4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238,1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3269,7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72,5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2782,3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231,9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2841,2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36,8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1068,6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–89,0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841,8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70,2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852,0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71,0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2022-2024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35774,9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2022-2024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43380,7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37865,7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38965,4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143992,8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125964,8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132807,5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15488,7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16062,8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210455,4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185792,8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194256,2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2022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15823,7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2022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186,2 тыс</a:t>
            </a:r>
            <a:r>
              <a:rPr lang="ru-RU" sz="1400" dirty="0"/>
              <a:t>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2022 году составит 3146,5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2022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827585" y="3356993"/>
          <a:ext cx="7200800" cy="2880320"/>
        </p:xfrm>
        <a:graphic>
          <a:graphicData uri="http://schemas.openxmlformats.org/presentationml/2006/ole">
            <p:oleObj spid="_x0000_s10242" name="Worksheet" r:id="rId3" imgW="6737457" imgH="1904893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14212,2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11196,2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11246,8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2022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1068,6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1992,6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5804,7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3963"/>
          <a:ext cx="4570413" cy="3043237"/>
        </p:xfrm>
        <a:graphic>
          <a:graphicData uri="http://schemas.openxmlformats.org/presentationml/2006/ole">
            <p:oleObj spid="_x0000_s11266" name="Диаграмма" r:id="rId3" imgW="6140552" imgH="4089382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99013" y="3763963"/>
          <a:ext cx="4019550" cy="2724150"/>
        </p:xfrm>
        <a:graphic>
          <a:graphicData uri="http://schemas.openxmlformats.org/presentationml/2006/ole">
            <p:oleObj spid="_x0000_s11268" name="Диаграмма" r:id="rId5" imgW="6165942" imgH="417834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2022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434072,6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–140174,6тыс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136037,4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0,0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110,2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250061,8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105614,0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144336,6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2024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253439,5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102160,0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151167,3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112,2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2022 году- 24008,5 тыс. руб., в 2023 году- 13683,9 тыс. руб., в 2024 году – 7665,5тыс.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44650" y="2498725"/>
          <a:ext cx="5780088" cy="3875088"/>
        </p:xfrm>
        <a:graphic>
          <a:graphicData uri="http://schemas.openxmlformats.org/presentationml/2006/ole">
            <p:oleObj spid="_x0000_s12290" name="Диаграмма" r:id="rId3" imgW="6165942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2022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2023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2024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2022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2023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2024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179512" y="332656"/>
          <a:ext cx="8786874" cy="6091583"/>
        </p:xfrm>
        <a:graphic>
          <a:graphicData uri="http://schemas.openxmlformats.org/drawingml/2006/table">
            <a:tbl>
              <a:tblPr/>
              <a:tblGrid>
                <a:gridCol w="5375258"/>
                <a:gridCol w="653748"/>
                <a:gridCol w="900480"/>
                <a:gridCol w="642942"/>
                <a:gridCol w="571504"/>
                <a:gridCol w="642942"/>
              </a:tblGrid>
              <a:tr h="42862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1391,9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44732,8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5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1170,8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56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851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«Культурная среда»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94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(создание и модернизация учреждений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типа в сельской местности)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26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(модернизация детских школ искусств)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79619,0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79619,0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18543,5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151723,7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79862,4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18717</TotalTime>
  <Words>6369</Words>
  <Application>Microsoft Office PowerPoint</Application>
  <PresentationFormat>Экран (4:3)</PresentationFormat>
  <Paragraphs>1461</Paragraphs>
  <Slides>82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82</vt:i4>
      </vt:variant>
    </vt:vector>
  </HeadingPairs>
  <TitlesOfParts>
    <vt:vector size="86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2022 год и плановый период 2023  и 2024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2022-2024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2020-2024 ГОДА</vt:lpstr>
      <vt:lpstr>Слайд 34</vt:lpstr>
      <vt:lpstr>Слайд 35</vt:lpstr>
      <vt:lpstr>Структура налоговых и неналоговых доходов на 2020-2024 годы</vt:lpstr>
      <vt:lpstr>Поступление налоговых доходов в динамике  2020-2024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522191,5 тыс. руб., или 97,6%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2022 году и плановом периоде 2023-2024 годов</vt:lpstr>
      <vt:lpstr>НАЦИОНАЛЬНАЯ ЭКОНОМИКА НА 2022-2024 годы</vt:lpstr>
      <vt:lpstr>Расходы на образование на 2022-2024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2022 году составит 3146,5 рублей  Расходы на культуру на 2022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2022 году- 24008,5 тыс. руб., в 2023 году- 13683,9 тыс. руб., в 2024 году – 7665,5тыс.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81</vt:lpstr>
      <vt:lpstr>Слайд 82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1813</cp:revision>
  <dcterms:created xsi:type="dcterms:W3CDTF">2013-11-27T07:50:48Z</dcterms:created>
  <dcterms:modified xsi:type="dcterms:W3CDTF">2022-12-26T07:11:31Z</dcterms:modified>
</cp:coreProperties>
</file>