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4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  <p:sldId id="407" r:id="rId82"/>
    <p:sldId id="411" r:id="rId8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39E-2"/>
          <c:w val="0.43212645930737925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40.1</c:v>
                </c:pt>
                <c:pt idx="1">
                  <c:v>37.9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140.30000000000001</c:v>
                </c:pt>
                <c:pt idx="1">
                  <c:v>126</c:v>
                </c:pt>
                <c:pt idx="2">
                  <c:v>132.80000000000001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15.9</c:v>
                </c:pt>
                <c:pt idx="1">
                  <c:v>15.5</c:v>
                </c:pt>
                <c:pt idx="2">
                  <c:v>16.100000000000001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6.8</c:v>
                </c:pt>
                <c:pt idx="1">
                  <c:v>6.5</c:v>
                </c:pt>
                <c:pt idx="2">
                  <c:v>6.4</c:v>
                </c:pt>
              </c:numCache>
            </c:numRef>
          </c:val>
        </c:ser>
        <c:axId val="122021760"/>
        <c:axId val="122023296"/>
      </c:barChart>
      <c:catAx>
        <c:axId val="122021760"/>
        <c:scaling>
          <c:orientation val="minMax"/>
        </c:scaling>
        <c:axPos val="b"/>
        <c:numFmt formatCode="General" sourceLinked="1"/>
        <c:tickLblPos val="nextTo"/>
        <c:crossAx val="122023296"/>
        <c:crosses val="autoZero"/>
        <c:auto val="1"/>
        <c:lblAlgn val="ctr"/>
        <c:lblOffset val="100"/>
      </c:catAx>
      <c:valAx>
        <c:axId val="122023296"/>
        <c:scaling>
          <c:orientation val="minMax"/>
        </c:scaling>
        <c:axPos val="l"/>
        <c:majorGridlines/>
        <c:numFmt formatCode="General" sourceLinked="1"/>
        <c:tickLblPos val="nextTo"/>
        <c:crossAx val="122021760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15.07.2022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22 декабря 2021 </a:t>
            </a:r>
            <a:r>
              <a:rPr lang="ru-RU" sz="2000" dirty="0"/>
              <a:t>года </a:t>
            </a:r>
            <a:r>
              <a:rPr lang="ru-RU" sz="2000" dirty="0" smtClean="0"/>
              <a:t>№ 58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2022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2023 </a:t>
            </a:r>
            <a:r>
              <a:rPr lang="ru-RU" sz="2000" dirty="0"/>
              <a:t>и </a:t>
            </a:r>
            <a:r>
              <a:rPr lang="ru-RU" sz="2000" dirty="0" smtClean="0"/>
              <a:t>2024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600" dirty="0" smtClean="0"/>
              <a:t> </a:t>
            </a:r>
            <a:r>
              <a:rPr lang="ru-RU" sz="1400" dirty="0" smtClean="0"/>
              <a:t>(в редакции Решения № 73</a:t>
            </a:r>
            <a:r>
              <a:rPr lang="en-US" sz="1400" dirty="0" smtClean="0"/>
              <a:t> </a:t>
            </a:r>
            <a:r>
              <a:rPr lang="ru-RU" sz="1400" dirty="0" smtClean="0"/>
              <a:t>от 08 июня 2022г)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2022 год и плановый период 2023-2024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2022г. и плановый период 2023 и 2024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2022-2024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619068,4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451678,8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678095,4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491558,1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-59027,0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-39879,3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370464,8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451678,8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50961,8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52962,9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316957,3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400717,0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33960,8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22956,4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2020-2024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5450" y="1147763"/>
          <a:ext cx="8154988" cy="4922837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5738"/>
          <a:ext cx="3168650" cy="1990725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179388" y="4076700"/>
          <a:ext cx="3160712" cy="1930400"/>
        </p:xfrm>
        <a:graphic>
          <a:graphicData uri="http://schemas.openxmlformats.org/presentationml/2006/ole">
            <p:oleObj spid="_x0000_s3075" name="Worksheet" r:id="rId4" imgW="2889193" imgH="1689082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857224" y="4000504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2022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571472" y="1357313"/>
          <a:ext cx="8215370" cy="4500579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323528" y="1340768"/>
          <a:ext cx="8570913" cy="4916487"/>
        </p:xfrm>
        <a:graphic>
          <a:graphicData uri="http://schemas.openxmlformats.org/presentationml/2006/ole">
            <p:oleObj spid="_x0000_s4099" name="Worksheet" r:id="rId4" imgW="5086387" imgH="254009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2020-2024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80759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6797,9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8784,3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77000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43121,6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44931,8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47087,4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8972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4178,6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4193,7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1387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2707,1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2713,9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3650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50961,8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52962,9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2020-2024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07450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72525" cy="5610246"/>
            <a:chOff x="213666" y="221057"/>
            <a:chExt cx="8802749" cy="3446049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02749" cy="2873647"/>
          </p:xfrm>
          <a:graphic>
            <a:graphicData uri="http://schemas.openxmlformats.org/presentationml/2006/ole">
              <p:oleObj spid="_x0000_s6146" name="Worksheet" r:id="rId4" imgW="6984890" imgH="372753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2022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0"/>
            <a:ext cx="8942388" cy="6250009"/>
            <a:chOff x="305973" y="228080"/>
            <a:chExt cx="8608080" cy="5786656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7467"/>
            <a:ext cx="8608080" cy="5147269"/>
          </p:xfrm>
          <a:graphic>
            <a:graphicData uri="http://schemas.openxmlformats.org/presentationml/2006/ole">
              <p:oleObj spid="_x0000_s7170" name="Worksheet" r:id="rId4" imgW="7118308" imgH="442604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61413" cy="6303985"/>
            <a:chOff x="305972" y="228080"/>
            <a:chExt cx="8433871" cy="5836630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33871" cy="5200182"/>
          </p:xfrm>
          <a:graphic>
            <a:graphicData uri="http://schemas.openxmlformats.org/presentationml/2006/ole">
              <p:oleObj spid="_x0000_s8194" name="Worksheet" r:id="rId4" imgW="6953272" imgH="3981477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2022-2024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436107,6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97,2%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25608,0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22380,1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23182,6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29060,3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19348,1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13332,7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14418,1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12383,8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11781,4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200782,0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</a:t>
            </a:r>
            <a:r>
              <a:rPr lang="ru-RU" sz="1400" dirty="0" smtClean="0"/>
              <a:t>3200,1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191473,0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en-US" sz="1400" dirty="0" smtClean="0"/>
              <a:t>206477.4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49380,4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50306,2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1036,1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668,0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2022-2024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5608.0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25518.0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23092,6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22290,1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софинансирования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590367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2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183200,1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191473,1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4363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121213,1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126805,5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5580,7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4778,8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5124,4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40952,4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37910,7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39010,4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2022 год и плановый период 2023  и 2024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472558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206477,4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49380,4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50306,2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1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«Спорт-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152881,0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5032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Региональный проект «Творческие люди»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14173,4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2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1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5674,1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5740,6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22185,0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1737,3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проведенных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 Количество участников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872,9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27475,0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30196,0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30619,0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31109,0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29060,3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19348,1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63870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органов местного самоуправления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10184,1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Материально-техническое обеспечение деятельности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развития и укрепления материально-технической базы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2022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 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2022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2023-2024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36959,3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3079,9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22783,8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1898,7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23389,5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1949,1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15313,8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1276,2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3969,4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164,1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4716,4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238,1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3066,2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55,5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2782,3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231,9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2841,2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36,8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1064,4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88,7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841,8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70,2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852,0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71,0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2022-2024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2022-2024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40923,8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37865,7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38965,4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139809,7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125964,8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132807,5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16148,7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15488,7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16062,8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6791,8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203674,0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185792,8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194256,2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2022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15313,8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2022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180,2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2022 году составит 3066,2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2022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44575" y="3706813"/>
          <a:ext cx="6565900" cy="1868487"/>
        </p:xfrm>
        <a:graphic>
          <a:graphicData uri="http://schemas.openxmlformats.org/presentationml/2006/ole">
            <p:oleObj spid="_x0000_s10242" name="Worksheet" r:id="rId3" imgW="6737457" imgH="1917602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14157,0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11196,2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11246,8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2022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1064,4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2022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276578,7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–137542,6тыс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138925,9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0,0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110,2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250061,8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105614,0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144336,6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253439,5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102160,0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151167,3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112,2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2022 году- 23058,5 тыс. руб., в 2023 году- 13683,9 тыс. руб., в 2024 году – 7665,5тыс.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44650" y="2498725"/>
          <a:ext cx="5780088" cy="3875088"/>
        </p:xfrm>
        <a:graphic>
          <a:graphicData uri="http://schemas.openxmlformats.org/presentationml/2006/ole">
            <p:oleObj spid="_x0000_s12290" name="Диаграмма" r:id="rId3" imgW="6165942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2022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2023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2022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2023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786874" cy="6251743"/>
        </p:xfrm>
        <a:graphic>
          <a:graphicData uri="http://schemas.openxmlformats.org/drawingml/2006/table">
            <a:tbl>
              <a:tblPr/>
              <a:tblGrid>
                <a:gridCol w="5375258"/>
                <a:gridCol w="653748"/>
                <a:gridCol w="900480"/>
                <a:gridCol w="642942"/>
                <a:gridCol w="571504"/>
                <a:gridCol w="642942"/>
              </a:tblGrid>
              <a:tr h="42862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5831,1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3468,7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1458,8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5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4126,7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56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851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«Культурная среда»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(создание и модернизация учреждений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типа в сельской местности)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(модернизация детских школ искусств)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152881,0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25685,5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152881,0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25685,5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18543,5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153124,4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25807,2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17753</TotalTime>
  <Words>6356</Words>
  <Application>Microsoft Office PowerPoint</Application>
  <PresentationFormat>Экран (4:3)</PresentationFormat>
  <Paragraphs>1462</Paragraphs>
  <Slides>82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82</vt:i4>
      </vt:variant>
    </vt:vector>
  </HeadingPairs>
  <TitlesOfParts>
    <vt:vector size="87" baseType="lpstr">
      <vt:lpstr>Справедливость</vt:lpstr>
      <vt:lpstr>Лист</vt:lpstr>
      <vt:lpstr>Worksheet</vt:lpstr>
      <vt:lpstr>Диаграмма</vt:lpstr>
      <vt:lpstr>Лист Microsoft Office Excel 97-2003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2022 год и плановый период 2023  и 2024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2022-2024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2020-2024 годы</vt:lpstr>
      <vt:lpstr>Поступление налоговых доходов в динамике  2020-2024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436107,6 тыс. руб., или 97,2%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2022 году и плановом периоде 2023-2024 годов</vt:lpstr>
      <vt:lpstr>НАЦИОНАЛЬНАЯ ЭКОНОМИКА НА 2022-2024 годы</vt:lpstr>
      <vt:lpstr>Расходы на образование на 2022-2024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2022 году составит 3066,2 рублей  Расходы на культуру на 2022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2022 году- 23058,5 тыс. руб., в 2023 году- 13683,9 тыс. руб., в 2024 году – 7665,5тыс.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81</vt:lpstr>
      <vt:lpstr>Слайд 82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1648</cp:revision>
  <dcterms:created xsi:type="dcterms:W3CDTF">2013-11-27T07:50:48Z</dcterms:created>
  <dcterms:modified xsi:type="dcterms:W3CDTF">2022-07-15T12:12:46Z</dcterms:modified>
</cp:coreProperties>
</file>