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1"/>
  </p:sldMasterIdLst>
  <p:notesMasterIdLst>
    <p:notesMasterId r:id="rId84"/>
  </p:notesMasterIdLst>
  <p:sldIdLst>
    <p:sldId id="256" r:id="rId2"/>
    <p:sldId id="402" r:id="rId3"/>
    <p:sldId id="390" r:id="rId4"/>
    <p:sldId id="290" r:id="rId5"/>
    <p:sldId id="386" r:id="rId6"/>
    <p:sldId id="388" r:id="rId7"/>
    <p:sldId id="300" r:id="rId8"/>
    <p:sldId id="298" r:id="rId9"/>
    <p:sldId id="398" r:id="rId10"/>
    <p:sldId id="317" r:id="rId11"/>
    <p:sldId id="297" r:id="rId12"/>
    <p:sldId id="314" r:id="rId13"/>
    <p:sldId id="400" r:id="rId14"/>
    <p:sldId id="304" r:id="rId15"/>
    <p:sldId id="307" r:id="rId16"/>
    <p:sldId id="305" r:id="rId17"/>
    <p:sldId id="318" r:id="rId18"/>
    <p:sldId id="401" r:id="rId19"/>
    <p:sldId id="316" r:id="rId20"/>
    <p:sldId id="319" r:id="rId21"/>
    <p:sldId id="327" r:id="rId22"/>
    <p:sldId id="270" r:id="rId23"/>
    <p:sldId id="272" r:id="rId24"/>
    <p:sldId id="403" r:id="rId25"/>
    <p:sldId id="404" r:id="rId26"/>
    <p:sldId id="405" r:id="rId27"/>
    <p:sldId id="312" r:id="rId28"/>
    <p:sldId id="286" r:id="rId29"/>
    <p:sldId id="273" r:id="rId30"/>
    <p:sldId id="338" r:id="rId31"/>
    <p:sldId id="340" r:id="rId32"/>
    <p:sldId id="268" r:id="rId33"/>
    <p:sldId id="329" r:id="rId34"/>
    <p:sldId id="267" r:id="rId35"/>
    <p:sldId id="269" r:id="rId36"/>
    <p:sldId id="311" r:id="rId37"/>
    <p:sldId id="309" r:id="rId38"/>
    <p:sldId id="275" r:id="rId39"/>
    <p:sldId id="280" r:id="rId40"/>
    <p:sldId id="383" r:id="rId41"/>
    <p:sldId id="384" r:id="rId42"/>
    <p:sldId id="274" r:id="rId43"/>
    <p:sldId id="287" r:id="rId44"/>
    <p:sldId id="288" r:id="rId45"/>
    <p:sldId id="289" r:id="rId46"/>
    <p:sldId id="296" r:id="rId47"/>
    <p:sldId id="342" r:id="rId48"/>
    <p:sldId id="343" r:id="rId49"/>
    <p:sldId id="345" r:id="rId50"/>
    <p:sldId id="347" r:id="rId51"/>
    <p:sldId id="349" r:id="rId52"/>
    <p:sldId id="351" r:id="rId53"/>
    <p:sldId id="354" r:id="rId54"/>
    <p:sldId id="356" r:id="rId55"/>
    <p:sldId id="358" r:id="rId56"/>
    <p:sldId id="360" r:id="rId57"/>
    <p:sldId id="362" r:id="rId58"/>
    <p:sldId id="364" r:id="rId59"/>
    <p:sldId id="366" r:id="rId60"/>
    <p:sldId id="368" r:id="rId61"/>
    <p:sldId id="370" r:id="rId62"/>
    <p:sldId id="372" r:id="rId63"/>
    <p:sldId id="374" r:id="rId64"/>
    <p:sldId id="376" r:id="rId65"/>
    <p:sldId id="378" r:id="rId66"/>
    <p:sldId id="380" r:id="rId67"/>
    <p:sldId id="382" r:id="rId68"/>
    <p:sldId id="320" r:id="rId69"/>
    <p:sldId id="335" r:id="rId70"/>
    <p:sldId id="328" r:id="rId71"/>
    <p:sldId id="279" r:id="rId72"/>
    <p:sldId id="281" r:id="rId73"/>
    <p:sldId id="276" r:id="rId74"/>
    <p:sldId id="277" r:id="rId75"/>
    <p:sldId id="278" r:id="rId76"/>
    <p:sldId id="285" r:id="rId77"/>
    <p:sldId id="282" r:id="rId78"/>
    <p:sldId id="315" r:id="rId79"/>
    <p:sldId id="313" r:id="rId80"/>
    <p:sldId id="406" r:id="rId81"/>
    <p:sldId id="407" r:id="rId82"/>
    <p:sldId id="411" r:id="rId8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50000"/>
      </a:spcBef>
      <a:spcAft>
        <a:spcPct val="0"/>
      </a:spcAft>
      <a:defRPr sz="12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2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  <p:clrMru>
    <a:srgbClr val="FF3399"/>
    <a:srgbClr val="FF9900"/>
    <a:srgbClr val="00FF00"/>
    <a:srgbClr val="00CC00"/>
    <a:srgbClr val="0000FF"/>
    <a:srgbClr val="D60093"/>
    <a:srgbClr val="008000"/>
    <a:srgbClr val="FF33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7298" autoAdjust="0"/>
    <p:restoredTop sz="94660"/>
  </p:normalViewPr>
  <p:slideViewPr>
    <p:cSldViewPr>
      <p:cViewPr varScale="1">
        <p:scale>
          <a:sx n="69" d="100"/>
          <a:sy n="69" d="100"/>
        </p:scale>
        <p:origin x="-1496" y="-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17817623073754271"/>
          <c:y val="5.4832027966403588E-2"/>
          <c:w val="0.43212645930737842"/>
          <c:h val="0.71847586500410165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Дошкольное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40.1</c:v>
                </c:pt>
                <c:pt idx="1">
                  <c:v>37.9</c:v>
                </c:pt>
                <c:pt idx="2">
                  <c:v>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Общее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133.19999999999999</c:v>
                </c:pt>
                <c:pt idx="1">
                  <c:v>126</c:v>
                </c:pt>
                <c:pt idx="2">
                  <c:v>132.80000000000001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Дополнительное образование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15.9</c:v>
                </c:pt>
                <c:pt idx="1">
                  <c:v>15.5</c:v>
                </c:pt>
                <c:pt idx="2">
                  <c:v>16.100000000000001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Прочие расходы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6.8</c:v>
                </c:pt>
                <c:pt idx="1">
                  <c:v>6.5</c:v>
                </c:pt>
                <c:pt idx="2">
                  <c:v>6.4</c:v>
                </c:pt>
              </c:numCache>
            </c:numRef>
          </c:val>
        </c:ser>
        <c:axId val="125826944"/>
        <c:axId val="125828480"/>
      </c:barChart>
      <c:catAx>
        <c:axId val="125826944"/>
        <c:scaling>
          <c:orientation val="minMax"/>
        </c:scaling>
        <c:axPos val="b"/>
        <c:numFmt formatCode="General" sourceLinked="1"/>
        <c:tickLblPos val="nextTo"/>
        <c:crossAx val="125828480"/>
        <c:crosses val="autoZero"/>
        <c:auto val="1"/>
        <c:lblAlgn val="ctr"/>
        <c:lblOffset val="100"/>
      </c:catAx>
      <c:valAx>
        <c:axId val="125828480"/>
        <c:scaling>
          <c:orientation val="minMax"/>
        </c:scaling>
        <c:axPos val="l"/>
        <c:majorGridlines/>
        <c:numFmt formatCode="General" sourceLinked="1"/>
        <c:tickLblPos val="nextTo"/>
        <c:crossAx val="125826944"/>
        <c:crosses val="autoZero"/>
        <c:crossBetween val="between"/>
      </c:valAx>
    </c:plotArea>
    <c:legend>
      <c:legendPos val="r"/>
      <c:layout/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78.emf"/><Relationship Id="rId1" Type="http://schemas.openxmlformats.org/officeDocument/2006/relationships/image" Target="../media/image7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0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image" Target="../media/image31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3FAC818-66B6-41D0-8690-9FCF974A7224}" type="datetimeFigureOut">
              <a:rPr lang="ru-RU"/>
              <a:pPr>
                <a:defRPr/>
              </a:pPr>
              <a:t>28.01.2022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latin typeface="+mn-lt"/>
              </a:defRPr>
            </a:lvl1pPr>
          </a:lstStyle>
          <a:p>
            <a:pPr>
              <a:defRPr/>
            </a:pPr>
            <a:fld id="{CBC45926-2427-4310-827F-1D6A75F8862C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8435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2BF8B7-2F97-402D-A5A4-680D7A3DBB3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90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F86A9195-01E9-4F71-8488-413490B3A16F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39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DD200B6D-B826-4920-9F14-F0AA70247A66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40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smtClean="0"/>
          </a:p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6627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spcBef>
                <a:spcPct val="0"/>
              </a:spcBef>
              <a:defRPr/>
            </a:pPr>
            <a:fld id="{31914B90-C8DB-4C4E-A1BB-11DEE957789C}" type="slidenum">
              <a:rPr lang="ru-RU" b="0">
                <a:latin typeface="+mn-lt"/>
              </a:rPr>
              <a:pPr algn="r">
                <a:spcBef>
                  <a:spcPct val="0"/>
                </a:spcBef>
                <a:defRPr/>
              </a:pPr>
              <a:t>41</a:t>
            </a:fld>
            <a:endParaRPr lang="ru-RU" b="0">
              <a:latin typeface="+mn-lt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088" y="69850"/>
            <a:ext cx="9013825" cy="6691313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3500" y="1449388"/>
            <a:ext cx="9020175" cy="15271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3500" y="1397000"/>
            <a:ext cx="9020175" cy="12065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3500" y="2976563"/>
            <a:ext cx="9020175" cy="1111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86EB-A1E8-4CB2-B798-BCD4630F92F6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2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B8036589-7687-4579-A7C1-74FC46B20F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F0718-38CD-4A0A-AF86-3CA2B8065D2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E7296-05F6-46CF-B2D8-5F7A5247CF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C127C0-60D9-486D-85D6-40F920DD028B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69541-16C7-4F27-B1A1-BD47258895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CF5558-9FA3-4779-BEE1-49903E48133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6AF985-221E-4293-A485-A5EC478E56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 smtClean="0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3D7CF4-7242-4029-86A4-534D8D5E00C6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7FD04F-C14D-4D1B-9E6C-12ED73A423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C271A-7A4A-4140-B13F-F49BB5F62CAA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02F9FE-9182-4729-A319-B08C29C988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03506-EA98-4C8E-9B59-B3290F551FE8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AB7BA-38C5-4002-9B97-5D8F919D2C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C0277-2676-4BD5-A3F3-BED7FE6E584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7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6324C-9AEB-4812-9A2D-2A994FD2486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C0B7A-BCA6-4D68-B331-D8A7AAD9851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501FAA-EC6B-4930-B550-B95C917B0E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5" name="Скругленный прямоугольник 4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69850" y="2376488"/>
            <a:ext cx="901382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9850" y="2341563"/>
            <a:ext cx="901382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8263" y="2468563"/>
            <a:ext cx="9015412" cy="4603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/>
          <a:lstStyle>
            <a:lvl1pPr algn="l">
              <a:buNone/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7C264-CA69-471B-BADF-9A4BD78F4FFF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10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EC3C8-8E52-4C1A-BFC1-3CDB3519F2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D6057-8463-4218-910A-10D88411CEF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94DED-C57C-4B6E-80A8-B34A3D5FC1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anchor="b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A26002-DE74-4D8F-87E4-4390A865BF4F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E0E393-3EAD-4917-9331-6E2B8A521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DA8191-B9AF-45F4-9F1A-2E2B9FEA1625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54911D-9B30-4CE8-8C8E-997DA0AB3D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E01137-4D7B-415E-A043-4AE3A12460E3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9161A5-929E-46E6-809B-8BFDF81265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6" name="Скругленный прямоугольник 5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/>
          <a:lstStyle>
            <a:lvl1pPr algn="l">
              <a:buNone/>
              <a:defRPr sz="40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60A643-178D-4D55-9A98-90B7BB8676E2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6EFBF-B1D0-42AF-A7F8-AC8619DFAA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 flipV="1">
            <a:off x="68263" y="4683125"/>
            <a:ext cx="9007475" cy="920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>
            <a:off x="68263" y="4649788"/>
            <a:ext cx="9007475" cy="46037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68263" y="4773613"/>
            <a:ext cx="9007475" cy="4762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76837F-4379-46BA-B2B4-F31A3ECEB36E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050" y="6208713"/>
            <a:ext cx="457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E4D35B-66DE-4B96-ABC6-7826307B7CF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3500" y="69850"/>
            <a:ext cx="9013825" cy="6692900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/>
          </a:p>
        </p:txBody>
      </p:sp>
      <p:sp>
        <p:nvSpPr>
          <p:cNvPr id="14340" name="Заголовок 21"/>
          <p:cNvSpPr>
            <a:spLocks noGrp="1"/>
          </p:cNvSpPr>
          <p:nvPr>
            <p:ph type="title"/>
          </p:nvPr>
        </p:nvSpPr>
        <p:spPr bwMode="auto">
          <a:xfrm>
            <a:off x="914400" y="2746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9144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4341" name="Текст 12"/>
          <p:cNvSpPr>
            <a:spLocks noGrp="1"/>
          </p:cNvSpPr>
          <p:nvPr>
            <p:ph type="body" idx="1"/>
          </p:nvPr>
        </p:nvSpPr>
        <p:spPr bwMode="auto">
          <a:xfrm>
            <a:off x="914400" y="1447800"/>
            <a:ext cx="7772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CA6DA3C2-4194-407D-A3DC-1CB8454B5D21}" type="datetimeFigureOut">
              <a:rPr lang="ru-RU"/>
              <a:pPr>
                <a:defRPr/>
              </a:pPr>
              <a:t>28.01.2022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050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fld id="{474576C5-24B5-400E-ACF9-280C99181F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0" r:id="rId1"/>
    <p:sldLayoutId id="2147483868" r:id="rId2"/>
    <p:sldLayoutId id="2147483881" r:id="rId3"/>
    <p:sldLayoutId id="2147483869" r:id="rId4"/>
    <p:sldLayoutId id="2147483870" r:id="rId5"/>
    <p:sldLayoutId id="2147483871" r:id="rId6"/>
    <p:sldLayoutId id="2147483872" r:id="rId7"/>
    <p:sldLayoutId id="2147483882" r:id="rId8"/>
    <p:sldLayoutId id="2147483883" r:id="rId9"/>
    <p:sldLayoutId id="2147483873" r:id="rId10"/>
    <p:sldLayoutId id="2147483874" r:id="rId11"/>
    <p:sldLayoutId id="2147483875" r:id="rId12"/>
    <p:sldLayoutId id="2147483876" r:id="rId13"/>
    <p:sldLayoutId id="2147483877" r:id="rId14"/>
    <p:sldLayoutId id="2147483878" r:id="rId15"/>
    <p:sldLayoutId id="2147483879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ts val="575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28600" algn="l" rtl="0" eaLnBrk="0" fontAlgn="base" hangingPunct="0">
        <a:spcBef>
          <a:spcPts val="375"/>
        </a:spcBef>
        <a:spcAft>
          <a:spcPct val="0"/>
        </a:spcAft>
        <a:buClr>
          <a:schemeClr val="accent2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ts val="375"/>
        </a:spcBef>
        <a:spcAft>
          <a:spcPct val="0"/>
        </a:spcAft>
        <a:buClr>
          <a:srgbClr val="E6B1AB"/>
        </a:buClr>
        <a:buSzPct val="8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SzPct val="80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75"/>
        </a:spcBef>
        <a:spcAft>
          <a:spcPct val="0"/>
        </a:spcAft>
        <a:buClr>
          <a:srgbClr val="A28E6A"/>
        </a:buClr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finsych@mail.ru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2.xls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_____Microsoft_Office_Excel_97-20035.xls"/><Relationship Id="rId4" Type="http://schemas.openxmlformats.org/officeDocument/2006/relationships/oleObject" Target="../embeddings/_____Microsoft_Office_Excel_97-20034.xls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6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_____Microsoft_Office_Excel_97-20037.xls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8.xls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9.xls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22.png"/><Relationship Id="rId4" Type="http://schemas.openxmlformats.org/officeDocument/2006/relationships/oleObject" Target="../embeddings/_____Microsoft_Office_Excel_97-200310.xls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71.jpe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2.v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16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gif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3"/>
          <p:cNvSpPr txBox="1">
            <a:spLocks noChangeArrowheads="1"/>
          </p:cNvSpPr>
          <p:nvPr/>
        </p:nvSpPr>
        <p:spPr bwMode="auto">
          <a:xfrm>
            <a:off x="0" y="4429125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dirty="0"/>
              <a:t>Бюджет муниципального образования «</a:t>
            </a:r>
            <a:r>
              <a:rPr lang="ru-RU" sz="2000" dirty="0" err="1"/>
              <a:t>Сычевский</a:t>
            </a:r>
            <a:r>
              <a:rPr lang="ru-RU" sz="2000" dirty="0"/>
              <a:t> район» Смоленской области на </a:t>
            </a:r>
            <a:r>
              <a:rPr lang="ru-RU" sz="2000" dirty="0" smtClean="0"/>
              <a:t>202</a:t>
            </a:r>
            <a:r>
              <a:rPr lang="en-US" sz="2000" dirty="0" smtClean="0"/>
              <a:t>2</a:t>
            </a:r>
            <a:r>
              <a:rPr lang="ru-RU" sz="2000" dirty="0" smtClean="0"/>
              <a:t> </a:t>
            </a:r>
            <a:r>
              <a:rPr lang="ru-RU" sz="2000" dirty="0"/>
              <a:t>год и плановый период </a:t>
            </a:r>
            <a:endParaRPr lang="ru-RU" sz="2000" dirty="0" smtClean="0"/>
          </a:p>
          <a:p>
            <a:r>
              <a:rPr lang="ru-RU" sz="2000" dirty="0" smtClean="0"/>
              <a:t>202</a:t>
            </a:r>
            <a:r>
              <a:rPr lang="en-US" sz="2000" dirty="0" smtClean="0"/>
              <a:t>3</a:t>
            </a:r>
            <a:r>
              <a:rPr lang="ru-RU" sz="2000" dirty="0" smtClean="0"/>
              <a:t> </a:t>
            </a:r>
            <a:r>
              <a:rPr lang="ru-RU" sz="2000" dirty="0"/>
              <a:t>и </a:t>
            </a:r>
            <a:r>
              <a:rPr lang="ru-RU" sz="2000" dirty="0" smtClean="0"/>
              <a:t>202</a:t>
            </a:r>
            <a:r>
              <a:rPr lang="en-US" sz="2000" dirty="0" smtClean="0"/>
              <a:t>4</a:t>
            </a:r>
            <a:r>
              <a:rPr lang="ru-RU" sz="2000" dirty="0" smtClean="0"/>
              <a:t> </a:t>
            </a:r>
            <a:r>
              <a:rPr lang="ru-RU" sz="2000" dirty="0"/>
              <a:t>годов </a:t>
            </a:r>
          </a:p>
          <a:p>
            <a:r>
              <a:rPr lang="ru-RU" sz="2000" dirty="0"/>
              <a:t>к решению </a:t>
            </a:r>
            <a:r>
              <a:rPr lang="ru-RU" sz="2000" dirty="0" err="1"/>
              <a:t>Сычевской</a:t>
            </a:r>
            <a:r>
              <a:rPr lang="ru-RU" sz="2000" dirty="0"/>
              <a:t> районной Думы от </a:t>
            </a:r>
            <a:r>
              <a:rPr lang="ru-RU" sz="2000" dirty="0" smtClean="0"/>
              <a:t>22 декабря 2021 </a:t>
            </a:r>
            <a:r>
              <a:rPr lang="ru-RU" sz="2000" dirty="0"/>
              <a:t>года № </a:t>
            </a:r>
            <a:r>
              <a:rPr lang="ru-RU" sz="2000" dirty="0" smtClean="0"/>
              <a:t>58 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«О </a:t>
            </a:r>
            <a:r>
              <a:rPr lang="ru-RU" sz="2000" dirty="0" smtClean="0"/>
              <a:t>бюджете </a:t>
            </a:r>
            <a:r>
              <a:rPr lang="ru-RU" sz="2000" dirty="0"/>
              <a:t>муниципального района на </a:t>
            </a:r>
            <a:r>
              <a:rPr lang="ru-RU" sz="2000" dirty="0" smtClean="0"/>
              <a:t>2022 </a:t>
            </a:r>
            <a:r>
              <a:rPr lang="ru-RU" sz="2000" dirty="0"/>
              <a:t>год </a:t>
            </a:r>
            <a:endParaRPr lang="ru-RU" sz="2000" dirty="0" smtClean="0"/>
          </a:p>
          <a:p>
            <a:r>
              <a:rPr lang="ru-RU" sz="2000" dirty="0" smtClean="0"/>
              <a:t>и </a:t>
            </a:r>
            <a:r>
              <a:rPr lang="ru-RU" sz="2000" dirty="0"/>
              <a:t>плановый период </a:t>
            </a:r>
            <a:r>
              <a:rPr lang="ru-RU" sz="2000" dirty="0" smtClean="0"/>
              <a:t>2023 </a:t>
            </a:r>
            <a:r>
              <a:rPr lang="ru-RU" sz="2000" dirty="0"/>
              <a:t>и </a:t>
            </a:r>
            <a:r>
              <a:rPr lang="ru-RU" sz="2000" dirty="0" smtClean="0"/>
              <a:t>2024 </a:t>
            </a:r>
            <a:r>
              <a:rPr lang="ru-RU" sz="2000" dirty="0"/>
              <a:t>годов</a:t>
            </a:r>
            <a:r>
              <a:rPr lang="ru-RU" sz="2000" dirty="0" smtClean="0"/>
              <a:t>»</a:t>
            </a:r>
            <a:r>
              <a:rPr lang="ru-RU" sz="1600" dirty="0" smtClean="0"/>
              <a:t> </a:t>
            </a:r>
            <a:endParaRPr lang="ru-RU" sz="2000" dirty="0"/>
          </a:p>
        </p:txBody>
      </p:sp>
      <p:sp>
        <p:nvSpPr>
          <p:cNvPr id="19459" name="AutoShape 17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9460" name="AutoShape 19" descr="Budj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19461" name="Picture 42" descr="1462333654_byudzheta-dlya-grazhda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437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9550" y="500063"/>
            <a:ext cx="8716963" cy="5715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rgbClr val="CC6600"/>
                </a:solidFill>
              </a:rPr>
              <a:t/>
            </a:r>
            <a:br>
              <a:rPr lang="ru-RU" sz="2000" b="1" i="1" dirty="0" smtClean="0">
                <a:solidFill>
                  <a:srgbClr val="CC6600"/>
                </a:solidFill>
              </a:rPr>
            </a:br>
            <a:r>
              <a:rPr lang="ru-RU" sz="2400" b="1" i="1" dirty="0" smtClean="0">
                <a:solidFill>
                  <a:srgbClr val="CC6600"/>
                </a:solidFill>
              </a:rPr>
              <a:t>Консолидированный бюджет</a:t>
            </a:r>
            <a:r>
              <a:rPr lang="ru-RU" sz="2000" b="1" dirty="0" smtClean="0">
                <a:solidFill>
                  <a:srgbClr val="CC6600"/>
                </a:solidFill>
              </a:rPr>
              <a:t> – свод бюджетов всех уровней на соответствующей территории, используемый  при прогнозировании, расчетах, анализе</a:t>
            </a:r>
          </a:p>
        </p:txBody>
      </p:sp>
      <p:pic>
        <p:nvPicPr>
          <p:cNvPr id="29699" name="Picture 4" descr="tirelire-1024x68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549400" y="1568450"/>
            <a:ext cx="6502400" cy="43307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9088" y="333375"/>
            <a:ext cx="8505825" cy="61912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WordArt 4"/>
          <p:cNvSpPr>
            <a:spLocks noChangeArrowheads="1" noChangeShapeType="1" noTextEdit="1"/>
          </p:cNvSpPr>
          <p:nvPr/>
        </p:nvSpPr>
        <p:spPr bwMode="auto">
          <a:xfrm>
            <a:off x="827088" y="274638"/>
            <a:ext cx="7561262" cy="4905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ru-RU" sz="2400" kern="10">
                <a:ln w="9525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008000"/>
                </a:solidFill>
                <a:latin typeface="Times New Roman"/>
                <a:cs typeface="Times New Roman"/>
              </a:rPr>
              <a:t>Виды финансовой помощи</a:t>
            </a:r>
          </a:p>
        </p:txBody>
      </p:sp>
      <p:grpSp>
        <p:nvGrpSpPr>
          <p:cNvPr id="31747" name="Group 5"/>
          <p:cNvGrpSpPr>
            <a:grpSpLocks noChangeAspect="1"/>
          </p:cNvGrpSpPr>
          <p:nvPr/>
        </p:nvGrpSpPr>
        <p:grpSpPr bwMode="auto">
          <a:xfrm>
            <a:off x="357188" y="928688"/>
            <a:ext cx="8501062" cy="5664200"/>
            <a:chOff x="4603" y="8855"/>
            <a:chExt cx="7669" cy="4654"/>
          </a:xfrm>
        </p:grpSpPr>
        <p:sp>
          <p:nvSpPr>
            <p:cNvPr id="31750" name="AutoShape 6"/>
            <p:cNvSpPr>
              <a:spLocks noChangeAspect="1" noChangeArrowheads="1"/>
            </p:cNvSpPr>
            <p:nvPr/>
          </p:nvSpPr>
          <p:spPr bwMode="auto">
            <a:xfrm>
              <a:off x="4603" y="8855"/>
              <a:ext cx="7669" cy="4654"/>
            </a:xfrm>
            <a:prstGeom prst="rect">
              <a:avLst/>
            </a:prstGeom>
            <a:solidFill>
              <a:srgbClr val="92D05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1" name="Group 7"/>
            <p:cNvGrpSpPr>
              <a:grpSpLocks/>
            </p:cNvGrpSpPr>
            <p:nvPr/>
          </p:nvGrpSpPr>
          <p:grpSpPr bwMode="auto">
            <a:xfrm>
              <a:off x="4727" y="12001"/>
              <a:ext cx="7200" cy="1081"/>
              <a:chOff x="4776" y="9200"/>
              <a:chExt cx="7200" cy="1080"/>
            </a:xfrm>
          </p:grpSpPr>
          <p:sp>
            <p:nvSpPr>
              <p:cNvPr id="31762" name="AutoShape 8"/>
              <p:cNvSpPr>
                <a:spLocks noChangeArrowheads="1"/>
              </p:cNvSpPr>
              <p:nvPr/>
            </p:nvSpPr>
            <p:spPr bwMode="auto">
              <a:xfrm>
                <a:off x="4776" y="9200"/>
                <a:ext cx="7200" cy="990"/>
              </a:xfrm>
              <a:prstGeom prst="flowChartTerminator">
                <a:avLst/>
              </a:prstGeom>
              <a:solidFill>
                <a:srgbClr val="FFCC99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63" name="Text Box 9"/>
              <p:cNvSpPr txBox="1">
                <a:spLocks noChangeArrowheads="1"/>
              </p:cNvSpPr>
              <p:nvPr/>
            </p:nvSpPr>
            <p:spPr bwMode="auto">
              <a:xfrm>
                <a:off x="5316" y="9290"/>
                <a:ext cx="2070" cy="9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Предоставляются на условиях долевого софинансирования расходов других бюджетов</a:t>
                </a:r>
              </a:p>
            </p:txBody>
          </p:sp>
          <p:sp>
            <p:nvSpPr>
              <p:cNvPr id="31764" name="Text Box 10"/>
              <p:cNvSpPr txBox="1">
                <a:spLocks noChangeArrowheads="1"/>
              </p:cNvSpPr>
              <p:nvPr/>
            </p:nvSpPr>
            <p:spPr bwMode="auto">
              <a:xfrm>
                <a:off x="9366" y="9286"/>
                <a:ext cx="2160" cy="8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96067" tIns="48034" rIns="96067" bIns="48034"/>
              <a:lstStyle/>
              <a:p>
                <a:endParaRPr lang="ru-RU"/>
              </a:p>
            </p:txBody>
          </p:sp>
          <p:sp>
            <p:nvSpPr>
              <p:cNvPr id="31765" name="AutoShape 11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200"/>
                <a:ext cx="1980" cy="1080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lIns="96067" tIns="48034" rIns="96067" bIns="48034"/>
              <a:lstStyle/>
              <a:p>
                <a:r>
                  <a:rPr lang="ru-RU"/>
                  <a:t>Субсидии (от латинского «</a:t>
                </a:r>
                <a:r>
                  <a:rPr lang="en-US"/>
                  <a:t>Subsidium</a:t>
                </a:r>
                <a:r>
                  <a:rPr lang="ru-RU"/>
                  <a:t>»-поддержка)</a:t>
                </a:r>
              </a:p>
            </p:txBody>
          </p:sp>
        </p:grpSp>
        <p:grpSp>
          <p:nvGrpSpPr>
            <p:cNvPr id="31752" name="Group 12"/>
            <p:cNvGrpSpPr>
              <a:grpSpLocks/>
            </p:cNvGrpSpPr>
            <p:nvPr/>
          </p:nvGrpSpPr>
          <p:grpSpPr bwMode="auto">
            <a:xfrm>
              <a:off x="4776" y="9358"/>
              <a:ext cx="7200" cy="1029"/>
              <a:chOff x="4776" y="9616"/>
              <a:chExt cx="7200" cy="1029"/>
            </a:xfrm>
          </p:grpSpPr>
          <p:sp>
            <p:nvSpPr>
              <p:cNvPr id="31758" name="AutoShape 13"/>
              <p:cNvSpPr>
                <a:spLocks noChangeArrowheads="1"/>
              </p:cNvSpPr>
              <p:nvPr/>
            </p:nvSpPr>
            <p:spPr bwMode="auto">
              <a:xfrm>
                <a:off x="4776" y="9616"/>
                <a:ext cx="7200" cy="943"/>
              </a:xfrm>
              <a:prstGeom prst="flowChartTerminator">
                <a:avLst/>
              </a:prstGeom>
              <a:solidFill>
                <a:srgbClr val="FFFF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31759" name="AutoShape 14" descr="Водяные капли"/>
              <p:cNvSpPr>
                <a:spLocks noChangeArrowheads="1"/>
              </p:cNvSpPr>
              <p:nvPr/>
            </p:nvSpPr>
            <p:spPr bwMode="auto">
              <a:xfrm>
                <a:off x="7386" y="9616"/>
                <a:ext cx="1885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Дотации (от латинского «</a:t>
                </a:r>
                <a:r>
                  <a:rPr lang="en-US"/>
                  <a:t>Dotatio</a:t>
                </a:r>
                <a:r>
                  <a:rPr lang="ru-RU"/>
                  <a:t>»-дар, пожертвование)</a:t>
                </a:r>
              </a:p>
              <a:p>
                <a:endParaRPr lang="ru-RU"/>
              </a:p>
            </p:txBody>
          </p:sp>
          <p:sp>
            <p:nvSpPr>
              <p:cNvPr id="31760" name="Text Box 15"/>
              <p:cNvSpPr txBox="1">
                <a:spLocks noChangeAspect="1" noChangeArrowheads="1"/>
              </p:cNvSpPr>
              <p:nvPr/>
            </p:nvSpPr>
            <p:spPr bwMode="auto">
              <a:xfrm>
                <a:off x="5209" y="9616"/>
                <a:ext cx="2228" cy="9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безвозмездной и безвозвратной основе без установления направлений и (или) условий их использования</a:t>
                </a:r>
              </a:p>
            </p:txBody>
          </p:sp>
          <p:sp>
            <p:nvSpPr>
              <p:cNvPr id="31761" name="Text Box 16"/>
              <p:cNvSpPr txBox="1">
                <a:spLocks noChangeArrowheads="1"/>
              </p:cNvSpPr>
              <p:nvPr/>
            </p:nvSpPr>
            <p:spPr bwMode="auto">
              <a:xfrm>
                <a:off x="9322" y="9616"/>
                <a:ext cx="2057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на «карманные расходы»</a:t>
                </a:r>
              </a:p>
            </p:txBody>
          </p:sp>
        </p:grpSp>
        <p:sp>
          <p:nvSpPr>
            <p:cNvPr id="31753" name="AutoShape 17"/>
            <p:cNvSpPr>
              <a:spLocks noChangeArrowheads="1"/>
            </p:cNvSpPr>
            <p:nvPr/>
          </p:nvSpPr>
          <p:spPr bwMode="auto">
            <a:xfrm>
              <a:off x="4776" y="10665"/>
              <a:ext cx="7151" cy="943"/>
            </a:xfrm>
            <a:prstGeom prst="flowChartTerminator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31754" name="Group 18"/>
            <p:cNvGrpSpPr>
              <a:grpSpLocks/>
            </p:cNvGrpSpPr>
            <p:nvPr/>
          </p:nvGrpSpPr>
          <p:grpSpPr bwMode="auto">
            <a:xfrm>
              <a:off x="5034" y="10665"/>
              <a:ext cx="6280" cy="1029"/>
              <a:chOff x="5047" y="10665"/>
              <a:chExt cx="6280" cy="1029"/>
            </a:xfrm>
          </p:grpSpPr>
          <p:sp>
            <p:nvSpPr>
              <p:cNvPr id="31755" name="AutoShape 19" descr="Водяные капли"/>
              <p:cNvSpPr>
                <a:spLocks noChangeArrowheads="1"/>
              </p:cNvSpPr>
              <p:nvPr/>
            </p:nvSpPr>
            <p:spPr bwMode="auto">
              <a:xfrm>
                <a:off x="7361" y="10665"/>
                <a:ext cx="1886" cy="1029"/>
              </a:xfrm>
              <a:prstGeom prst="flowChartMagneticDisk">
                <a:avLst/>
              </a:prstGeom>
              <a:blipFill dpi="0" rotWithShape="1">
                <a:blip r:embed="rId2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Субвенции (от латинского «</a:t>
                </a:r>
                <a:r>
                  <a:rPr lang="en-US"/>
                  <a:t>Subvenire</a:t>
                </a:r>
                <a:r>
                  <a:rPr lang="ru-RU"/>
                  <a:t>»-приходить на помощь)</a:t>
                </a:r>
              </a:p>
            </p:txBody>
          </p:sp>
          <p:sp>
            <p:nvSpPr>
              <p:cNvPr id="31756" name="Text Box 20"/>
              <p:cNvSpPr txBox="1">
                <a:spLocks noChangeAspect="1" noChangeArrowheads="1"/>
              </p:cNvSpPr>
              <p:nvPr/>
            </p:nvSpPr>
            <p:spPr bwMode="auto">
              <a:xfrm>
                <a:off x="5047" y="10751"/>
                <a:ext cx="2314" cy="8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Предоставляются на финансирование «переданных» полномочий другим публично-правовым образованиям</a:t>
                </a:r>
              </a:p>
            </p:txBody>
          </p:sp>
          <p:sp>
            <p:nvSpPr>
              <p:cNvPr id="31757" name="Text Box 21"/>
              <p:cNvSpPr txBox="1">
                <a:spLocks noChangeArrowheads="1"/>
              </p:cNvSpPr>
              <p:nvPr/>
            </p:nvSpPr>
            <p:spPr bwMode="auto">
              <a:xfrm>
                <a:off x="9271" y="10751"/>
                <a:ext cx="2056" cy="7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/>
                  <a:t>Вы даете своему ребенку деньги и посылаете его в магазин купить продукты строго по списку</a:t>
                </a:r>
              </a:p>
              <a:p>
                <a:endParaRPr lang="ru-RU"/>
              </a:p>
            </p:txBody>
          </p:sp>
        </p:grpSp>
      </p:grpSp>
      <p:sp>
        <p:nvSpPr>
          <p:cNvPr id="31748" name="Slide Number Placeholder 5"/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1270F44C-C7C9-4829-9E86-6A789FEA1349}" type="slidenum">
              <a:rPr lang="en-US" altLang="ru-RU">
                <a:solidFill>
                  <a:srgbClr val="898989"/>
                </a:solidFill>
                <a:latin typeface="Calibri" pitchFamily="34" charset="0"/>
              </a:rPr>
              <a:pPr algn="r"/>
              <a:t>13</a:t>
            </a:fld>
            <a:endParaRPr lang="en-US" altLang="ru-RU">
              <a:solidFill>
                <a:srgbClr val="898989"/>
              </a:solidFill>
              <a:latin typeface="Calibri" pitchFamily="34" charset="0"/>
            </a:endParaRPr>
          </a:p>
        </p:txBody>
      </p:sp>
      <p:sp>
        <p:nvSpPr>
          <p:cNvPr id="31749" name="Rectangle 21"/>
          <p:cNvSpPr>
            <a:spLocks noChangeArrowheads="1"/>
          </p:cNvSpPr>
          <p:nvPr/>
        </p:nvSpPr>
        <p:spPr bwMode="auto">
          <a:xfrm>
            <a:off x="5651500" y="5013325"/>
            <a:ext cx="273685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Вы «добавляете» средства, чтобы ваш ребенок купил себе новый телефон, если остальные он накопил сам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5" descr="slide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getIm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 descr="%D0%B1%D1%8E%D0%B4_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357188"/>
            <a:ext cx="8143875" cy="615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5844" name="Picture 5" descr="%D0%A1%D0%BB%D0%B0%D0%B9%D0%B4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448675" cy="621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786313" y="357188"/>
            <a:ext cx="4000500" cy="164306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/>
              <a:t>МУНИЦИПАЛЬНЫЙ ДОЛГ</a:t>
            </a:r>
          </a:p>
        </p:txBody>
      </p:sp>
      <p:sp>
        <p:nvSpPr>
          <p:cNvPr id="4" name="Пятиугольник 3"/>
          <p:cNvSpPr/>
          <p:nvPr/>
        </p:nvSpPr>
        <p:spPr>
          <a:xfrm>
            <a:off x="428625" y="428625"/>
            <a:ext cx="4000500" cy="17859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 долга не должен превышать объем налоговых и неналоговых доходов бюджета, закрепленных за местным бюджетом  </a:t>
            </a:r>
          </a:p>
        </p:txBody>
      </p:sp>
      <p:sp>
        <p:nvSpPr>
          <p:cNvPr id="5" name="Пятиугольник 4"/>
          <p:cNvSpPr/>
          <p:nvPr/>
        </p:nvSpPr>
        <p:spPr>
          <a:xfrm>
            <a:off x="428625" y="2786063"/>
            <a:ext cx="4143375" cy="22145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>
              <a:defRPr/>
            </a:pPr>
            <a:r>
              <a:rPr lang="ru-RU" sz="1800" dirty="0"/>
              <a:t>Объем расходов на обслуживание долга не должен превышать 15% объема расходов бюджета, за исключением объема расходов, которые осуществляются за счет субвенции 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786313" y="2714625"/>
            <a:ext cx="2071687" cy="2286000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Заимствования в целях обеспечения погашения существующего муниципального долга и финансирования дефицита бюджета в виде: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143750" y="2786063"/>
            <a:ext cx="1785938" cy="2143125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1400" dirty="0">
                <a:solidFill>
                  <a:srgbClr val="0000FF"/>
                </a:solidFill>
              </a:rPr>
              <a:t>Предоставление муниципальных гарантий по обязательствам третьих лиц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57750" y="5214938"/>
            <a:ext cx="1928813" cy="107156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sz="2800" dirty="0">
                <a:solidFill>
                  <a:srgbClr val="0000FF"/>
                </a:solidFill>
              </a:rPr>
              <a:t>кредиты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7891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7892" name="Picture 5" descr="%D0%A1%D0%BB%D0%B0%D0%B9%D0%B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85750"/>
            <a:ext cx="8551863" cy="629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95263"/>
            <a:ext cx="8023225" cy="777875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Что такое «Бюджет для граждан»?</a:t>
            </a:r>
          </a:p>
        </p:txBody>
      </p:sp>
      <p:sp>
        <p:nvSpPr>
          <p:cNvPr id="35843" name="Содержимое 2"/>
          <p:cNvSpPr>
            <a:spLocks noGrp="1"/>
          </p:cNvSpPr>
          <p:nvPr>
            <p:ph idx="4294967295"/>
          </p:nvPr>
        </p:nvSpPr>
        <p:spPr>
          <a:xfrm>
            <a:off x="428625" y="1143000"/>
            <a:ext cx="8229600" cy="2571750"/>
          </a:xfrm>
        </p:spPr>
        <p:txBody>
          <a:bodyPr>
            <a:normAutofit fontScale="92500" lnSpcReduction="10000"/>
          </a:bodyPr>
          <a:lstStyle/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«Бюджет для граждан» 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познакомит Вас с положениями основного финансового документа муниципального образования, а именно –   бюджетом муниципального образования «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на 2022 год и плановый период 2023-2024 годов.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гражданским служащим, пенсионерам и другим категориям населения, так как местный бюджет затрагивает интересы каждого жителя </a:t>
            </a:r>
            <a:r>
              <a:rPr lang="ru-RU" sz="2000" dirty="0" err="1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Сычевского</a:t>
            </a:r>
            <a:r>
              <a:rPr lang="ru-RU" sz="2000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района Смоленской области. </a:t>
            </a:r>
          </a:p>
          <a:p>
            <a:pPr marL="0" indent="0" algn="just" eaLnBrk="1" fontAlgn="auto" hangingPunct="1">
              <a:lnSpc>
                <a:spcPct val="90000"/>
              </a:lnSpc>
              <a:spcBef>
                <a:spcPts val="580"/>
              </a:spcBef>
              <a:spcAft>
                <a:spcPts val="0"/>
              </a:spcAft>
              <a:buFontTx/>
              <a:buNone/>
              <a:defRPr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4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5" name="AutoShape 9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6" name="AutoShape 11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7" name="AutoShape 14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0488" name="Text Box 15"/>
          <p:cNvSpPr txBox="1">
            <a:spLocks noChangeArrowheads="1"/>
          </p:cNvSpPr>
          <p:nvPr/>
        </p:nvSpPr>
        <p:spPr bwMode="auto">
          <a:xfrm>
            <a:off x="1023938" y="712788"/>
            <a:ext cx="11715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pic>
        <p:nvPicPr>
          <p:cNvPr id="20489" name="Picture 18" descr="&amp;Ncy;&amp;ocy;&amp;vcy;&amp;ocy;&amp;scy;&amp;tcy;&amp;icy; - 24smi.com - &amp;Rcy;&amp;iecy;&amp;gcy;&amp;icy;&amp;ocy;&amp;ncy;&amp;acy;&amp;lcy;&amp;softcy;&amp;ncy;&amp;ycy;&amp;jcy; &amp;icy;&amp;ncy;&amp;fcy;&amp;ocy;&amp;rcy;&amp;mcy;&amp;acy;&amp;tscy;&amp;icy;&amp;ocy;&amp;ncy;&amp;ncy;&amp;ocy;-&amp;rcy;&amp;iecy;&amp;kcy;&amp;lcy;&amp;acy;&amp;mcy;&amp;ncy;&amp;ycy;&amp;jcy; &amp;pcy;&amp;ocy;&amp;rcy;&amp;tcy;&amp;acy;&amp;l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3857625"/>
            <a:ext cx="8353425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38916" name="Picture 5" descr="%D0%A1%D0%BB%D0%B0%D0%B9%D0%B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285750"/>
            <a:ext cx="85471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Oval 6"/>
          <p:cNvSpPr>
            <a:spLocks noChangeArrowheads="1"/>
          </p:cNvSpPr>
          <p:nvPr/>
        </p:nvSpPr>
        <p:spPr bwMode="auto">
          <a:xfrm>
            <a:off x="5429250" y="2428875"/>
            <a:ext cx="3240088" cy="1728788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проекту решения 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местном бюджете</a:t>
            </a:r>
          </a:p>
        </p:txBody>
      </p:sp>
      <p:sp>
        <p:nvSpPr>
          <p:cNvPr id="38918" name="Oval 7"/>
          <p:cNvSpPr>
            <a:spLocks noChangeArrowheads="1"/>
          </p:cNvSpPr>
          <p:nvPr/>
        </p:nvSpPr>
        <p:spPr bwMode="auto">
          <a:xfrm>
            <a:off x="5357813" y="4143375"/>
            <a:ext cx="3563937" cy="1873250"/>
          </a:xfrm>
          <a:prstGeom prst="ellipse">
            <a:avLst/>
          </a:prstGeom>
          <a:solidFill>
            <a:srgbClr val="FFFF00"/>
          </a:solidFill>
          <a:ln w="9525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Публичные слушания по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 проекту решения об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исполнении местного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бюджета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88913"/>
            <a:ext cx="8675687" cy="5965825"/>
          </a:xfrm>
        </p:spPr>
        <p:txBody>
          <a:bodyPr/>
          <a:lstStyle/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Утверждено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решением</a:t>
            </a:r>
          </a:p>
          <a:p>
            <a:pPr algn="r" eaLnBrk="1" hangingPunct="1">
              <a:buFontTx/>
              <a:buNone/>
            </a:pPr>
            <a:r>
              <a:rPr lang="ru-RU" sz="1400" b="1" dirty="0" err="1" smtClean="0">
                <a:solidFill>
                  <a:srgbClr val="D60093"/>
                </a:solidFill>
              </a:rPr>
              <a:t>Сычевской</a:t>
            </a:r>
            <a:r>
              <a:rPr lang="ru-RU" sz="1400" b="1" dirty="0" smtClean="0">
                <a:solidFill>
                  <a:srgbClr val="D60093"/>
                </a:solidFill>
              </a:rPr>
              <a:t> районной Думы</a:t>
            </a:r>
          </a:p>
          <a:p>
            <a:pPr algn="r" eaLnBrk="1" hangingPunct="1">
              <a:buFontTx/>
              <a:buNone/>
            </a:pPr>
            <a:r>
              <a:rPr lang="ru-RU" sz="1400" b="1" dirty="0" smtClean="0">
                <a:solidFill>
                  <a:srgbClr val="D60093"/>
                </a:solidFill>
              </a:rPr>
              <a:t>от 21.02.2017 года № 95 </a:t>
            </a:r>
          </a:p>
          <a:p>
            <a:pPr algn="r" eaLnBrk="1" hangingPunct="1">
              <a:buFontTx/>
              <a:buNone/>
            </a:pPr>
            <a:endParaRPr lang="ru-RU" sz="1400" dirty="0" smtClean="0"/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79388" y="2892424"/>
            <a:ext cx="8785225" cy="267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Положение о бюджетном процессе</a:t>
            </a:r>
          </a:p>
          <a:p>
            <a:pPr>
              <a:spcBef>
                <a:spcPct val="0"/>
              </a:spcBef>
            </a:pPr>
            <a:r>
              <a:rPr lang="ru-RU" sz="1800" i="1" dirty="0">
                <a:solidFill>
                  <a:srgbClr val="FF0000"/>
                </a:solidFill>
              </a:rPr>
              <a:t>в муниципальном образовании «</a:t>
            </a:r>
            <a:r>
              <a:rPr lang="ru-RU" sz="1800" i="1" dirty="0" err="1">
                <a:solidFill>
                  <a:srgbClr val="FF0000"/>
                </a:solidFill>
              </a:rPr>
              <a:t>Сычевский</a:t>
            </a:r>
            <a:r>
              <a:rPr lang="ru-RU" sz="1800" i="1" dirty="0">
                <a:solidFill>
                  <a:srgbClr val="FF0000"/>
                </a:solidFill>
              </a:rPr>
              <a:t> район» Смоленской области</a:t>
            </a:r>
          </a:p>
          <a:p>
            <a:pPr>
              <a:spcBef>
                <a:spcPct val="0"/>
              </a:spcBef>
            </a:pPr>
            <a:endParaRPr lang="ru-RU" sz="1800" i="1" dirty="0">
              <a:solidFill>
                <a:srgbClr val="FF0000"/>
              </a:solidFill>
            </a:endParaRPr>
          </a:p>
          <a:p>
            <a:pPr algn="l">
              <a:spcBef>
                <a:spcPct val="0"/>
              </a:spcBef>
            </a:pPr>
            <a:r>
              <a:rPr lang="ru-RU" sz="1600" b="0" i="1" dirty="0">
                <a:solidFill>
                  <a:schemeClr val="accent2"/>
                </a:solidFill>
              </a:rPr>
              <a:t>       Определяет порядок бюджетных полномочий органов местного самоуправления: составления и рассмотрения проекта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утверждения и исполнения бюджета муниципального образования «</a:t>
            </a:r>
            <a:r>
              <a:rPr lang="ru-RU" sz="1600" b="0" i="1" dirty="0" err="1">
                <a:solidFill>
                  <a:schemeClr val="accent2"/>
                </a:solidFill>
              </a:rPr>
              <a:t>Сычевский</a:t>
            </a:r>
            <a:r>
              <a:rPr lang="ru-RU" sz="1600" b="0" i="1" dirty="0">
                <a:solidFill>
                  <a:schemeClr val="accent2"/>
                </a:solidFill>
              </a:rPr>
              <a:t> район» Смоленской области, осуществления контроля за его исполнением, осуществления бюджетного учета, составления, внешней проверки, рассмотрения и утверждения бюджетной отчетности</a:t>
            </a:r>
            <a:r>
              <a:rPr lang="ru-RU" sz="1600" b="0" dirty="0">
                <a:solidFill>
                  <a:schemeClr val="accent2"/>
                </a:solidFill>
              </a:rPr>
              <a:t> </a:t>
            </a:r>
          </a:p>
        </p:txBody>
      </p:sp>
      <p:pic>
        <p:nvPicPr>
          <p:cNvPr id="39941" name="Picture 6" descr="img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547211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85938" y="214313"/>
            <a:ext cx="7358062" cy="6429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Этапы формирования местного бюджета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313" y="836613"/>
            <a:ext cx="8715375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>
                <a:solidFill>
                  <a:srgbClr val="FFFFFF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b="0">
                <a:solidFill>
                  <a:srgbClr val="008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Составление и утверждение местного бюджета – сложный и многоуровневый процесс, основанный на правовых нормах. Формирование, рассмотрение и утверждение местного бюджета происходит ежегодно.</a:t>
            </a:r>
          </a:p>
        </p:txBody>
      </p:sp>
      <p:grpSp>
        <p:nvGrpSpPr>
          <p:cNvPr id="40964" name="7-конечная звезда 6"/>
          <p:cNvGrpSpPr>
            <a:grpSpLocks/>
          </p:cNvGrpSpPr>
          <p:nvPr/>
        </p:nvGrpSpPr>
        <p:grpSpPr bwMode="auto">
          <a:xfrm>
            <a:off x="0" y="2420938"/>
            <a:ext cx="539750" cy="503237"/>
            <a:chOff x="50" y="1283"/>
            <a:chExt cx="346" cy="291"/>
          </a:xfrm>
        </p:grpSpPr>
        <p:pic>
          <p:nvPicPr>
            <p:cNvPr id="40974" name="7-конечная звезда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" y="1283"/>
              <a:ext cx="346" cy="2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0975" name="Text Box 5"/>
            <p:cNvSpPr txBox="1">
              <a:spLocks noChangeArrowheads="1"/>
            </p:cNvSpPr>
            <p:nvPr/>
          </p:nvSpPr>
          <p:spPr bwMode="auto">
            <a:xfrm>
              <a:off x="150" y="1350"/>
              <a:ext cx="150" cy="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anchor="ctr"/>
            <a:lstStyle/>
            <a:p>
              <a:pPr>
                <a:spcBef>
                  <a:spcPct val="0"/>
                </a:spcBef>
              </a:pPr>
              <a:endParaRPr lang="ru-RU" sz="1800" b="0">
                <a:solidFill>
                  <a:srgbClr val="FFFFFF"/>
                </a:solidFill>
                <a:latin typeface="Calibri" pitchFamily="34" charset="0"/>
              </a:endParaRPr>
            </a:p>
          </p:txBody>
        </p:sp>
      </p:grpSp>
      <p:sp>
        <p:nvSpPr>
          <p:cNvPr id="8" name="7-конечная звезда 7"/>
          <p:cNvSpPr/>
          <p:nvPr/>
        </p:nvSpPr>
        <p:spPr>
          <a:xfrm>
            <a:off x="142844" y="4334048"/>
            <a:ext cx="428596" cy="444041"/>
          </a:xfrm>
          <a:prstGeom prst="star7">
            <a:avLst/>
          </a:prstGeom>
          <a:solidFill>
            <a:schemeClr val="accent3">
              <a:lumMod val="7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>
              <a:spcBef>
                <a:spcPct val="0"/>
              </a:spcBef>
              <a:defRPr/>
            </a:pPr>
            <a:endParaRPr lang="ru-RU" sz="1800" b="0">
              <a:solidFill>
                <a:srgbClr val="0066FF"/>
              </a:solidFill>
              <a:latin typeface="Calibri" pitchFamily="34" charset="0"/>
            </a:endParaRPr>
          </a:p>
        </p:txBody>
      </p:sp>
      <p:sp>
        <p:nvSpPr>
          <p:cNvPr id="9" name="7-конечная звезда 8"/>
          <p:cNvSpPr/>
          <p:nvPr/>
        </p:nvSpPr>
        <p:spPr>
          <a:xfrm>
            <a:off x="142844" y="5715016"/>
            <a:ext cx="428628" cy="357190"/>
          </a:xfrm>
          <a:prstGeom prst="star7">
            <a:avLst/>
          </a:prstGeom>
          <a:solidFill>
            <a:schemeClr val="accent3">
              <a:lumMod val="5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sp>
        <p:nvSpPr>
          <p:cNvPr id="11" name="Скругленный прямоугольник 10"/>
          <p:cNvSpPr>
            <a:spLocks noChangeArrowheads="1"/>
          </p:cNvSpPr>
          <p:nvPr/>
        </p:nvSpPr>
        <p:spPr bwMode="auto">
          <a:xfrm>
            <a:off x="539750" y="1844675"/>
            <a:ext cx="8389938" cy="192881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3366FF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just">
              <a:spcBef>
                <a:spcPct val="0"/>
              </a:spcBef>
              <a:defRPr/>
            </a:pPr>
            <a:r>
              <a:rPr lang="ru-RU" sz="1400">
                <a:latin typeface="Times New Roman" pitchFamily="18" charset="0"/>
                <a:cs typeface="Times New Roman" pitchFamily="18" charset="0"/>
              </a:rPr>
              <a:t>Составление проекта бюджета. </a:t>
            </a:r>
            <a:r>
              <a:rPr lang="ru-RU" sz="1400" b="0">
                <a:latin typeface="Times New Roman" pitchFamily="18" charset="0"/>
                <a:cs typeface="Times New Roman" pitchFamily="18" charset="0"/>
              </a:rPr>
              <a:t>До начала составления проекта местного бюджета принимается нормативно-правовой акт, в котором определяются ответственные исполнители, порядок и сроки работы над документами и материалами, необходимыми для составления проекта местного бюджета. Непосредственное составление местного бюджета осуществляет Финансовое управление Администрации муниципального образования «Сычевский район» Смоленской области. Готовый проект местного бюджета представляется на рассмотрение в Сычевскую районную Думу не позднее 15 ноября текущего года.</a:t>
            </a:r>
            <a:endParaRPr lang="ru-RU" sz="1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>
            <a:spLocks noChangeArrowheads="1"/>
          </p:cNvSpPr>
          <p:nvPr/>
        </p:nvSpPr>
        <p:spPr bwMode="auto">
          <a:xfrm>
            <a:off x="682625" y="3860800"/>
            <a:ext cx="8247063" cy="1655763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Рассмотрение проекта бюджета.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Глава  муниципального образования «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не позднее 15 ноября текущего года вносит на рассмотрение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Думы проект решения о местном бюджете на 2021 год и плановый период 2022 и 2023 годов.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Проект местного бюджета  рассмотрен   на заседании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</a:rPr>
              <a:t> районной Думы 25 ноября т.г</a:t>
            </a:r>
            <a:r>
              <a:rPr lang="ru-RU" sz="1800" b="0" dirty="0"/>
              <a:t>, </a:t>
            </a:r>
            <a:r>
              <a:rPr lang="ru-RU" sz="1400" b="0" dirty="0">
                <a:latin typeface="Times New Roman" pitchFamily="18" charset="0"/>
              </a:rPr>
              <a:t>16 декабря</a:t>
            </a:r>
            <a:r>
              <a:rPr lang="ru-RU" sz="1800" b="0" dirty="0"/>
              <a:t> </a:t>
            </a:r>
            <a:r>
              <a:rPr lang="ru-RU" sz="1400" b="0" dirty="0">
                <a:latin typeface="Times New Roman" pitchFamily="18" charset="0"/>
              </a:rPr>
              <a:t>прошли  публичные слушанья по проекту  бюджета.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Проект местного бюджета рассматривается депутатами в одном чтении.</a:t>
            </a:r>
          </a:p>
        </p:txBody>
      </p:sp>
      <p:sp>
        <p:nvSpPr>
          <p:cNvPr id="15" name="Скругленный прямоугольник 14"/>
          <p:cNvSpPr>
            <a:spLocks noChangeArrowheads="1"/>
          </p:cNvSpPr>
          <p:nvPr/>
        </p:nvSpPr>
        <p:spPr bwMode="auto">
          <a:xfrm>
            <a:off x="611188" y="5661025"/>
            <a:ext cx="8316912" cy="1073150"/>
          </a:xfrm>
          <a:prstGeom prst="roundRect">
            <a:avLst>
              <a:gd name="adj" fmla="val 16667"/>
            </a:avLst>
          </a:prstGeom>
          <a:solidFill>
            <a:srgbClr val="CCFF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Утверждение бюджета.</a:t>
            </a:r>
            <a:r>
              <a:rPr lang="ru-RU" sz="16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Решение о местном бюджете на очередной финансовый год и на плановый период утверждается </a:t>
            </a:r>
            <a:r>
              <a:rPr lang="ru-RU" sz="1400" b="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Сычевской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районной Думой. Решение о проекте бюджета муниципального района на 2021 год и плановой период 2022 и 2023 годов утверждено  25 ноября 2020 года № 6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Группа 14"/>
          <p:cNvGrpSpPr>
            <a:grpSpLocks/>
          </p:cNvGrpSpPr>
          <p:nvPr/>
        </p:nvGrpSpPr>
        <p:grpSpPr bwMode="auto">
          <a:xfrm>
            <a:off x="142844" y="0"/>
            <a:ext cx="9001156" cy="6286500"/>
            <a:chOff x="351547" y="142852"/>
            <a:chExt cx="8649609" cy="6286544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793154" y="142852"/>
              <a:ext cx="7208002" cy="92869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8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На чем основывается проект местного бюджета?</a:t>
              </a:r>
              <a:endParaRPr lang="ru-RU" sz="28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214212" y="1142984"/>
              <a:ext cx="6581003" cy="64294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Местный бюджет составляется и утверждается сроком на три года – очередной финансовый год и плановый период.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8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</a:p>
          </p:txBody>
        </p:sp>
        <p:sp>
          <p:nvSpPr>
            <p:cNvPr id="5" name="Скругленный прямоугольник 4"/>
            <p:cNvSpPr/>
            <p:nvPr/>
          </p:nvSpPr>
          <p:spPr>
            <a:xfrm>
              <a:off x="351547" y="1928801"/>
              <a:ext cx="8512344" cy="571504"/>
            </a:xfrm>
            <a:prstGeom prst="roundRect">
              <a:avLst/>
            </a:prstGeom>
            <a:blipFill>
              <a:blip r:embed="rId2"/>
              <a:tile tx="0" ty="0" sx="65000" sy="65000" flip="none" algn="ctr"/>
            </a:blip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spcBef>
                  <a:spcPct val="0"/>
                </a:spcBef>
                <a:defRPr/>
              </a:pPr>
              <a:r>
                <a:rPr lang="ru-RU" sz="2400" dirty="0">
                  <a:solidFill>
                    <a:schemeClr val="accent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Составление  местного бюджета основывается на </a:t>
              </a:r>
            </a:p>
          </p:txBody>
        </p:sp>
        <p:sp>
          <p:nvSpPr>
            <p:cNvPr id="6" name="Скругленный прямоугольник 5"/>
            <p:cNvSpPr>
              <a:spLocks noChangeArrowheads="1"/>
            </p:cNvSpPr>
            <p:nvPr/>
          </p:nvSpPr>
          <p:spPr bwMode="auto">
            <a:xfrm>
              <a:off x="1106699" y="3286124"/>
              <a:ext cx="2265365" cy="314327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1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Основные направления бюджетной  и налоговой политики муниципального образования «</a:t>
              </a:r>
              <a:r>
                <a:rPr lang="ru-RU" sz="16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</a:t>
              </a:r>
              <a:endParaRPr lang="ru-RU" sz="16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Скругленный прямоугольник 7"/>
            <p:cNvSpPr>
              <a:spLocks noChangeArrowheads="1"/>
            </p:cNvSpPr>
            <p:nvPr/>
          </p:nvSpPr>
          <p:spPr bwMode="auto">
            <a:xfrm>
              <a:off x="3989892" y="3286124"/>
              <a:ext cx="2128071" cy="3143272"/>
            </a:xfrm>
            <a:prstGeom prst="roundRect">
              <a:avLst>
                <a:gd name="adj" fmla="val 16667"/>
              </a:avLst>
            </a:prstGeom>
            <a:solidFill>
              <a:srgbClr val="92D050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Прогнозе социально-экономического развития муниципального образования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  <a:p>
              <a:pPr>
                <a:spcBef>
                  <a:spcPct val="0"/>
                </a:spcBef>
                <a:defRPr/>
              </a:pPr>
              <a:endPara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Скругленный прямоугольник 8"/>
            <p:cNvSpPr>
              <a:spLocks noChangeArrowheads="1"/>
            </p:cNvSpPr>
            <p:nvPr/>
          </p:nvSpPr>
          <p:spPr bwMode="auto">
            <a:xfrm>
              <a:off x="6598496" y="3286124"/>
              <a:ext cx="1990776" cy="3143272"/>
            </a:xfrm>
            <a:prstGeom prst="roundRect">
              <a:avLst>
                <a:gd name="adj" fmla="val 16667"/>
              </a:avLst>
            </a:prstGeom>
            <a:solidFill>
              <a:srgbClr val="00CCFF"/>
            </a:solidFill>
            <a:ln w="9525" algn="ctr">
              <a:solidFill>
                <a:srgbClr val="98B954"/>
              </a:solidFill>
              <a:round/>
              <a:headEnd/>
              <a:tailEnd/>
            </a:ln>
            <a:effectLst>
              <a:outerShdw dist="20000" dir="5400000" rotWithShape="0">
                <a:srgbClr val="000000">
                  <a:alpha val="37999"/>
                </a:srgbClr>
              </a:outerShdw>
            </a:effectLst>
          </p:spPr>
          <p:txBody>
            <a:bodyPr/>
            <a:lstStyle/>
            <a:p>
              <a:pPr>
                <a:spcBef>
                  <a:spcPct val="0"/>
                </a:spcBef>
                <a:defRPr/>
              </a:pPr>
              <a:r>
                <a:rPr lang="ru-RU" sz="60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3</a:t>
              </a:r>
            </a:p>
            <a:p>
              <a:pPr>
                <a:spcBef>
                  <a:spcPct val="0"/>
                </a:spcBef>
                <a:defRPr/>
              </a:pP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Муниципальных программах муниципального образования «</a:t>
              </a:r>
              <a:r>
                <a:rPr lang="ru-RU" sz="1400" dirty="0" err="1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400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 район» Смоленской области</a:t>
              </a:r>
            </a:p>
          </p:txBody>
        </p:sp>
        <p:sp>
          <p:nvSpPr>
            <p:cNvPr id="10" name="Стрелка вниз 9"/>
            <p:cNvSpPr/>
            <p:nvPr/>
          </p:nvSpPr>
          <p:spPr>
            <a:xfrm flipH="1">
              <a:off x="1000100" y="2500306"/>
              <a:ext cx="240033" cy="785818"/>
            </a:xfrm>
            <a:prstGeom prst="down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11" name="Выгнутая вверх стрелка 10"/>
            <p:cNvSpPr/>
            <p:nvPr/>
          </p:nvSpPr>
          <p:spPr>
            <a:xfrm>
              <a:off x="1215009" y="2928935"/>
              <a:ext cx="2071628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2" name="Выгнутая вверх стрелка 11"/>
            <p:cNvSpPr/>
            <p:nvPr/>
          </p:nvSpPr>
          <p:spPr>
            <a:xfrm>
              <a:off x="3286637" y="2928935"/>
              <a:ext cx="242859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sp>
          <p:nvSpPr>
            <p:cNvPr id="13" name="Выгнутая вверх стрелка 12"/>
            <p:cNvSpPr/>
            <p:nvPr/>
          </p:nvSpPr>
          <p:spPr>
            <a:xfrm>
              <a:off x="5715231" y="2928935"/>
              <a:ext cx="2215024" cy="357189"/>
            </a:xfrm>
            <a:prstGeom prst="curvedDownArrow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>
                <a:solidFill>
                  <a:schemeClr val="tx1"/>
                </a:solidFill>
              </a:endParaRPr>
            </a:p>
          </p:txBody>
        </p:sp>
        <p:pic>
          <p:nvPicPr>
            <p:cNvPr id="1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0195" y="285705"/>
              <a:ext cx="1849441" cy="1071571"/>
            </a:xfrm>
            <a:prstGeom prst="rect">
              <a:avLst/>
            </a:prstGeom>
            <a:noFill/>
            <a:effectLst>
              <a:innerShdw blurRad="114300">
                <a:prstClr val="black"/>
              </a:innerShdw>
            </a:effectLst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72" descr="Hangisi_do_ru_hangisi_yanl___238486433201909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92950" y="0"/>
            <a:ext cx="2051050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3011" name="Group 85"/>
          <p:cNvGrpSpPr>
            <a:grpSpLocks/>
          </p:cNvGrpSpPr>
          <p:nvPr/>
        </p:nvGrpSpPr>
        <p:grpSpPr bwMode="auto">
          <a:xfrm>
            <a:off x="68263" y="115888"/>
            <a:ext cx="8967787" cy="5932487"/>
            <a:chOff x="43" y="73"/>
            <a:chExt cx="5649" cy="3737"/>
          </a:xfrm>
        </p:grpSpPr>
        <p:sp>
          <p:nvSpPr>
            <p:cNvPr id="43013" name="AutoShape 4"/>
            <p:cNvSpPr>
              <a:spLocks noChangeArrowheads="1"/>
            </p:cNvSpPr>
            <p:nvPr/>
          </p:nvSpPr>
          <p:spPr bwMode="auto">
            <a:xfrm>
              <a:off x="68" y="73"/>
              <a:ext cx="4354" cy="787"/>
            </a:xfrm>
            <a:prstGeom prst="flowChartAlternateProcess">
              <a:avLst/>
            </a:prstGeom>
            <a:solidFill>
              <a:srgbClr val="80008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Бюджетная политика-совокупность принимаемых решений, осуществляемых органами законодательной (представительной) и исполнительной власти мер, связанных с определением основных направлений развития бюджетных отношений и выработкой конкретных путей их использования в интересах граждан, общества и государства.</a:t>
              </a:r>
            </a:p>
          </p:txBody>
        </p:sp>
        <p:sp>
          <p:nvSpPr>
            <p:cNvPr id="43014" name="AutoShape 62"/>
            <p:cNvSpPr>
              <a:spLocks noChangeArrowheads="1"/>
            </p:cNvSpPr>
            <p:nvPr/>
          </p:nvSpPr>
          <p:spPr bwMode="auto">
            <a:xfrm>
              <a:off x="249" y="1033"/>
              <a:ext cx="4205" cy="322"/>
            </a:xfrm>
            <a:prstGeom prst="flowChartAlternateProcess">
              <a:avLst/>
            </a:prstGeom>
            <a:solidFill>
              <a:srgbClr val="993366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Основные приоритеты бюджетной политики  муниципального образования «Сычевский район» Смоленской области  на  2021 – 2023 года</a:t>
              </a:r>
            </a:p>
          </p:txBody>
        </p:sp>
        <p:sp>
          <p:nvSpPr>
            <p:cNvPr id="43015" name="AutoShape 63"/>
            <p:cNvSpPr>
              <a:spLocks noChangeArrowheads="1"/>
            </p:cNvSpPr>
            <p:nvPr/>
          </p:nvSpPr>
          <p:spPr bwMode="auto">
            <a:xfrm>
              <a:off x="43" y="1538"/>
              <a:ext cx="1228" cy="1801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макроэкономической  стабильности, которая  предусматривает  сбалансированный  бюджет  и устойчивость бюджетной  системы, повышение  инвестиционной привлекательности Сычевского района</a:t>
              </a:r>
            </a:p>
          </p:txBody>
        </p:sp>
        <p:sp>
          <p:nvSpPr>
            <p:cNvPr id="43016" name="AutoShape 64"/>
            <p:cNvSpPr>
              <a:spLocks noChangeArrowheads="1"/>
            </p:cNvSpPr>
            <p:nvPr/>
          </p:nvSpPr>
          <p:spPr bwMode="auto">
            <a:xfrm>
              <a:off x="1383" y="1601"/>
              <a:ext cx="998" cy="160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исполнения Указов Президента Российской Федерации о повышении качества жизни населения («майских Указов»)</a:t>
              </a:r>
            </a:p>
          </p:txBody>
        </p:sp>
        <p:sp>
          <p:nvSpPr>
            <p:cNvPr id="43017" name="AutoShape 65"/>
            <p:cNvSpPr>
              <a:spLocks noChangeArrowheads="1"/>
            </p:cNvSpPr>
            <p:nvPr/>
          </p:nvSpPr>
          <p:spPr bwMode="auto">
            <a:xfrm>
              <a:off x="2517" y="1616"/>
              <a:ext cx="1037" cy="642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Сохранение социальной направленности бюджета</a:t>
              </a:r>
            </a:p>
          </p:txBody>
        </p:sp>
        <p:sp>
          <p:nvSpPr>
            <p:cNvPr id="43018" name="AutoShape 66"/>
            <p:cNvSpPr>
              <a:spLocks noChangeArrowheads="1"/>
            </p:cNvSpPr>
            <p:nvPr/>
          </p:nvSpPr>
          <p:spPr bwMode="auto">
            <a:xfrm>
              <a:off x="4633" y="2704"/>
              <a:ext cx="1059" cy="1106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прозрачности и открытости бюджета и бюджетного процесса для общества</a:t>
              </a:r>
            </a:p>
          </p:txBody>
        </p:sp>
        <p:sp>
          <p:nvSpPr>
            <p:cNvPr id="43019" name="AutoShape 67"/>
            <p:cNvSpPr>
              <a:spLocks noChangeArrowheads="1"/>
            </p:cNvSpPr>
            <p:nvPr/>
          </p:nvSpPr>
          <p:spPr bwMode="auto">
            <a:xfrm>
              <a:off x="3798" y="1647"/>
              <a:ext cx="1849" cy="5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Повышение качества муниципального  управления местного бюджета  </a:t>
              </a:r>
            </a:p>
          </p:txBody>
        </p:sp>
        <p:sp>
          <p:nvSpPr>
            <p:cNvPr id="43020" name="AutoShape 68"/>
            <p:cNvSpPr>
              <a:spLocks noChangeArrowheads="1"/>
            </p:cNvSpPr>
            <p:nvPr/>
          </p:nvSpPr>
          <p:spPr bwMode="auto">
            <a:xfrm>
              <a:off x="2417" y="2464"/>
              <a:ext cx="2096" cy="815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 нацеленности местного бюджета на достижение конкретных  результатов, применение программно- целевого принципа планирования местного бюджета</a:t>
              </a:r>
            </a:p>
          </p:txBody>
        </p:sp>
        <p:sp>
          <p:nvSpPr>
            <p:cNvPr id="43021" name="AutoShape 69"/>
            <p:cNvSpPr>
              <a:spLocks noChangeArrowheads="1"/>
            </p:cNvSpPr>
            <p:nvPr/>
          </p:nvSpPr>
          <p:spPr bwMode="auto">
            <a:xfrm>
              <a:off x="1296" y="3324"/>
              <a:ext cx="2948" cy="450"/>
            </a:xfrm>
            <a:prstGeom prst="flowChartAlternateProcess">
              <a:avLst/>
            </a:prstGeom>
            <a:solidFill>
              <a:srgbClr val="0070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r>
                <a:rPr lang="ru-RU">
                  <a:solidFill>
                    <a:schemeClr val="bg1"/>
                  </a:solidFill>
                </a:rPr>
                <a:t>Обеспечение сбалансированности и устойчивости районного бюджета, выравнивание  уровня развития различных территорий Сычевского района</a:t>
              </a:r>
            </a:p>
          </p:txBody>
        </p:sp>
        <p:sp>
          <p:nvSpPr>
            <p:cNvPr id="43022" name="Line 73"/>
            <p:cNvSpPr>
              <a:spLocks noChangeShapeType="1"/>
            </p:cNvSpPr>
            <p:nvPr/>
          </p:nvSpPr>
          <p:spPr bwMode="auto">
            <a:xfrm flipV="1">
              <a:off x="2290" y="1389"/>
              <a:ext cx="0" cy="91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3" name="Line 74"/>
            <p:cNvSpPr>
              <a:spLocks noChangeShapeType="1"/>
            </p:cNvSpPr>
            <p:nvPr/>
          </p:nvSpPr>
          <p:spPr bwMode="auto">
            <a:xfrm>
              <a:off x="657" y="1480"/>
              <a:ext cx="5035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4" name="Line 76"/>
            <p:cNvSpPr>
              <a:spLocks noChangeShapeType="1"/>
            </p:cNvSpPr>
            <p:nvPr/>
          </p:nvSpPr>
          <p:spPr bwMode="auto">
            <a:xfrm>
              <a:off x="657" y="1480"/>
              <a:ext cx="0" cy="9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5" name="Line 77"/>
            <p:cNvSpPr>
              <a:spLocks noChangeShapeType="1"/>
            </p:cNvSpPr>
            <p:nvPr/>
          </p:nvSpPr>
          <p:spPr bwMode="auto">
            <a:xfrm>
              <a:off x="1882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6" name="Line 78"/>
            <p:cNvSpPr>
              <a:spLocks noChangeShapeType="1"/>
            </p:cNvSpPr>
            <p:nvPr/>
          </p:nvSpPr>
          <p:spPr bwMode="auto">
            <a:xfrm>
              <a:off x="3016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7" name="Line 79"/>
            <p:cNvSpPr>
              <a:spLocks noChangeShapeType="1"/>
            </p:cNvSpPr>
            <p:nvPr/>
          </p:nvSpPr>
          <p:spPr bwMode="auto">
            <a:xfrm>
              <a:off x="4694" y="1480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8" name="Line 80"/>
            <p:cNvSpPr>
              <a:spLocks noChangeShapeType="1"/>
            </p:cNvSpPr>
            <p:nvPr/>
          </p:nvSpPr>
          <p:spPr bwMode="auto">
            <a:xfrm>
              <a:off x="3651" y="1480"/>
              <a:ext cx="0" cy="99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29" name="Line 81"/>
            <p:cNvSpPr>
              <a:spLocks noChangeShapeType="1"/>
            </p:cNvSpPr>
            <p:nvPr/>
          </p:nvSpPr>
          <p:spPr bwMode="auto">
            <a:xfrm>
              <a:off x="1338" y="1480"/>
              <a:ext cx="0" cy="1859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0" name="Line 82"/>
            <p:cNvSpPr>
              <a:spLocks noChangeShapeType="1"/>
            </p:cNvSpPr>
            <p:nvPr/>
          </p:nvSpPr>
          <p:spPr bwMode="auto">
            <a:xfrm>
              <a:off x="5148" y="2568"/>
              <a:ext cx="0" cy="136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1" name="Line 83"/>
            <p:cNvSpPr>
              <a:spLocks noChangeShapeType="1"/>
            </p:cNvSpPr>
            <p:nvPr/>
          </p:nvSpPr>
          <p:spPr bwMode="auto">
            <a:xfrm>
              <a:off x="5148" y="2568"/>
              <a:ext cx="544" cy="0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43032" name="Line 84"/>
            <p:cNvSpPr>
              <a:spLocks noChangeShapeType="1"/>
            </p:cNvSpPr>
            <p:nvPr/>
          </p:nvSpPr>
          <p:spPr bwMode="auto">
            <a:xfrm>
              <a:off x="5692" y="1480"/>
              <a:ext cx="0" cy="1088"/>
            </a:xfrm>
            <a:prstGeom prst="line">
              <a:avLst/>
            </a:prstGeom>
            <a:noFill/>
            <a:ln w="3810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43012" name="Rectangle 86"/>
          <p:cNvSpPr>
            <a:spLocks noChangeArrowheads="1"/>
          </p:cNvSpPr>
          <p:nvPr/>
        </p:nvSpPr>
        <p:spPr bwMode="auto">
          <a:xfrm>
            <a:off x="8782050" y="6553200"/>
            <a:ext cx="3619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fld id="{3783B4B2-2E93-4252-9E0E-C9F3BE8A5790}" type="slidenum">
              <a:rPr lang="en-US" altLang="ru-RU">
                <a:solidFill>
                  <a:srgbClr val="898989"/>
                </a:solidFill>
              </a:rPr>
              <a:pPr/>
              <a:t>24</a:t>
            </a:fld>
            <a:endParaRPr lang="ru-RU">
              <a:solidFill>
                <a:srgbClr val="89898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eaLnBrk="1" fontAlgn="auto" hangingPunct="1">
              <a:spcBef>
                <a:spcPts val="580"/>
              </a:spcBef>
              <a:spcAft>
                <a:spcPts val="0"/>
              </a:spcAft>
              <a:buFont typeface="+mj-lt"/>
              <a:buAutoNum type="arabicPeriod"/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endParaRPr lang="ru-RU" dirty="0"/>
          </a:p>
        </p:txBody>
      </p:sp>
      <p:sp>
        <p:nvSpPr>
          <p:cNvPr id="112642" name="Номер слайда 2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fld id="{ECE5F023-B959-4FA2-81A4-F6F2B9139F19}" type="slidenum">
              <a:rPr lang="en-US" altLang="ru-RU" smtClean="0"/>
              <a:pPr>
                <a:defRPr/>
              </a:pPr>
              <a:t>25</a:t>
            </a:fld>
            <a:endParaRPr lang="en-US" altLang="ru-RU" smtClean="0"/>
          </a:p>
        </p:txBody>
      </p:sp>
      <p:sp>
        <p:nvSpPr>
          <p:cNvPr id="5" name="Прямоугольник 4"/>
          <p:cNvSpPr/>
          <p:nvPr/>
        </p:nvSpPr>
        <p:spPr>
          <a:xfrm>
            <a:off x="1481138" y="404813"/>
            <a:ext cx="6480175" cy="288925"/>
          </a:xfrm>
          <a:prstGeom prst="rect">
            <a:avLst/>
          </a:prstGeom>
          <a:solidFill>
            <a:srgbClr val="00CC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buFont typeface="Arial" charset="0"/>
              <a:buNone/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НАЛОГОВОЙ ПОЛИТИКИ: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79388" y="2636838"/>
            <a:ext cx="3444875" cy="3027362"/>
          </a:xfrm>
          <a:prstGeom prst="rect">
            <a:avLst/>
          </a:prstGeom>
          <a:solidFill>
            <a:srgbClr val="7D5CD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«Демидовский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налоговых и неналоговых доходов в местный бюджет, снижения неформальной занятости на территории Демидовского района Смоленской области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742950" y="898525"/>
            <a:ext cx="2374900" cy="112712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работы  администраторов поступлений, усиление их контрольной функции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276600" y="947738"/>
            <a:ext cx="2087563" cy="16176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взаимодействия с налоговыми органами, усиление мер воздействия  на  плательщиков, имеющих задолженность по платежам, поступающим в местный  бюджет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094163" y="2663825"/>
            <a:ext cx="2519362" cy="2665413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Расширение налогооблагаемой базы путем реализации мероприятий по содействию предпринимательской активности и развитию малого  и среднего бизнеса на территории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 Смоленской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722938" y="974725"/>
            <a:ext cx="2386012" cy="13970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Эффективное использование имущественных, земельных и природных ресурсов, находящихся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7027863" y="2663825"/>
            <a:ext cx="1836737" cy="273685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Выявление и постановка на учет вновь открывшихся  юридических лиц и индивидуальных предпринимателей, осуществляющих деятельность на территории 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 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36738" y="711200"/>
            <a:ext cx="211137" cy="2159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4154488" y="712788"/>
            <a:ext cx="57150" cy="238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508625" y="660400"/>
            <a:ext cx="0" cy="20034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480175" y="692150"/>
            <a:ext cx="547688" cy="2587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3" name="Соединительная линия уступом 112642"/>
          <p:cNvCxnSpPr>
            <a:stCxn id="5" idx="1"/>
          </p:cNvCxnSpPr>
          <p:nvPr/>
        </p:nvCxnSpPr>
        <p:spPr>
          <a:xfrm rot="10800000" flipV="1">
            <a:off x="539750" y="549275"/>
            <a:ext cx="941388" cy="2087563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647" name="Соединительная линия уступом 112646"/>
          <p:cNvCxnSpPr>
            <a:stCxn id="5" idx="3"/>
          </p:cNvCxnSpPr>
          <p:nvPr/>
        </p:nvCxnSpPr>
        <p:spPr>
          <a:xfrm>
            <a:off x="7961313" y="549275"/>
            <a:ext cx="714375" cy="2114550"/>
          </a:xfrm>
          <a:prstGeom prst="bentConnector2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16"/>
          <p:cNvSpPr/>
          <p:nvPr/>
        </p:nvSpPr>
        <p:spPr>
          <a:xfrm>
            <a:off x="214313" y="2643188"/>
            <a:ext cx="3444875" cy="302736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деятельности межведомственной комиссии при Администрации муниципального образования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район» по координации работы, связанной с решением вопросов своевременной выплаты и регулирования уровня заработной платы, предотвращения фактов выплаты «теневой» заработной платы, увеличения собираемости и сокращения задолженности налоговых и неналоговых платежей в местный бюджет, снижения неформальной занятости на территории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Сычевского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района Смоленской области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500063" y="142875"/>
            <a:ext cx="8229600" cy="3286125"/>
          </a:xfrm>
        </p:spPr>
        <p:txBody>
          <a:bodyPr>
            <a:normAutofit/>
          </a:bodyPr>
          <a:lstStyle/>
          <a:p>
            <a:pPr marL="274320" indent="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r>
              <a:rPr lang="ru-RU" sz="2400" b="1" dirty="0" smtClean="0"/>
              <a:t>Сведения о налоговых льготах и объеме выпадающих доходов в связи с предоставлением таких льгот отсутствуют, так как на 2022г. и плановый период 2023 и 2024 гг. налоговые льготы по налогам, зачисляемым в бюджет муниципального образования «</a:t>
            </a:r>
            <a:r>
              <a:rPr lang="ru-RU" sz="2400" b="1" dirty="0" err="1" smtClean="0"/>
              <a:t>Сычевский</a:t>
            </a:r>
            <a:r>
              <a:rPr lang="ru-RU" sz="2400" b="1" dirty="0" smtClean="0"/>
              <a:t> район» Смоленской области, не предусмотрены. </a:t>
            </a:r>
          </a:p>
          <a:p>
            <a:pPr marL="274320" indent="-274320" eaLnBrk="1" fontAlgn="auto" hangingPunct="1">
              <a:spcBef>
                <a:spcPts val="580"/>
              </a:spcBef>
              <a:spcAft>
                <a:spcPts val="0"/>
              </a:spcAft>
              <a:buFont typeface="Wingdings 2"/>
              <a:buNone/>
              <a:defRPr/>
            </a:pPr>
            <a:endParaRPr lang="ru-RU" dirty="0"/>
          </a:p>
        </p:txBody>
      </p:sp>
      <p:pic>
        <p:nvPicPr>
          <p:cNvPr id="4505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88" y="3071813"/>
            <a:ext cx="7191375" cy="3668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Oval 5" descr="Голубая тисненая бумага"/>
          <p:cNvSpPr>
            <a:spLocks noChangeArrowheads="1"/>
          </p:cNvSpPr>
          <p:nvPr/>
        </p:nvSpPr>
        <p:spPr bwMode="auto">
          <a:xfrm>
            <a:off x="4429125" y="1357313"/>
            <a:ext cx="3786188" cy="17859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«Сельскохозяйственное 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предприятие «Мещерское»</a:t>
            </a:r>
          </a:p>
          <a:p>
            <a:pPr>
              <a:spcBef>
                <a:spcPct val="0"/>
              </a:spcBef>
            </a:pPr>
            <a:endParaRPr lang="ru-RU" sz="1800" b="0">
              <a:solidFill>
                <a:srgbClr val="008000"/>
              </a:solidFill>
            </a:endParaRPr>
          </a:p>
        </p:txBody>
      </p:sp>
      <p:sp>
        <p:nvSpPr>
          <p:cNvPr id="46083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" y="5000625"/>
            <a:ext cx="2286000" cy="15716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МОО «Тайга»</a:t>
            </a:r>
          </a:p>
        </p:txBody>
      </p:sp>
      <p:sp>
        <p:nvSpPr>
          <p:cNvPr id="46084" name="Oval 5" descr="Голубая тисненая бумага"/>
          <p:cNvSpPr>
            <a:spLocks noChangeArrowheads="1"/>
          </p:cNvSpPr>
          <p:nvPr/>
        </p:nvSpPr>
        <p:spPr bwMode="auto">
          <a:xfrm>
            <a:off x="5715000" y="4572000"/>
            <a:ext cx="3286125" cy="115252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ЗАО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«Тропарево»</a:t>
            </a:r>
          </a:p>
        </p:txBody>
      </p:sp>
      <p:sp>
        <p:nvSpPr>
          <p:cNvPr id="46085" name="Oval 5" descr="Голубая тисненая бумага"/>
          <p:cNvSpPr>
            <a:spLocks noChangeArrowheads="1"/>
          </p:cNvSpPr>
          <p:nvPr/>
        </p:nvSpPr>
        <p:spPr bwMode="auto">
          <a:xfrm>
            <a:off x="142875" y="1357313"/>
            <a:ext cx="3857625" cy="1857375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«СПБСТИН»</a:t>
            </a:r>
          </a:p>
        </p:txBody>
      </p:sp>
      <p:sp>
        <p:nvSpPr>
          <p:cNvPr id="46086" name="Oval 5" descr="Голубая тисненая бумага"/>
          <p:cNvSpPr>
            <a:spLocks noChangeArrowheads="1"/>
          </p:cNvSpPr>
          <p:nvPr/>
        </p:nvSpPr>
        <p:spPr bwMode="auto">
          <a:xfrm>
            <a:off x="2857500" y="5357813"/>
            <a:ext cx="3000375" cy="1295400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ФКУ «Отдел охраны</a:t>
            </a:r>
            <a:br>
              <a:rPr lang="ru-RU" sz="1800" b="0">
                <a:solidFill>
                  <a:srgbClr val="008000"/>
                </a:solidFill>
              </a:rPr>
            </a:br>
            <a:r>
              <a:rPr lang="ru-RU" sz="1800" b="0">
                <a:solidFill>
                  <a:srgbClr val="008000"/>
                </a:solidFill>
              </a:rPr>
              <a:t> СПБСТИН»</a:t>
            </a:r>
          </a:p>
        </p:txBody>
      </p:sp>
      <p:sp>
        <p:nvSpPr>
          <p:cNvPr id="46087" name="Прямоугольник 7"/>
          <p:cNvSpPr>
            <a:spLocks noChangeArrowheads="1"/>
          </p:cNvSpPr>
          <p:nvPr/>
        </p:nvSpPr>
        <p:spPr bwMode="auto">
          <a:xfrm>
            <a:off x="642938" y="428625"/>
            <a:ext cx="750093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3200" b="0">
                <a:solidFill>
                  <a:srgbClr val="008000"/>
                </a:solidFill>
              </a:rPr>
              <a:t>Крупнейшие налогоплательщики:</a:t>
            </a:r>
          </a:p>
        </p:txBody>
      </p:sp>
      <p:sp>
        <p:nvSpPr>
          <p:cNvPr id="46088" name="Oval 5" descr="Голубая тисненая бумага"/>
          <p:cNvSpPr>
            <a:spLocks noChangeArrowheads="1"/>
          </p:cNvSpPr>
          <p:nvPr/>
        </p:nvSpPr>
        <p:spPr bwMode="auto">
          <a:xfrm>
            <a:off x="2143125" y="3071813"/>
            <a:ext cx="4219575" cy="1938337"/>
          </a:xfrm>
          <a:prstGeom prst="ellipse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 w="57150">
            <a:solidFill>
              <a:srgbClr val="00FFFF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>
                <a:solidFill>
                  <a:srgbClr val="008000"/>
                </a:solidFill>
              </a:rPr>
              <a:t>ООО «МРСК Центра»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571500" y="1428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smtClean="0">
                <a:solidFill>
                  <a:srgbClr val="CC0099"/>
                </a:solidFill>
              </a:rPr>
              <a:t>Какие налоги, уплачиваются непосредственно на территории муниципального образования «Сычевский район»</a:t>
            </a:r>
          </a:p>
        </p:txBody>
      </p:sp>
      <p:sp>
        <p:nvSpPr>
          <p:cNvPr id="47107" name="Rectangle 3"/>
          <p:cNvSpPr>
            <a:spLocks noChangeArrowheads="1"/>
          </p:cNvSpPr>
          <p:nvPr/>
        </p:nvSpPr>
        <p:spPr bwMode="auto">
          <a:xfrm rot="372716">
            <a:off x="488950" y="1052513"/>
            <a:ext cx="1412875" cy="2190750"/>
          </a:xfrm>
          <a:prstGeom prst="rect">
            <a:avLst/>
          </a:prstGeom>
          <a:solidFill>
            <a:srgbClr val="0099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 на доходы</a:t>
            </a:r>
          </a:p>
          <a:p>
            <a:pPr>
              <a:spcBef>
                <a:spcPct val="0"/>
              </a:spcBef>
            </a:pPr>
            <a:r>
              <a:rPr lang="ru-RU"/>
              <a:t> физических</a:t>
            </a:r>
          </a:p>
          <a:p>
            <a:pPr>
              <a:spcBef>
                <a:spcPct val="0"/>
              </a:spcBef>
            </a:pPr>
            <a:r>
              <a:rPr lang="ru-RU"/>
              <a:t> лиц</a:t>
            </a:r>
          </a:p>
          <a:p>
            <a:pPr>
              <a:spcBef>
                <a:spcPct val="0"/>
              </a:spcBef>
            </a:pPr>
            <a:r>
              <a:rPr lang="ru-RU"/>
              <a:t>(НДФЛ)</a:t>
            </a:r>
          </a:p>
          <a:p>
            <a:pPr>
              <a:spcBef>
                <a:spcPct val="0"/>
              </a:spcBef>
            </a:pPr>
            <a:r>
              <a:rPr lang="ru-RU"/>
              <a:t>30,533%</a:t>
            </a:r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2268538" y="1557338"/>
            <a:ext cx="1223962" cy="1727200"/>
          </a:xfrm>
          <a:prstGeom prst="rect">
            <a:avLst/>
          </a:prstGeom>
          <a:solidFill>
            <a:srgbClr val="FF99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 налог на</a:t>
            </a:r>
          </a:p>
          <a:p>
            <a:pPr>
              <a:spcBef>
                <a:spcPct val="0"/>
              </a:spcBef>
            </a:pPr>
            <a:r>
              <a:rPr lang="ru-RU"/>
              <a:t>вмененный</a:t>
            </a:r>
          </a:p>
          <a:p>
            <a:pPr>
              <a:spcBef>
                <a:spcPct val="0"/>
              </a:spcBef>
            </a:pPr>
            <a:r>
              <a:rPr lang="ru-RU"/>
              <a:t>доход для</a:t>
            </a:r>
          </a:p>
          <a:p>
            <a:pPr>
              <a:spcBef>
                <a:spcPct val="0"/>
              </a:spcBef>
            </a:pPr>
            <a:r>
              <a:rPr lang="ru-RU"/>
              <a:t>отдельных</a:t>
            </a:r>
          </a:p>
          <a:p>
            <a:pPr>
              <a:spcBef>
                <a:spcPct val="0"/>
              </a:spcBef>
            </a:pPr>
            <a:r>
              <a:rPr lang="ru-RU"/>
              <a:t>видов</a:t>
            </a:r>
          </a:p>
          <a:p>
            <a:pPr>
              <a:spcBef>
                <a:spcPct val="0"/>
              </a:spcBef>
            </a:pPr>
            <a:r>
              <a:rPr lang="ru-RU"/>
              <a:t>деятельности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3635375" y="1844675"/>
            <a:ext cx="1800225" cy="1439863"/>
          </a:xfrm>
          <a:prstGeom prst="rect">
            <a:avLst/>
          </a:prstGeom>
          <a:solidFill>
            <a:srgbClr val="33CC33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Налог, взимаемый</a:t>
            </a:r>
          </a:p>
          <a:p>
            <a:pPr>
              <a:spcBef>
                <a:spcPct val="0"/>
              </a:spcBef>
            </a:pPr>
            <a:r>
              <a:rPr lang="ru-RU"/>
              <a:t>в связи с </a:t>
            </a:r>
          </a:p>
          <a:p>
            <a:pPr>
              <a:spcBef>
                <a:spcPct val="0"/>
              </a:spcBef>
            </a:pPr>
            <a:r>
              <a:rPr lang="ru-RU"/>
              <a:t>применением</a:t>
            </a:r>
          </a:p>
          <a:p>
            <a:pPr>
              <a:spcBef>
                <a:spcPct val="0"/>
              </a:spcBef>
            </a:pPr>
            <a:r>
              <a:rPr lang="ru-RU"/>
              <a:t>патентной системы</a:t>
            </a:r>
          </a:p>
          <a:p>
            <a:pPr>
              <a:spcBef>
                <a:spcPct val="0"/>
              </a:spcBef>
            </a:pPr>
            <a:r>
              <a:rPr lang="ru-RU"/>
              <a:t>налогообложения</a:t>
            </a:r>
          </a:p>
          <a:p>
            <a:pPr>
              <a:spcBef>
                <a:spcPct val="0"/>
              </a:spcBef>
            </a:pPr>
            <a:r>
              <a:rPr lang="ru-RU"/>
              <a:t>100 %</a:t>
            </a:r>
          </a:p>
        </p:txBody>
      </p:sp>
      <p:sp>
        <p:nvSpPr>
          <p:cNvPr id="47110" name="Rectangle 6"/>
          <p:cNvSpPr>
            <a:spLocks noChangeArrowheads="1"/>
          </p:cNvSpPr>
          <p:nvPr/>
        </p:nvSpPr>
        <p:spPr bwMode="auto">
          <a:xfrm rot="-667657">
            <a:off x="5510213" y="1482725"/>
            <a:ext cx="1939925" cy="1368425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Единый</a:t>
            </a:r>
          </a:p>
          <a:p>
            <a:pPr>
              <a:spcBef>
                <a:spcPct val="0"/>
              </a:spcBef>
            </a:pPr>
            <a:r>
              <a:rPr lang="ru-RU"/>
              <a:t>Сельскохозяйственный </a:t>
            </a:r>
          </a:p>
          <a:p>
            <a:pPr>
              <a:spcBef>
                <a:spcPct val="0"/>
              </a:spcBef>
            </a:pPr>
            <a:r>
              <a:rPr lang="ru-RU"/>
              <a:t>Налог</a:t>
            </a:r>
          </a:p>
          <a:p>
            <a:pPr>
              <a:spcBef>
                <a:spcPct val="0"/>
              </a:spcBef>
            </a:pPr>
            <a:r>
              <a:rPr lang="ru-RU"/>
              <a:t>50%</a:t>
            </a:r>
          </a:p>
        </p:txBody>
      </p:sp>
      <p:sp>
        <p:nvSpPr>
          <p:cNvPr id="47111" name="Rectangle 7"/>
          <p:cNvSpPr>
            <a:spLocks noChangeArrowheads="1"/>
          </p:cNvSpPr>
          <p:nvPr/>
        </p:nvSpPr>
        <p:spPr bwMode="auto">
          <a:xfrm rot="517233">
            <a:off x="7542213" y="1584325"/>
            <a:ext cx="1347787" cy="1727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/>
              <a:t>Госпошлина</a:t>
            </a:r>
          </a:p>
          <a:p>
            <a:pPr>
              <a:spcBef>
                <a:spcPct val="0"/>
              </a:spcBef>
            </a:pPr>
            <a:endParaRPr lang="ru-RU"/>
          </a:p>
          <a:p>
            <a:pPr>
              <a:spcBef>
                <a:spcPct val="0"/>
              </a:spcBef>
            </a:pPr>
            <a:r>
              <a:rPr lang="ru-RU"/>
              <a:t>100%</a:t>
            </a:r>
          </a:p>
        </p:txBody>
      </p:sp>
      <p:sp>
        <p:nvSpPr>
          <p:cNvPr id="47112" name="AutoShape 8"/>
          <p:cNvSpPr>
            <a:spLocks noChangeArrowheads="1"/>
          </p:cNvSpPr>
          <p:nvPr/>
        </p:nvSpPr>
        <p:spPr bwMode="auto">
          <a:xfrm>
            <a:off x="10429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3" name="AutoShape 9"/>
          <p:cNvSpPr>
            <a:spLocks noChangeArrowheads="1"/>
          </p:cNvSpPr>
          <p:nvPr/>
        </p:nvSpPr>
        <p:spPr bwMode="auto">
          <a:xfrm>
            <a:off x="270033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4" name="AutoShape 10"/>
          <p:cNvSpPr>
            <a:spLocks noChangeArrowheads="1"/>
          </p:cNvSpPr>
          <p:nvPr/>
        </p:nvSpPr>
        <p:spPr bwMode="auto">
          <a:xfrm>
            <a:off x="4356100" y="3429000"/>
            <a:ext cx="433388" cy="1152525"/>
          </a:xfrm>
          <a:prstGeom prst="downArrow">
            <a:avLst>
              <a:gd name="adj1" fmla="val 50000"/>
              <a:gd name="adj2" fmla="val 664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5" name="AutoShape 11"/>
          <p:cNvSpPr>
            <a:spLocks noChangeArrowheads="1"/>
          </p:cNvSpPr>
          <p:nvPr/>
        </p:nvSpPr>
        <p:spPr bwMode="auto">
          <a:xfrm>
            <a:off x="6156325" y="3141663"/>
            <a:ext cx="433388" cy="1439862"/>
          </a:xfrm>
          <a:prstGeom prst="downArrow">
            <a:avLst>
              <a:gd name="adj1" fmla="val 50000"/>
              <a:gd name="adj2" fmla="val 8305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6" name="AutoShape 12"/>
          <p:cNvSpPr>
            <a:spLocks noChangeArrowheads="1"/>
          </p:cNvSpPr>
          <p:nvPr/>
        </p:nvSpPr>
        <p:spPr bwMode="auto">
          <a:xfrm>
            <a:off x="7596188" y="3429000"/>
            <a:ext cx="433387" cy="1152525"/>
          </a:xfrm>
          <a:prstGeom prst="downArrow">
            <a:avLst>
              <a:gd name="adj1" fmla="val 50000"/>
              <a:gd name="adj2" fmla="val 664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47117" name="AutoShape 13"/>
          <p:cNvSpPr>
            <a:spLocks noChangeArrowheads="1"/>
          </p:cNvSpPr>
          <p:nvPr/>
        </p:nvSpPr>
        <p:spPr bwMode="auto">
          <a:xfrm>
            <a:off x="250825" y="4941888"/>
            <a:ext cx="8713788" cy="1511300"/>
          </a:xfrm>
          <a:prstGeom prst="flowChartAlternateProcess">
            <a:avLst/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/>
              <a:t>БЮДЖЕТ МУНИЦИПАЛЬНОГО ОБРАЗОВАНИЯ «СЫЧЕВСКИЙ РАЙОН»</a:t>
            </a:r>
          </a:p>
          <a:p>
            <a:pPr>
              <a:spcBef>
                <a:spcPct val="0"/>
              </a:spcBef>
            </a:pPr>
            <a:r>
              <a:rPr lang="ru-RU" sz="1800"/>
              <a:t>СМОЛЕНСКОЙ ОБЛАСТИ</a:t>
            </a:r>
          </a:p>
        </p:txBody>
      </p:sp>
    </p:spTree>
  </p:cSld>
  <p:clrMapOvr>
    <a:masterClrMapping/>
  </p:clrMapOvr>
  <p:transition advTm="600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0"/>
            <a:ext cx="7286676" cy="12144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Какие налоги уплачивают в местный бюджет граждане муниципального образования?</a:t>
            </a:r>
          </a:p>
        </p:txBody>
      </p:sp>
      <p:grpSp>
        <p:nvGrpSpPr>
          <p:cNvPr id="48131" name="Группа 12"/>
          <p:cNvGrpSpPr>
            <a:grpSpLocks/>
          </p:cNvGrpSpPr>
          <p:nvPr/>
        </p:nvGrpSpPr>
        <p:grpSpPr bwMode="auto">
          <a:xfrm>
            <a:off x="2357438" y="1571625"/>
            <a:ext cx="4357687" cy="2500313"/>
            <a:chOff x="2571736" y="1928802"/>
            <a:chExt cx="4357718" cy="2500330"/>
          </a:xfrm>
        </p:grpSpPr>
        <p:sp>
          <p:nvSpPr>
            <p:cNvPr id="8" name="Блок-схема: задержка 7"/>
            <p:cNvSpPr/>
            <p:nvPr/>
          </p:nvSpPr>
          <p:spPr>
            <a:xfrm>
              <a:off x="4857752" y="1928802"/>
              <a:ext cx="2071702" cy="2500330"/>
            </a:xfrm>
            <a:prstGeom prst="flowChartDelay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Предоставление налоговых вычетов</a:t>
              </a:r>
            </a:p>
          </p:txBody>
        </p:sp>
        <p:sp>
          <p:nvSpPr>
            <p:cNvPr id="9" name="Блок-схема: задержка 8"/>
            <p:cNvSpPr/>
            <p:nvPr/>
          </p:nvSpPr>
          <p:spPr>
            <a:xfrm flipH="1">
              <a:off x="2571736" y="1928802"/>
              <a:ext cx="2143140" cy="2500330"/>
            </a:xfrm>
            <a:prstGeom prst="flowChartDelay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 НА ДОХОДЫ ФИЗИЧЕСКИХ ЛИЦ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4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Глава 23 Налогового Кодекса Российской Федерации</a:t>
              </a:r>
            </a:p>
          </p:txBody>
        </p:sp>
        <p:sp>
          <p:nvSpPr>
            <p:cNvPr id="10" name="Стрелка вправо 9"/>
            <p:cNvSpPr/>
            <p:nvPr/>
          </p:nvSpPr>
          <p:spPr>
            <a:xfrm>
              <a:off x="4357686" y="2000240"/>
              <a:ext cx="1000132" cy="428628"/>
            </a:xfrm>
            <a:prstGeom prst="rightArrow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42844" y="3857628"/>
            <a:ext cx="4357718" cy="2643206"/>
          </a:xfrm>
          <a:prstGeom prst="rect">
            <a:avLst/>
          </a:prstGeom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отдельных случаях: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9% - в отношении доходов от долевого участия в деятельности организаций, полученных в виде дивидендов;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30% - в отношении всех доходов, получаемых физическими лицами – иностранными гражданами;</a:t>
            </a: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35% - в отношении стоимости полученных выигрышей и призов.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572000" y="4071938"/>
            <a:ext cx="4357688" cy="2643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Социальные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сумме, уплаченной: за обучение, на лечение, дополнительных страховых взносов на накопительную часть трудовой пенсии.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детей.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Профессиональные,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для нотариусов, адвокатов, лиц, получающих авторские вознаграждения.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1600" u="sng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Имущественные,</a:t>
            </a:r>
            <a:r>
              <a:rPr lang="ru-RU" sz="16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том числе на приобретение жилья.</a:t>
            </a: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4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defRPr/>
            </a:pPr>
            <a:endParaRPr lang="ru-RU" sz="1600" u="sng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85750" y="2714625"/>
            <a:ext cx="1928813" cy="1714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Ставка налога 13%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latin typeface="Times New Roman" pitchFamily="18" charset="0"/>
              </a:rPr>
              <a:t>Контактная информация</a:t>
            </a:r>
            <a:endParaRPr lang="ru-RU" smtClean="0"/>
          </a:p>
        </p:txBody>
      </p:sp>
      <p:sp>
        <p:nvSpPr>
          <p:cNvPr id="16387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smtClean="0">
                <a:latin typeface="Times New Roman" pitchFamily="18" charset="0"/>
              </a:rPr>
              <a:t>Финансовое управление Администрации муниципального образования «Сычевский  район»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Адрес:</a:t>
            </a:r>
            <a:r>
              <a:rPr lang="ru-RU" sz="1600" smtClean="0">
                <a:latin typeface="Times New Roman" pitchFamily="18" charset="0"/>
              </a:rPr>
              <a:t> 215280, ул.Пушкина, д.25, г. Сычевка, Смоленской области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Для обратной связи граждан: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Телефон:</a:t>
            </a:r>
            <a:r>
              <a:rPr lang="ru-RU" sz="1600" smtClean="0">
                <a:latin typeface="Times New Roman" pitchFamily="18" charset="0"/>
              </a:rPr>
              <a:t> +7 (48130) 4-19-44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Факс</a:t>
            </a:r>
            <a:r>
              <a:rPr lang="ru-RU" sz="1600" smtClean="0">
                <a:latin typeface="Times New Roman" pitchFamily="18" charset="0"/>
              </a:rPr>
              <a:t>: +7 (48130) 4-64-08</a:t>
            </a:r>
            <a:endParaRPr lang="en-US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en-US" sz="1600" b="1" i="1" u="sng" smtClean="0">
                <a:latin typeface="Times New Roman" pitchFamily="18" charset="0"/>
              </a:rPr>
              <a:t>E-mail</a:t>
            </a:r>
            <a:r>
              <a:rPr lang="en-US" sz="1600" smtClean="0">
                <a:latin typeface="Times New Roman" pitchFamily="18" charset="0"/>
              </a:rPr>
              <a:t>:    </a:t>
            </a:r>
            <a:r>
              <a:rPr lang="en-US" sz="1600" smtClean="0">
                <a:solidFill>
                  <a:srgbClr val="0000FF"/>
                </a:solidFill>
                <a:latin typeface="Times New Roman" pitchFamily="18" charset="0"/>
                <a:hlinkClick r:id="rId2"/>
              </a:rPr>
              <a:t>finsych@mail.ru</a:t>
            </a:r>
            <a:endParaRPr lang="ru-RU" sz="1600" b="1" i="1" u="sng" smtClean="0">
              <a:solidFill>
                <a:srgbClr val="0000FF"/>
              </a:solidFill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Режим работы:</a:t>
            </a:r>
            <a:r>
              <a:rPr lang="ru-RU" sz="1600" smtClean="0">
                <a:latin typeface="Times New Roman" pitchFamily="18" charset="0"/>
              </a:rPr>
              <a:t/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понедельник-пятница: 08:00 - 17:00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перерыв на обед: 13:00 - 14:00</a:t>
            </a:r>
            <a:br>
              <a:rPr lang="ru-RU" sz="1600" smtClean="0">
                <a:latin typeface="Times New Roman" pitchFamily="18" charset="0"/>
              </a:rPr>
            </a:br>
            <a:r>
              <a:rPr lang="ru-RU" sz="1600" smtClean="0">
                <a:latin typeface="Times New Roman" pitchFamily="18" charset="0"/>
              </a:rPr>
              <a:t>выходные: суббота-воскресенье</a:t>
            </a:r>
            <a:endParaRPr lang="ru-RU" sz="1600" b="1" i="1" u="sng" smtClean="0">
              <a:latin typeface="Times New Roman" pitchFamily="18" charset="0"/>
            </a:endParaRP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/>
              <a:t>График личного приема граждан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Великоростова Ирина Николаевна- начальник Финансового управления  ежедневно с 08.00 до 13.00 и с 14.00 до 17.00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i="1" u="sng" smtClean="0"/>
              <a:t>Костерева Наталья Михайловна - заместитель начальника Финансового управления ежедневно с 08.00 до 13.00 и с 14.00 до 17.00 (на период отсутствия начальника Финансового управления по уважительным причинам (отпуск, командировка и т.д.))</a:t>
            </a:r>
          </a:p>
          <a:p>
            <a:pPr marL="274320" indent="-274320" eaLnBrk="1" fontAlgn="auto" hangingPunct="1">
              <a:lnSpc>
                <a:spcPct val="80000"/>
              </a:lnSpc>
              <a:spcBef>
                <a:spcPts val="580"/>
              </a:spcBef>
              <a:spcAft>
                <a:spcPts val="0"/>
              </a:spcAft>
              <a:buFont typeface="Wingdings 2"/>
              <a:buChar char=""/>
              <a:defRPr/>
            </a:pPr>
            <a:r>
              <a:rPr lang="ru-RU" sz="1600" b="1" i="1" u="sng" smtClean="0">
                <a:latin typeface="Times New Roman" pitchFamily="18" charset="0"/>
              </a:rPr>
              <a:t>Формами участия граждан в публичных слушаньях</a:t>
            </a:r>
            <a:r>
              <a:rPr lang="ru-RU" sz="1600" smtClean="0">
                <a:latin typeface="Times New Roman" pitchFamily="18" charset="0"/>
              </a:rPr>
              <a:t> является предоставление предложений в письменной форме и личное участие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Заголовок 1"/>
          <p:cNvSpPr>
            <a:spLocks noGrp="1"/>
          </p:cNvSpPr>
          <p:nvPr>
            <p:ph type="title"/>
          </p:nvPr>
        </p:nvSpPr>
        <p:spPr>
          <a:xfrm>
            <a:off x="3000375" y="0"/>
            <a:ext cx="6000750" cy="1571625"/>
          </a:xfrm>
        </p:spPr>
        <p:txBody>
          <a:bodyPr/>
          <a:lstStyle/>
          <a:p>
            <a:pPr eaLnBrk="1" hangingPunct="1"/>
            <a:r>
              <a:rPr lang="ru-RU" sz="1800" b="1" dirty="0" smtClean="0"/>
              <a:t>Основные параметры консолидированного бюджета муниципального образования «</a:t>
            </a:r>
            <a:r>
              <a:rPr lang="ru-RU" sz="1800" b="1" dirty="0" err="1" smtClean="0"/>
              <a:t>Сычевский</a:t>
            </a:r>
            <a:r>
              <a:rPr lang="ru-RU" sz="1800" b="1" dirty="0" smtClean="0"/>
              <a:t> район» Смоленской области  на 2022-2024 годы</a:t>
            </a:r>
            <a:br>
              <a:rPr lang="ru-RU" sz="1800" b="1" dirty="0" smtClean="0"/>
            </a:br>
            <a:endParaRPr lang="ru-RU" sz="1800" b="1" dirty="0" smtClean="0"/>
          </a:p>
        </p:txBody>
      </p:sp>
      <p:graphicFrame>
        <p:nvGraphicFramePr>
          <p:cNvPr id="44083" name="Group 51"/>
          <p:cNvGraphicFramePr>
            <a:graphicFrameLocks noGrp="1"/>
          </p:cNvGraphicFramePr>
          <p:nvPr>
            <p:ph sz="quarter" idx="1"/>
          </p:nvPr>
        </p:nvGraphicFramePr>
        <p:xfrm>
          <a:off x="214282" y="1603375"/>
          <a:ext cx="8715437" cy="5040335"/>
        </p:xfrm>
        <a:graphic>
          <a:graphicData uri="http://schemas.openxmlformats.org/drawingml/2006/table">
            <a:tbl>
              <a:tblPr/>
              <a:tblGrid>
                <a:gridCol w="2178859"/>
                <a:gridCol w="1089430"/>
                <a:gridCol w="1089430"/>
                <a:gridCol w="1157519"/>
                <a:gridCol w="1157518"/>
                <a:gridCol w="1021341"/>
                <a:gridCol w="1021340"/>
              </a:tblGrid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Консолидированный бюджет муниципального образования «Сычевский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Бюджет муниципального района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356484,4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327540,5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356484,4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332923,6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339724,9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327540,5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80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Дефицит (профицит)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49201" name="Picture 5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786063" cy="15716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714500"/>
          </a:xfrm>
        </p:spPr>
        <p:txBody>
          <a:bodyPr/>
          <a:lstStyle/>
          <a:p>
            <a:pPr eaLnBrk="1" hangingPunct="1"/>
            <a:r>
              <a:rPr lang="ru-RU" sz="1800" b="1" smtClean="0"/>
              <a:t>ИНФОРМАЦИЯ </a:t>
            </a:r>
            <a:br>
              <a:rPr lang="ru-RU" sz="1800" b="1" smtClean="0"/>
            </a:br>
            <a:r>
              <a:rPr lang="ru-RU" sz="1800" b="1" smtClean="0"/>
              <a:t>об объеме доходов бюджета муниципального района в расчете на душу населения</a:t>
            </a:r>
          </a:p>
        </p:txBody>
      </p:sp>
      <p:graphicFrame>
        <p:nvGraphicFramePr>
          <p:cNvPr id="45105" name="Group 49"/>
          <p:cNvGraphicFramePr>
            <a:graphicFrameLocks noGrp="1"/>
          </p:cNvGraphicFramePr>
          <p:nvPr>
            <p:ph sz="quarter" idx="1"/>
          </p:nvPr>
        </p:nvGraphicFramePr>
        <p:xfrm>
          <a:off x="357158" y="1714488"/>
          <a:ext cx="8501124" cy="4929211"/>
        </p:xfrm>
        <a:graphic>
          <a:graphicData uri="http://schemas.openxmlformats.org/drawingml/2006/table">
            <a:tbl>
              <a:tblPr/>
              <a:tblGrid>
                <a:gridCol w="3586411"/>
                <a:gridCol w="1461131"/>
                <a:gridCol w="1261886"/>
                <a:gridCol w="1062641"/>
                <a:gridCol w="1129055"/>
              </a:tblGrid>
              <a:tr h="948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Итого доходов,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370464,8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327540,5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303024,7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308740,9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Налоговые и неналоговые доходы,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53507,5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50961,8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52962,9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55301,4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Безвозмездные поступления,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316957,3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276578,7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250061,8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253439,5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Численность постоянного населения, тыс.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96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Доходы на душу населения,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27646,6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24627,1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22783,8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22956,4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50223" name="Picture 2" descr="C:\Users\user\Desktop\kak-rasschityvaetsja-stoimost-kurerskoj-dostavk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21431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6858000" y="714357"/>
            <a:ext cx="1785938" cy="357189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 рублей</a:t>
            </a:r>
          </a:p>
        </p:txBody>
      </p:sp>
      <p:graphicFrame>
        <p:nvGraphicFramePr>
          <p:cNvPr id="1026" name="Диаграмма 7"/>
          <p:cNvGraphicFramePr>
            <a:graphicFrameLocks/>
          </p:cNvGraphicFramePr>
          <p:nvPr/>
        </p:nvGraphicFramePr>
        <p:xfrm>
          <a:off x="0" y="1341438"/>
          <a:ext cx="9144000" cy="6007100"/>
        </p:xfrm>
        <a:graphic>
          <a:graphicData uri="http://schemas.openxmlformats.org/presentationml/2006/ole">
            <p:oleObj spid="_x0000_s1026" name="Лист" r:id="rId3" imgW="6522738" imgH="6172200" progId="Excel.Sheet.8">
              <p:embed/>
            </p:oleObj>
          </a:graphicData>
        </a:graphic>
      </p:graphicFrame>
      <p:sp>
        <p:nvSpPr>
          <p:cNvPr id="1030" name="Text Box 9"/>
          <p:cNvSpPr txBox="1">
            <a:spLocks noChangeArrowheads="1"/>
          </p:cNvSpPr>
          <p:nvPr/>
        </p:nvSpPr>
        <p:spPr bwMode="auto">
          <a:xfrm>
            <a:off x="323850" y="26035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ОСНОВНЫЕ ХАРАКТЕРИСТИКИ БЮДЖЕТА </a:t>
            </a:r>
          </a:p>
          <a:p>
            <a:pPr>
              <a:spcBef>
                <a:spcPct val="0"/>
              </a:spcBef>
            </a:pPr>
            <a:r>
              <a:rPr lang="ru-RU" sz="2400" dirty="0">
                <a:solidFill>
                  <a:srgbClr val="CC3300"/>
                </a:solidFill>
              </a:rPr>
              <a:t>НА </a:t>
            </a:r>
            <a:r>
              <a:rPr lang="ru-RU" sz="2400" dirty="0" smtClean="0">
                <a:solidFill>
                  <a:srgbClr val="CC3300"/>
                </a:solidFill>
              </a:rPr>
              <a:t>2020-2024 </a:t>
            </a:r>
            <a:r>
              <a:rPr lang="ru-RU" sz="2400" dirty="0">
                <a:solidFill>
                  <a:srgbClr val="CC3300"/>
                </a:solidFill>
              </a:rPr>
              <a:t>ГОДЫ</a:t>
            </a:r>
          </a:p>
        </p:txBody>
      </p:sp>
      <p:graphicFrame>
        <p:nvGraphicFramePr>
          <p:cNvPr id="1027" name="Object 11"/>
          <p:cNvGraphicFramePr>
            <a:graphicFrameLocks/>
          </p:cNvGraphicFramePr>
          <p:nvPr/>
        </p:nvGraphicFramePr>
        <p:xfrm>
          <a:off x="428625" y="1143000"/>
          <a:ext cx="8429625" cy="5500688"/>
        </p:xfrm>
        <a:graphic>
          <a:graphicData uri="http://schemas.openxmlformats.org/presentationml/2006/ole">
            <p:oleObj spid="_x0000_s1027" name="Worksheet" r:id="rId4" imgW="6546793" imgH="3930641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8000"/>
                </a:solidFill>
              </a:rPr>
              <a:t>МУНИЦИПАЛЬНЫЙ ДОЛГ В ДИНАМИКЕ НА 2020-2024 ГОДА</a:t>
            </a:r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498475" y="1600200"/>
          <a:ext cx="8145463" cy="4525963"/>
        </p:xfrm>
        <a:graphic>
          <a:graphicData uri="http://schemas.openxmlformats.org/presentationml/2006/ole">
            <p:oleObj spid="_x0000_s2050" name="Диаграмма" r:id="rId3" imgW="8331280" imgH="4629150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>
            <a:spLocks noChangeArrowheads="1"/>
          </p:cNvSpPr>
          <p:nvPr/>
        </p:nvSpPr>
        <p:spPr bwMode="auto">
          <a:xfrm>
            <a:off x="539750" y="333375"/>
            <a:ext cx="8321675" cy="100330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 algn="ctr">
            <a:solidFill>
              <a:srgbClr val="17375E"/>
            </a:solidFill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>
              <a:spcBef>
                <a:spcPct val="0"/>
              </a:spcBef>
              <a:defRPr/>
            </a:pP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Доходы бюджета – безвозмездные и безвозвратные поступления денежных               средств в бюджет</a:t>
            </a:r>
          </a:p>
        </p:txBody>
      </p:sp>
      <p:sp>
        <p:nvSpPr>
          <p:cNvPr id="6" name="Скругленный прямоугольник 5"/>
          <p:cNvSpPr>
            <a:spLocks noChangeArrowheads="1"/>
          </p:cNvSpPr>
          <p:nvPr/>
        </p:nvSpPr>
        <p:spPr bwMode="auto">
          <a:xfrm>
            <a:off x="714375" y="1428750"/>
            <a:ext cx="8286750" cy="785813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НАЛОГОВЫЕ ДОХОДЫ -  </a:t>
            </a:r>
            <a:r>
              <a:rPr lang="ru-RU" sz="1400" b="0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доходы от предусмотренных законодательством Российской Федерации федеральных налогов и сборов, в том числе от налогов, предусмотренных специальными налоговыми режимами</a:t>
            </a:r>
          </a:p>
        </p:txBody>
      </p:sp>
      <p:sp>
        <p:nvSpPr>
          <p:cNvPr id="7" name="Скругленный прямоугольник 6"/>
          <p:cNvSpPr>
            <a:spLocks noChangeArrowheads="1"/>
          </p:cNvSpPr>
          <p:nvPr/>
        </p:nvSpPr>
        <p:spPr bwMode="auto">
          <a:xfrm>
            <a:off x="714375" y="2286000"/>
            <a:ext cx="8286750" cy="714375"/>
          </a:xfrm>
          <a:prstGeom prst="roundRect">
            <a:avLst>
              <a:gd name="adj" fmla="val 16667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НЕНАЛОГОВЫ ДОХОДЫ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платежи, которые включают в себя возмездные операции от прямого предоставления государством в пользование имущества и природных ресурсов, от различного вида услуг, а также платежи в виде штрафов или иных санкций за нарушение законодательства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>
            <a:spLocks noChangeArrowheads="1"/>
          </p:cNvSpPr>
          <p:nvPr/>
        </p:nvSpPr>
        <p:spPr bwMode="auto">
          <a:xfrm>
            <a:off x="714375" y="3071813"/>
            <a:ext cx="8286750" cy="714375"/>
          </a:xfrm>
          <a:prstGeom prst="roundRect">
            <a:avLst>
              <a:gd name="adj" fmla="val 14625"/>
            </a:avLst>
          </a:prstGeom>
          <a:solidFill>
            <a:srgbClr val="99CCFF"/>
          </a:solidFill>
          <a:ln w="9525" algn="ctr">
            <a:solidFill>
              <a:srgbClr val="98B954"/>
            </a:solidFill>
            <a:round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БЕЗВОЗМЕЗДНЫЕ ПОСТУПЛЕНИЯ - </a:t>
            </a:r>
            <a:r>
              <a:rPr lang="ru-RU" sz="1400" b="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поступающие в бюджет денежные средства на безвозвратной и безвозмездной основе из федерального, областного бюджетов (межбюджетные трансферты в виде дотаций, субсидий), а также перечисления от физических и юридических лиц</a:t>
            </a: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-643731" y="2285207"/>
            <a:ext cx="2143125" cy="1587"/>
          </a:xfrm>
          <a:prstGeom prst="lin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>
            <a:off x="428625" y="1857375"/>
            <a:ext cx="285750" cy="1588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8625" y="2643188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 стрелкой 30"/>
          <p:cNvCxnSpPr/>
          <p:nvPr/>
        </p:nvCxnSpPr>
        <p:spPr>
          <a:xfrm>
            <a:off x="428625" y="3357563"/>
            <a:ext cx="285750" cy="1587"/>
          </a:xfrm>
          <a:prstGeom prst="straightConnector1">
            <a:avLst/>
          </a:prstGeom>
          <a:ln>
            <a:solidFill>
              <a:schemeClr val="tx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74" name="Диаграмма 38"/>
          <p:cNvGraphicFramePr>
            <a:graphicFrameLocks/>
          </p:cNvGraphicFramePr>
          <p:nvPr/>
        </p:nvGraphicFramePr>
        <p:xfrm>
          <a:off x="2860675" y="3995738"/>
          <a:ext cx="3168650" cy="1990725"/>
        </p:xfrm>
        <a:graphic>
          <a:graphicData uri="http://schemas.openxmlformats.org/presentationml/2006/ole">
            <p:oleObj spid="_x0000_s3074" name="Worksheet" r:id="rId3" imgW="2908355" imgH="1828880" progId="Excel.Sheet.8">
              <p:embed/>
            </p:oleObj>
          </a:graphicData>
        </a:graphic>
      </p:graphicFrame>
      <p:graphicFrame>
        <p:nvGraphicFramePr>
          <p:cNvPr id="3075" name="Диаграмма 39"/>
          <p:cNvGraphicFramePr>
            <a:graphicFrameLocks/>
          </p:cNvGraphicFramePr>
          <p:nvPr/>
        </p:nvGraphicFramePr>
        <p:xfrm>
          <a:off x="361950" y="4054475"/>
          <a:ext cx="2709863" cy="1758950"/>
        </p:xfrm>
        <a:graphic>
          <a:graphicData uri="http://schemas.openxmlformats.org/presentationml/2006/ole">
            <p:oleObj spid="_x0000_s3075" name="Worksheet" r:id="rId4" imgW="2292288" imgH="1466797" progId="Excel.Sheet.8">
              <p:embed/>
            </p:oleObj>
          </a:graphicData>
        </a:graphic>
      </p:graphicFrame>
      <p:graphicFrame>
        <p:nvGraphicFramePr>
          <p:cNvPr id="3076" name="Диаграмма 40"/>
          <p:cNvGraphicFramePr>
            <a:graphicFrameLocks/>
          </p:cNvGraphicFramePr>
          <p:nvPr/>
        </p:nvGraphicFramePr>
        <p:xfrm>
          <a:off x="5786438" y="4000500"/>
          <a:ext cx="2881312" cy="1944688"/>
        </p:xfrm>
        <a:graphic>
          <a:graphicData uri="http://schemas.openxmlformats.org/presentationml/2006/ole">
            <p:oleObj spid="_x0000_s3076" name="Worksheet" r:id="rId5" imgW="2870270" imgH="1936786" progId="Excel.Sheet.8">
              <p:embed/>
            </p:oleObj>
          </a:graphicData>
        </a:graphic>
      </p:graphicFrame>
      <p:grpSp>
        <p:nvGrpSpPr>
          <p:cNvPr id="3086" name="Группа 49"/>
          <p:cNvGrpSpPr>
            <a:grpSpLocks/>
          </p:cNvGrpSpPr>
          <p:nvPr/>
        </p:nvGrpSpPr>
        <p:grpSpPr bwMode="auto">
          <a:xfrm>
            <a:off x="827088" y="6237288"/>
            <a:ext cx="8001000" cy="357187"/>
            <a:chOff x="1000100" y="6286520"/>
            <a:chExt cx="8001056" cy="357190"/>
          </a:xfrm>
        </p:grpSpPr>
        <p:sp>
          <p:nvSpPr>
            <p:cNvPr id="42" name="Овал 41"/>
            <p:cNvSpPr/>
            <p:nvPr/>
          </p:nvSpPr>
          <p:spPr>
            <a:xfrm>
              <a:off x="1000100" y="6357958"/>
              <a:ext cx="214313" cy="214315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5" name="Овал 44"/>
            <p:cNvSpPr/>
            <p:nvPr/>
          </p:nvSpPr>
          <p:spPr>
            <a:xfrm>
              <a:off x="3428992" y="6357958"/>
              <a:ext cx="214313" cy="214315"/>
            </a:xfrm>
            <a:prstGeom prst="ellipse">
              <a:avLst/>
            </a:prstGeom>
            <a:solidFill>
              <a:schemeClr val="accent2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6" name="Овал 45"/>
            <p:cNvSpPr/>
            <p:nvPr/>
          </p:nvSpPr>
          <p:spPr>
            <a:xfrm>
              <a:off x="5786445" y="6357958"/>
              <a:ext cx="214315" cy="214315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800" b="0" dirty="0"/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1357289" y="6286520"/>
              <a:ext cx="1928827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Налоговые доходы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643305" y="6286520"/>
              <a:ext cx="2428892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Неналоговые доходы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6072197" y="6286520"/>
              <a:ext cx="2928959" cy="35719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Безвозмездные поступления</a:t>
              </a:r>
            </a:p>
          </p:txBody>
        </p:sp>
      </p:grpSp>
      <p:sp>
        <p:nvSpPr>
          <p:cNvPr id="3087" name="Text Box 34"/>
          <p:cNvSpPr txBox="1">
            <a:spLocks noChangeArrowheads="1"/>
          </p:cNvSpPr>
          <p:nvPr/>
        </p:nvSpPr>
        <p:spPr bwMode="auto">
          <a:xfrm>
            <a:off x="900113" y="3933825"/>
            <a:ext cx="77755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6858000" y="928688"/>
            <a:ext cx="1857375" cy="4286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sp>
        <p:nvSpPr>
          <p:cNvPr id="4102" name="Text Box 8"/>
          <p:cNvSpPr txBox="1">
            <a:spLocks noChangeArrowheads="1"/>
          </p:cNvSpPr>
          <p:nvPr/>
        </p:nvSpPr>
        <p:spPr bwMode="auto">
          <a:xfrm>
            <a:off x="1187450" y="609600"/>
            <a:ext cx="72723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800" b="0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755650" y="352425"/>
            <a:ext cx="80645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 b="0"/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539750" y="352425"/>
            <a:ext cx="8280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1800" dirty="0">
                <a:solidFill>
                  <a:srgbClr val="CC3300"/>
                </a:solidFill>
              </a:rPr>
              <a:t>СТРУКТУРА ДОХОДОВ БЮДЖЕТА НА </a:t>
            </a:r>
            <a:r>
              <a:rPr lang="ru-RU" sz="1800" dirty="0" smtClean="0">
                <a:solidFill>
                  <a:srgbClr val="CC3300"/>
                </a:solidFill>
              </a:rPr>
              <a:t>2022 </a:t>
            </a:r>
            <a:r>
              <a:rPr lang="ru-RU" sz="1800" dirty="0">
                <a:solidFill>
                  <a:srgbClr val="CC3300"/>
                </a:solidFill>
              </a:rPr>
              <a:t>ГОД И ПЛАНОВЫЙ ПЕРИОД </a:t>
            </a:r>
            <a:r>
              <a:rPr lang="ru-RU" sz="1800" dirty="0" smtClean="0">
                <a:solidFill>
                  <a:srgbClr val="CC3300"/>
                </a:solidFill>
              </a:rPr>
              <a:t>2023 </a:t>
            </a:r>
            <a:r>
              <a:rPr lang="ru-RU" sz="1800" dirty="0">
                <a:solidFill>
                  <a:srgbClr val="CC3300"/>
                </a:solidFill>
              </a:rPr>
              <a:t>И </a:t>
            </a:r>
            <a:r>
              <a:rPr lang="ru-RU" sz="1800" dirty="0" smtClean="0">
                <a:solidFill>
                  <a:srgbClr val="CC3300"/>
                </a:solidFill>
              </a:rPr>
              <a:t>2024 </a:t>
            </a:r>
            <a:r>
              <a:rPr lang="ru-RU" sz="1800" dirty="0">
                <a:solidFill>
                  <a:srgbClr val="CC3300"/>
                </a:solidFill>
              </a:rPr>
              <a:t>ГОДОВ</a:t>
            </a:r>
          </a:p>
        </p:txBody>
      </p:sp>
      <p:graphicFrame>
        <p:nvGraphicFramePr>
          <p:cNvPr id="4098" name="Диаграмма 5"/>
          <p:cNvGraphicFramePr>
            <a:graphicFrameLocks/>
          </p:cNvGraphicFramePr>
          <p:nvPr/>
        </p:nvGraphicFramePr>
        <p:xfrm>
          <a:off x="357189" y="1357313"/>
          <a:ext cx="8429653" cy="4929207"/>
        </p:xfrm>
        <a:graphic>
          <a:graphicData uri="http://schemas.openxmlformats.org/presentationml/2006/ole">
            <p:oleObj spid="_x0000_s4098" name="Лист" r:id="rId3" imgW="6835228" imgH="4351104" progId="Excel.Sheet.8">
              <p:embed/>
            </p:oleObj>
          </a:graphicData>
        </a:graphic>
      </p:graphicFrame>
      <p:graphicFrame>
        <p:nvGraphicFramePr>
          <p:cNvPr id="4099" name="Object 12"/>
          <p:cNvGraphicFramePr>
            <a:graphicFrameLocks/>
          </p:cNvGraphicFramePr>
          <p:nvPr/>
        </p:nvGraphicFramePr>
        <p:xfrm>
          <a:off x="642910" y="928670"/>
          <a:ext cx="8780462" cy="5118100"/>
        </p:xfrm>
        <a:graphic>
          <a:graphicData uri="http://schemas.openxmlformats.org/presentationml/2006/ole">
            <p:oleObj spid="_x0000_s4099" name="Worksheet" r:id="rId4" imgW="6921415" imgH="3803552" progId="Excel.Sheet.8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"/>
          <p:cNvSpPr>
            <a:spLocks noGrp="1" noChangeArrowheads="1"/>
          </p:cNvSpPr>
          <p:nvPr>
            <p:ph type="title"/>
          </p:nvPr>
        </p:nvSpPr>
        <p:spPr>
          <a:xfrm>
            <a:off x="142875" y="274638"/>
            <a:ext cx="9001125" cy="582612"/>
          </a:xfrm>
        </p:spPr>
        <p:txBody>
          <a:bodyPr/>
          <a:lstStyle/>
          <a:p>
            <a:pPr algn="ctr" eaLnBrk="1" hangingPunct="1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Структура налоговых и неналоговых доходов на 2020-2024 годы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14313" y="928688"/>
          <a:ext cx="8715436" cy="5726578"/>
        </p:xfrm>
        <a:graphic>
          <a:graphicData uri="http://schemas.openxmlformats.org/drawingml/2006/table">
            <a:tbl>
              <a:tblPr/>
              <a:tblGrid>
                <a:gridCol w="3262907"/>
                <a:gridCol w="1196330"/>
                <a:gridCol w="1065758"/>
                <a:gridCol w="1161465"/>
                <a:gridCol w="1014488"/>
                <a:gridCol w="1014488"/>
              </a:tblGrid>
              <a:tr h="5982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200" dirty="0">
                        <a:latin typeface="Calibri"/>
                        <a:ea typeface="Times New Roman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2020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Отчет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20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1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План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2022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202</a:t>
                      </a:r>
                      <a:r>
                        <a:rPr lang="ru-RU" sz="1200" b="1" dirty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r>
                        <a:rPr lang="en-US" sz="1200" b="1" dirty="0" smtClean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Calibri"/>
                          <a:ea typeface="Calibri"/>
                          <a:cs typeface="Times New Roman"/>
                        </a:rPr>
                        <a:t>Проект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932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Налоговые доходы - всего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106687,2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80759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6797,9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8784,3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51107,7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Налог на доходы физических лиц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101431,9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77000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43121,6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44931,8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47087,4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2.Налог, взимаемый в связи с применением упрощенной системы налогообложения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1408,3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1494,0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1568,5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Единый налог на вмененный доход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2498,0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330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53275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Налог взимаемый в связи с применением патентной 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системы налогообложения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1573,8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848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1079,7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1122,9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Государственная пошлина 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1162,4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1470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1175,0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1222,0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1167,8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Единый сельскохозяйственный налог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21,1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845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Неналоговые доходы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18186,5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8972</a:t>
                      </a: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4163,9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4178,6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4193,7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1. Арендная плата за земли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1199,9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1387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936,0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2. Аренда имущества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250,2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3. Плата за негативное воздействие на окружающую среду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105,4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32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142,6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148,3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154,3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4. Доходы от оказания платных услуг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1897,5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2888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2700,4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2707,1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2713,9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3364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5. Доходы от реализации материальных и нематериальных активов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14467,9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3650</a:t>
                      </a: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,</a:t>
                      </a:r>
                      <a:r>
                        <a:rPr lang="en-US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7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0,0</a:t>
                      </a: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2583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6. Штрафы, санкции, возмещение ущерба</a:t>
                      </a: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265,6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200,0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64,9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67,2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69,5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  <a:tr h="4029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Итого доходов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124873,7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89731,5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50961,8</a:t>
                      </a:r>
                      <a:endParaRPr lang="ru-RU" sz="1200" b="1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52962,9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55301,4</a:t>
                      </a:r>
                      <a:endParaRPr lang="ru-RU" sz="12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0087" marR="60087" marT="30044" marB="30044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ECB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333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Поступление налоговых доходов в динамике </a:t>
            </a:r>
            <a:br>
              <a:rPr lang="ru-RU" sz="2400" b="1" dirty="0" smtClean="0">
                <a:solidFill>
                  <a:schemeClr val="accent2"/>
                </a:solidFill>
              </a:rPr>
            </a:br>
            <a:r>
              <a:rPr lang="ru-RU" sz="2400" b="1" dirty="0" smtClean="0">
                <a:solidFill>
                  <a:schemeClr val="accent2"/>
                </a:solidFill>
              </a:rPr>
              <a:t>2020-2024 годов</a:t>
            </a:r>
          </a:p>
        </p:txBody>
      </p:sp>
      <p:graphicFrame>
        <p:nvGraphicFramePr>
          <p:cNvPr id="5122" name="Object 9"/>
          <p:cNvGraphicFramePr>
            <a:graphicFrameLocks noChangeAspect="1"/>
          </p:cNvGraphicFramePr>
          <p:nvPr/>
        </p:nvGraphicFramePr>
        <p:xfrm>
          <a:off x="84138" y="1436688"/>
          <a:ext cx="9037637" cy="4344987"/>
        </p:xfrm>
        <a:graphic>
          <a:graphicData uri="http://schemas.openxmlformats.org/presentationml/2006/ole">
            <p:oleObj spid="_x0000_s5122" name="Диаграмма" r:id="rId3" imgW="8407450" imgH="3638577" progId="MSGraph.Chart.8">
              <p:embed followColorScheme="full"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26" name="Группа 8"/>
          <p:cNvGrpSpPr>
            <a:grpSpLocks/>
          </p:cNvGrpSpPr>
          <p:nvPr/>
        </p:nvGrpSpPr>
        <p:grpSpPr bwMode="auto">
          <a:xfrm>
            <a:off x="0" y="-100013"/>
            <a:ext cx="8715375" cy="6480176"/>
            <a:chOff x="179388" y="188913"/>
            <a:chExt cx="8715375" cy="6480203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214313" y="4572019"/>
              <a:ext cx="4143375" cy="185738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1.Общегосударственные вопросы.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2. Национальная оборона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3. Национальная безопасность и правоохранительная деятельность</a:t>
              </a:r>
              <a:r>
                <a:rPr lang="ru-RU" sz="1600" b="0">
                  <a:solidFill>
                    <a:schemeClr val="tx1"/>
                  </a:solidFill>
                </a:rPr>
                <a:t>  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</a:rPr>
                <a:t>4.</a:t>
              </a:r>
              <a:r>
                <a:rPr lang="ru-RU" sz="1600" b="0">
                  <a:solidFill>
                    <a:schemeClr val="tx1"/>
                  </a:solidFill>
                </a:rPr>
                <a:t>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Национальная экономика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5. Жилищно-коммунальное хозяйство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6. Охрана окружающей среды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7. Образование</a:t>
              </a:r>
            </a:p>
            <a:p>
              <a:pPr algn="just">
                <a:spcBef>
                  <a:spcPct val="0"/>
                </a:spcBef>
                <a:defRPr/>
              </a:pPr>
              <a:endParaRPr lang="ru-RU" sz="1600" b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Прямоугольник 2"/>
            <p:cNvSpPr/>
            <p:nvPr/>
          </p:nvSpPr>
          <p:spPr bwMode="auto">
            <a:xfrm>
              <a:off x="1393826" y="188913"/>
              <a:ext cx="7429500" cy="64293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Классификация расходов бюджета</a:t>
              </a:r>
              <a:endParaRPr lang="ru-RU" sz="3600" b="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 bwMode="auto">
            <a:xfrm>
              <a:off x="179388" y="1331919"/>
              <a:ext cx="8715375" cy="25003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Расходы бюджета –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это выплачиваемые из бюджета денежные средства, за исключением средств, являющихся источниками финансирования дефицита бюджета.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Формирование расходов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осуществляется в соответствии с расходными обязательствами, обусловленными установленным законодательством разграничением полномочий, исполнение которых  должно происходить в очередном финансовом году за счет средств соответствующих бюджетов. 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Принципы формирования расходов бюджета: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по разделам;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ведомствам;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r>
                <a:rPr lang="ru-RU" sz="1600" b="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 по муниципальным программам муниципального образования «Сычевский район» Смоленской области.</a:t>
              </a:r>
            </a:p>
            <a:p>
              <a:pPr algn="just">
                <a:spcBef>
                  <a:spcPct val="0"/>
                </a:spcBef>
                <a:buFont typeface="Wingdings" pitchFamily="2" charset="2"/>
                <a:buChar char="Ø"/>
                <a:defRPr/>
              </a:pPr>
              <a:endParaRPr lang="ru-RU" sz="160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" name="Прямоугольник 4"/>
            <p:cNvSpPr/>
            <p:nvPr/>
          </p:nvSpPr>
          <p:spPr bwMode="auto">
            <a:xfrm>
              <a:off x="428596" y="4143380"/>
              <a:ext cx="8358188" cy="35718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1600" u="sng" cap="all" dirty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Times New Roman" pitchFamily="18" charset="0"/>
                  <a:cs typeface="Times New Roman" pitchFamily="18" charset="0"/>
                </a:rPr>
                <a:t>Разделы классификации расходов местного бюджета</a:t>
              </a: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214813" y="4643458"/>
              <a:ext cx="4572000" cy="202565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8. Культура, кинематография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9. Здравоохранение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10. Социальная политика.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11. Физическая культура.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12. Средства массовой информации.</a:t>
              </a:r>
            </a:p>
            <a:p>
              <a:pPr algn="l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13. Обслуживание муниципального долга.</a:t>
              </a:r>
            </a:p>
            <a:p>
              <a:pPr algn="just">
                <a:spcBef>
                  <a:spcPct val="0"/>
                </a:spcBef>
                <a:defRPr/>
              </a:pPr>
              <a:r>
                <a:rPr lang="ru-RU" sz="1600">
                  <a:solidFill>
                    <a:schemeClr val="accent2"/>
                  </a:solidFill>
                  <a:latin typeface="Times New Roman" pitchFamily="18" charset="0"/>
                  <a:cs typeface="Times New Roman" pitchFamily="18" charset="0"/>
                </a:rPr>
                <a:t>14. Межбюджетные трансферта общего характера.</a:t>
              </a:r>
            </a:p>
          </p:txBody>
        </p:sp>
        <p:pic>
          <p:nvPicPr>
            <p:cNvPr id="11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79388" y="260351"/>
              <a:ext cx="1324460" cy="714374"/>
            </a:xfrm>
            <a:prstGeom prst="rect">
              <a:avLst/>
            </a:prstGeom>
            <a:noFill/>
            <a:ln>
              <a:noFill/>
            </a:ln>
            <a:effectLst>
              <a:outerShdw blurRad="149987" dist="250190" dir="8460000" algn="ctr">
                <a:srgbClr val="000000">
                  <a:alpha val="28000"/>
                </a:srgbClr>
              </a:outerShdw>
            </a:effectLst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88900" h="88900"/>
            </a:sp3d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Группа 5"/>
          <p:cNvGrpSpPr>
            <a:grpSpLocks/>
          </p:cNvGrpSpPr>
          <p:nvPr/>
        </p:nvGrpSpPr>
        <p:grpSpPr bwMode="auto">
          <a:xfrm>
            <a:off x="212725" y="428604"/>
            <a:ext cx="8882063" cy="5621359"/>
            <a:chOff x="213666" y="221057"/>
            <a:chExt cx="8912664" cy="3452875"/>
          </a:xfrm>
        </p:grpSpPr>
        <p:graphicFrame>
          <p:nvGraphicFramePr>
            <p:cNvPr id="6146" name="Диаграмма 3"/>
            <p:cNvGraphicFramePr>
              <a:graphicFrameLocks/>
            </p:cNvGraphicFramePr>
            <p:nvPr/>
          </p:nvGraphicFramePr>
          <p:xfrm>
            <a:off x="213666" y="793459"/>
            <a:ext cx="8912664" cy="2880473"/>
          </p:xfrm>
          <a:graphic>
            <a:graphicData uri="http://schemas.openxmlformats.org/presentationml/2006/ole">
              <p:oleObj spid="_x0000_s6146" name="Worksheet" r:id="rId4" imgW="7054833" imgH="3562323" progId="Excel.Sheet.8">
                <p:embed/>
              </p:oleObj>
            </a:graphicData>
          </a:graphic>
        </p:graphicFrame>
        <p:pic>
          <p:nvPicPr>
            <p:cNvPr id="6150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89321" y="221057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6148" name="Text Box 6"/>
          <p:cNvSpPr txBox="1">
            <a:spLocks noChangeArrowheads="1"/>
          </p:cNvSpPr>
          <p:nvPr/>
        </p:nvSpPr>
        <p:spPr bwMode="auto">
          <a:xfrm>
            <a:off x="1403350" y="285728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2022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580063" y="274638"/>
            <a:ext cx="3563937" cy="1785937"/>
          </a:xfrm>
        </p:spPr>
        <p:txBody>
          <a:bodyPr/>
          <a:lstStyle/>
          <a:p>
            <a:pPr eaLnBrk="1" hangingPunct="1"/>
            <a:r>
              <a:rPr lang="ru-RU" sz="2400" b="1" smtClean="0">
                <a:solidFill>
                  <a:srgbClr val="0000FF"/>
                </a:solidFill>
                <a:latin typeface="Times New Roman" pitchFamily="18" charset="0"/>
              </a:rPr>
              <a:t>Муниципальное образование «Сычевский район» Смоленской области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2924175"/>
            <a:ext cx="8229600" cy="374491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ru-RU" sz="600" b="1" dirty="0" smtClean="0">
              <a:solidFill>
                <a:srgbClr val="006600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1.  Территория муниципального района составляет  1791,1 квадратных километров.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2.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составляют исторически сложившиеся земли населенных пунктов, прилегающие к ним земли общего пользования, территории природопользования населения, рекреационные земли, земли для развития поселений.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3. В состав территории муниципального района входят земли поселений в границах муниципального района независимо от форм собственности и их целевого назначения. 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4. Территорию муниципального района</a:t>
            </a:r>
            <a:r>
              <a:rPr lang="ru-RU" sz="1400" b="1" i="1" dirty="0" smtClean="0">
                <a:solidFill>
                  <a:srgbClr val="006600"/>
                </a:solidFill>
              </a:rPr>
              <a:t> </a:t>
            </a:r>
            <a:r>
              <a:rPr lang="ru-RU" sz="1400" b="1" dirty="0" smtClean="0">
                <a:solidFill>
                  <a:srgbClr val="006600"/>
                </a:solidFill>
              </a:rPr>
              <a:t>образуют территории следующих поселений, входящих в его состав: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-   </a:t>
            </a:r>
            <a:r>
              <a:rPr lang="ru-RU" sz="1400" b="1" dirty="0" err="1" smtClean="0">
                <a:solidFill>
                  <a:srgbClr val="006600"/>
                </a:solidFill>
              </a:rPr>
              <a:t>Сычевское</a:t>
            </a:r>
            <a:r>
              <a:rPr lang="ru-RU" sz="1400" b="1" dirty="0" smtClean="0">
                <a:solidFill>
                  <a:srgbClr val="006600"/>
                </a:solidFill>
              </a:rPr>
              <a:t> городское поселение  (административный центр город Сычевка);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Дугинское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   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Дугино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err="1" smtClean="0">
                <a:solidFill>
                  <a:srgbClr val="006600"/>
                </a:solidFill>
              </a:rPr>
              <a:t>Караваевское</a:t>
            </a:r>
            <a:r>
              <a:rPr lang="ru-RU" sz="1400" b="1" dirty="0" smtClean="0">
                <a:solidFill>
                  <a:srgbClr val="006600"/>
                </a:solidFill>
              </a:rPr>
              <a:t> сельское поселение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Караваево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Мальцевское сельское поселение  (административный центр деревня </a:t>
            </a:r>
            <a:r>
              <a:rPr lang="ru-RU" sz="1400" b="1" dirty="0" err="1" smtClean="0">
                <a:solidFill>
                  <a:srgbClr val="006600"/>
                </a:solidFill>
              </a:rPr>
              <a:t>Мальцево</a:t>
            </a:r>
            <a:r>
              <a:rPr lang="ru-RU" sz="1400" b="1" dirty="0" smtClean="0">
                <a:solidFill>
                  <a:srgbClr val="006600"/>
                </a:solidFill>
              </a:rPr>
              <a:t>);</a:t>
            </a:r>
          </a:p>
          <a:p>
            <a:pPr eaLnBrk="1" hangingPunct="1">
              <a:lnSpc>
                <a:spcPct val="80000"/>
              </a:lnSpc>
            </a:pPr>
            <a:r>
              <a:rPr lang="ru-RU" sz="1400" b="1" dirty="0" smtClean="0">
                <a:solidFill>
                  <a:srgbClr val="006600"/>
                </a:solidFill>
              </a:rPr>
              <a:t>Никольское сельское поселение    (административный центр деревня Никольское);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1400" b="1" dirty="0" smtClean="0">
                <a:solidFill>
                  <a:srgbClr val="006600"/>
                </a:solidFill>
              </a:rPr>
              <a:t>       </a:t>
            </a:r>
            <a:r>
              <a:rPr lang="ru-RU" sz="1400" b="1" dirty="0" smtClean="0">
                <a:solidFill>
                  <a:srgbClr val="006600"/>
                </a:solidFill>
              </a:rPr>
              <a:t>5. Административным центром муниципального района является город Сычевка.</a:t>
            </a:r>
          </a:p>
          <a:p>
            <a:pPr eaLnBrk="1" hangingPunct="1">
              <a:lnSpc>
                <a:spcPct val="80000"/>
              </a:lnSpc>
            </a:pPr>
            <a:endParaRPr lang="ru-RU" sz="1400" dirty="0" smtClean="0"/>
          </a:p>
        </p:txBody>
      </p:sp>
      <p:sp>
        <p:nvSpPr>
          <p:cNvPr id="22532" name="AutoShape 6" descr="Сычёвский район Смоленской области - это... Что такое Сычёвский район  Смоленской области?"/>
          <p:cNvSpPr>
            <a:spLocks noChangeAspect="1" noChangeArrowheads="1"/>
          </p:cNvSpPr>
          <p:nvPr/>
        </p:nvSpPr>
        <p:spPr bwMode="auto">
          <a:xfrm>
            <a:off x="4538663" y="-144463"/>
            <a:ext cx="304800" cy="30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2533" name="Рисунок 5" descr="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813" y="142875"/>
            <a:ext cx="3857625" cy="292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1" name="Группа 5"/>
          <p:cNvGrpSpPr>
            <a:grpSpLocks/>
          </p:cNvGrpSpPr>
          <p:nvPr/>
        </p:nvGrpSpPr>
        <p:grpSpPr bwMode="auto">
          <a:xfrm>
            <a:off x="95250" y="214290"/>
            <a:ext cx="8942388" cy="6250009"/>
            <a:chOff x="305973" y="228080"/>
            <a:chExt cx="8608080" cy="5786656"/>
          </a:xfrm>
        </p:grpSpPr>
        <p:graphicFrame>
          <p:nvGraphicFramePr>
            <p:cNvPr id="7170" name="Диаграмма 3"/>
            <p:cNvGraphicFramePr>
              <a:graphicFrameLocks/>
            </p:cNvGraphicFramePr>
            <p:nvPr/>
          </p:nvGraphicFramePr>
          <p:xfrm>
            <a:off x="305973" y="867467"/>
            <a:ext cx="8608080" cy="5147269"/>
          </p:xfrm>
          <a:graphic>
            <a:graphicData uri="http://schemas.openxmlformats.org/presentationml/2006/ole">
              <p:oleObj spid="_x0000_s7170" name="Worksheet" r:id="rId4" imgW="7118308" imgH="4426048" progId="Excel.Sheet.8">
                <p:embed/>
              </p:oleObj>
            </a:graphicData>
          </a:graphic>
        </p:graphicFrame>
        <p:pic>
          <p:nvPicPr>
            <p:cNvPr id="717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7172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2023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5" name="Группа 5"/>
          <p:cNvGrpSpPr>
            <a:grpSpLocks/>
          </p:cNvGrpSpPr>
          <p:nvPr/>
        </p:nvGrpSpPr>
        <p:grpSpPr bwMode="auto">
          <a:xfrm>
            <a:off x="95250" y="214290"/>
            <a:ext cx="8761413" cy="6303985"/>
            <a:chOff x="305972" y="228080"/>
            <a:chExt cx="8433871" cy="5836630"/>
          </a:xfrm>
        </p:grpSpPr>
        <p:graphicFrame>
          <p:nvGraphicFramePr>
            <p:cNvPr id="8194" name="Диаграмма 3"/>
            <p:cNvGraphicFramePr>
              <a:graphicFrameLocks/>
            </p:cNvGraphicFramePr>
            <p:nvPr/>
          </p:nvGraphicFramePr>
          <p:xfrm>
            <a:off x="305972" y="864528"/>
            <a:ext cx="8433871" cy="5200182"/>
          </p:xfrm>
          <a:graphic>
            <a:graphicData uri="http://schemas.openxmlformats.org/presentationml/2006/ole">
              <p:oleObj spid="_x0000_s8194" name="Worksheet" r:id="rId4" imgW="6953272" imgH="3981477" progId="Excel.Sheet.8">
                <p:embed/>
              </p:oleObj>
            </a:graphicData>
          </a:graphic>
        </p:graphicFrame>
        <p:pic>
          <p:nvPicPr>
            <p:cNvPr id="8198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20554" y="228080"/>
              <a:ext cx="1324469" cy="7143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196" name="Text Box 6"/>
          <p:cNvSpPr txBox="1">
            <a:spLocks noChangeArrowheads="1"/>
          </p:cNvSpPr>
          <p:nvPr/>
        </p:nvSpPr>
        <p:spPr bwMode="auto">
          <a:xfrm>
            <a:off x="1403350" y="214290"/>
            <a:ext cx="7740650" cy="52322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ru-RU" sz="2800" b="0" dirty="0">
                <a:solidFill>
                  <a:schemeClr val="accent2"/>
                </a:solidFill>
              </a:rPr>
              <a:t>Распределение </a:t>
            </a:r>
            <a:r>
              <a:rPr lang="ru-RU" sz="2800" b="0" dirty="0" smtClean="0">
                <a:solidFill>
                  <a:schemeClr val="accent2"/>
                </a:solidFill>
              </a:rPr>
              <a:t>расходов</a:t>
            </a:r>
            <a:r>
              <a:rPr lang="en-US" sz="2800" b="0" dirty="0" smtClean="0">
                <a:solidFill>
                  <a:schemeClr val="accent2"/>
                </a:solidFill>
              </a:rPr>
              <a:t> </a:t>
            </a:r>
            <a:r>
              <a:rPr lang="ru-RU" sz="2800" b="0" dirty="0" smtClean="0">
                <a:solidFill>
                  <a:schemeClr val="accent2"/>
                </a:solidFill>
              </a:rPr>
              <a:t>на </a:t>
            </a:r>
            <a:r>
              <a:rPr lang="ru-RU" sz="2800" b="0" dirty="0" smtClean="0">
                <a:solidFill>
                  <a:schemeClr val="accent2"/>
                </a:solidFill>
              </a:rPr>
              <a:t>2024 </a:t>
            </a:r>
            <a:r>
              <a:rPr lang="ru-RU" sz="2800" b="0" dirty="0">
                <a:solidFill>
                  <a:schemeClr val="accent2"/>
                </a:solidFill>
              </a:rPr>
              <a:t>год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250" name="Группа 21"/>
          <p:cNvGrpSpPr>
            <a:grpSpLocks/>
          </p:cNvGrpSpPr>
          <p:nvPr/>
        </p:nvGrpSpPr>
        <p:grpSpPr bwMode="auto">
          <a:xfrm>
            <a:off x="0" y="0"/>
            <a:ext cx="9001125" cy="6858000"/>
            <a:chOff x="214282" y="142852"/>
            <a:chExt cx="8786874" cy="5429288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1214414" y="142852"/>
              <a:ext cx="7786742" cy="71438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3600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  <a:latin typeface="Times New Roman" pitchFamily="18" charset="0"/>
                  <a:cs typeface="Times New Roman" pitchFamily="18" charset="0"/>
                </a:rPr>
                <a:t>Муниципальные программы</a:t>
              </a:r>
              <a:endParaRPr lang="ru-RU" sz="36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214282" y="999976"/>
              <a:ext cx="8786874" cy="250099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 algn="just">
                <a:spcBef>
                  <a:spcPct val="0"/>
                </a:spcBef>
                <a:defRPr/>
              </a:pPr>
              <a:r>
                <a:rPr lang="ru-RU" sz="1400" b="0" dirty="0">
                  <a:solidFill>
                    <a:srgbClr val="FFFFFF"/>
                  </a:solidFill>
                  <a:latin typeface="Times New Roman" pitchFamily="18" charset="0"/>
                  <a:cs typeface="Times New Roman" pitchFamily="18" charset="0"/>
                </a:rPr>
                <a:t>    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В целях повышения эффективности и результативности бюджетных расходов Администрацией муниципального образования «</a:t>
              </a:r>
              <a:r>
                <a:rPr lang="ru-RU" sz="1600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Сычевский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район» Смоленской области принято решение о формировании и исполнении расходной части местного бюджета через реализацию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14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муниципальных программ. Проект местного бюджета на </a:t>
              </a:r>
              <a:r>
                <a:rPr lang="ru-RU" sz="16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2022-2024 </a:t>
              </a:r>
              <a:r>
                <a:rPr lang="ru-RU" sz="16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годы – программный бюджет. Отличие муниципальных программ от целевых заключается в том, что целевые программы направлены на решение конкретных возникающих проблем, а муниципальные программы являются более крупными и долгосрочными, направлены на развитие конкретной социально-экономической сферы,  включают меры муниципального и правового регулирования. Составление бюджета в программном варианте позволяет контролировать достижение целей и задач региональной политики в целом по сферам деятельности.</a:t>
              </a:r>
            </a:p>
          </p:txBody>
        </p:sp>
        <p:grpSp>
          <p:nvGrpSpPr>
            <p:cNvPr id="53253" name="Группа 48"/>
            <p:cNvGrpSpPr>
              <a:grpSpLocks/>
            </p:cNvGrpSpPr>
            <p:nvPr/>
          </p:nvGrpSpPr>
          <p:grpSpPr bwMode="auto">
            <a:xfrm>
              <a:off x="214282" y="3786190"/>
              <a:ext cx="8643998" cy="1785950"/>
              <a:chOff x="214282" y="3786190"/>
              <a:chExt cx="8643998" cy="1785950"/>
            </a:xfrm>
          </p:grpSpPr>
          <p:sp>
            <p:nvSpPr>
              <p:cNvPr id="6" name="Скругленный прямоугольник 5"/>
              <p:cNvSpPr/>
              <p:nvPr/>
            </p:nvSpPr>
            <p:spPr>
              <a:xfrm>
                <a:off x="214282" y="4000504"/>
                <a:ext cx="1500198" cy="1285884"/>
              </a:xfrm>
              <a:prstGeom prst="roundRect">
                <a:avLst/>
              </a:prstGeom>
              <a:effectLst>
                <a:innerShdw blurRad="114300">
                  <a:prstClr val="black"/>
                </a:innerShdw>
              </a:effectLst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Times New Roman" pitchFamily="18" charset="0"/>
                    <a:cs typeface="Times New Roman" pitchFamily="18" charset="0"/>
                  </a:rPr>
                  <a:t>Программа</a:t>
                </a:r>
              </a:p>
            </p:txBody>
          </p:sp>
          <p:sp>
            <p:nvSpPr>
              <p:cNvPr id="7" name="Скругленный прямоугольник 6"/>
              <p:cNvSpPr/>
              <p:nvPr/>
            </p:nvSpPr>
            <p:spPr>
              <a:xfrm>
                <a:off x="2214962" y="3857893"/>
                <a:ext cx="1428836" cy="428562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1</a:t>
                </a:r>
              </a:p>
            </p:txBody>
          </p:sp>
          <p:sp>
            <p:nvSpPr>
              <p:cNvPr id="8" name="Скругленный прямоугольник 7"/>
              <p:cNvSpPr/>
              <p:nvPr/>
            </p:nvSpPr>
            <p:spPr>
              <a:xfrm>
                <a:off x="2214962" y="4429728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2</a:t>
                </a:r>
                <a:endParaRPr lang="ru-RU" sz="1800" dirty="0"/>
              </a:p>
            </p:txBody>
          </p:sp>
          <p:sp>
            <p:nvSpPr>
              <p:cNvPr id="9" name="Скругленный прямоугольник 8"/>
              <p:cNvSpPr/>
              <p:nvPr/>
            </p:nvSpPr>
            <p:spPr>
              <a:xfrm>
                <a:off x="2214962" y="5000306"/>
                <a:ext cx="1428836" cy="42856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Подпрограмма </a:t>
                </a:r>
                <a:r>
                  <a:rPr lang="en-US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n</a:t>
                </a:r>
                <a:endParaRPr lang="ru-RU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Овал 9"/>
              <p:cNvSpPr/>
              <p:nvPr/>
            </p:nvSpPr>
            <p:spPr>
              <a:xfrm>
                <a:off x="4071519" y="3786257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1" name="Овал 10"/>
              <p:cNvSpPr/>
              <p:nvPr/>
            </p:nvSpPr>
            <p:spPr>
              <a:xfrm>
                <a:off x="4071519" y="4429728"/>
                <a:ext cx="1929393" cy="498941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b="0" dirty="0"/>
              </a:p>
            </p:txBody>
          </p:sp>
          <p:sp>
            <p:nvSpPr>
              <p:cNvPr id="12" name="Овал 11"/>
              <p:cNvSpPr/>
              <p:nvPr/>
            </p:nvSpPr>
            <p:spPr>
              <a:xfrm>
                <a:off x="4071519" y="5071942"/>
                <a:ext cx="1929393" cy="500198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Мероприятия подпрограммы</a:t>
                </a:r>
              </a:p>
            </p:txBody>
          </p:sp>
          <p:sp>
            <p:nvSpPr>
              <p:cNvPr id="13" name="Скругленный прямоугольник 12"/>
              <p:cNvSpPr/>
              <p:nvPr/>
            </p:nvSpPr>
            <p:spPr>
              <a:xfrm>
                <a:off x="6786578" y="4214818"/>
                <a:ext cx="2071702" cy="785818"/>
              </a:xfrm>
              <a:prstGeom prst="roundRect">
                <a:avLst/>
              </a:prstGeom>
              <a:blipFill>
                <a:blip r:embed="rId2"/>
                <a:tile tx="0" ty="0" sx="65000" sy="65000" flip="none" algn="ctr"/>
              </a:blipFill>
            </p:spPr>
            <p:style>
              <a:lnRef idx="0">
                <a:schemeClr val="accent5"/>
              </a:lnRef>
              <a:fillRef idx="3">
                <a:schemeClr val="accent5"/>
              </a:fillRef>
              <a:effectRef idx="3">
                <a:schemeClr val="accent5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800" dirty="0">
                    <a:solidFill>
                      <a:schemeClr val="tx1"/>
                    </a:solidFill>
                    <a:latin typeface="Times New Roman" pitchFamily="18" charset="0"/>
                    <a:cs typeface="Times New Roman" pitchFamily="18" charset="0"/>
                  </a:rPr>
                  <a:t>Показатели эффективности</a:t>
                </a:r>
              </a:p>
            </p:txBody>
          </p:sp>
          <p:cxnSp>
            <p:nvCxnSpPr>
              <p:cNvPr id="16" name="Прямая со стрелкой 15"/>
              <p:cNvCxnSpPr>
                <a:stCxn id="0" idx="3"/>
                <a:endCxn id="0" idx="1"/>
              </p:cNvCxnSpPr>
              <p:nvPr/>
            </p:nvCxnSpPr>
            <p:spPr>
              <a:xfrm flipV="1">
                <a:off x="1714404" y="4071545"/>
                <a:ext cx="500558" cy="57183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 стрелкой 18"/>
              <p:cNvCxnSpPr>
                <a:endCxn id="0" idx="1"/>
              </p:cNvCxnSpPr>
              <p:nvPr/>
            </p:nvCxnSpPr>
            <p:spPr>
              <a:xfrm rot="16200000" flipH="1">
                <a:off x="1678767" y="4679018"/>
                <a:ext cx="571834" cy="50055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 стрелкой 19"/>
              <p:cNvCxnSpPr>
                <a:endCxn id="0" idx="1"/>
              </p:cNvCxnSpPr>
              <p:nvPr/>
            </p:nvCxnSpPr>
            <p:spPr>
              <a:xfrm flipV="1">
                <a:off x="1714404" y="4643380"/>
                <a:ext cx="500558" cy="1885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 стрелкой 29"/>
              <p:cNvCxnSpPr/>
              <p:nvPr/>
            </p:nvCxnSpPr>
            <p:spPr>
              <a:xfrm>
                <a:off x="3643798" y="4571743"/>
                <a:ext cx="499008" cy="251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Прямая со стрелкой 30"/>
              <p:cNvCxnSpPr/>
              <p:nvPr/>
            </p:nvCxnSpPr>
            <p:spPr>
              <a:xfrm>
                <a:off x="3643798" y="3929529"/>
                <a:ext cx="499008" cy="12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Прямая со стрелкой 41"/>
              <p:cNvCxnSpPr/>
              <p:nvPr/>
            </p:nvCxnSpPr>
            <p:spPr>
              <a:xfrm>
                <a:off x="3643798" y="5215215"/>
                <a:ext cx="499008" cy="1257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8" name="Правая фигурная скобка 47"/>
              <p:cNvSpPr/>
              <p:nvPr/>
            </p:nvSpPr>
            <p:spPr>
              <a:xfrm>
                <a:off x="6000911" y="4001165"/>
                <a:ext cx="928279" cy="1356066"/>
              </a:xfrm>
              <a:prstGeom prst="rightBrace">
                <a:avLst/>
              </a:prstGeom>
            </p:spPr>
            <p:style>
              <a:lnRef idx="3">
                <a:schemeClr val="accent1"/>
              </a:lnRef>
              <a:fillRef idx="0">
                <a:schemeClr val="accent1"/>
              </a:fillRef>
              <a:effectRef idx="2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ru-RU" sz="1800" b="0" dirty="0"/>
              </a:p>
            </p:txBody>
          </p:sp>
        </p:grpSp>
        <p:pic>
          <p:nvPicPr>
            <p:cNvPr id="53254" name="Picture 2" descr="C:\Documents and Settings\User\Рабочий стол\logo.png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14282" y="142852"/>
              <a:ext cx="1571636" cy="8476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Расходы бюджета в рамках муниципальных программ</a:t>
            </a:r>
            <a:b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</a:br>
            <a:r>
              <a:rPr lang="ru-RU" sz="2400" b="1" dirty="0" smtClean="0">
                <a:solidFill>
                  <a:srgbClr val="CC3300"/>
                </a:solidFill>
                <a:latin typeface="Times New Roman" pitchFamily="18" charset="0"/>
              </a:rPr>
              <a:t>составляют 315116,5 тыс. руб., или </a:t>
            </a:r>
            <a:r>
              <a:rPr lang="ru-RU" sz="2400" b="1" i="1" dirty="0" smtClean="0">
                <a:solidFill>
                  <a:srgbClr val="CC3300"/>
                </a:solidFill>
                <a:latin typeface="Times New Roman" pitchFamily="18" charset="0"/>
              </a:rPr>
              <a:t>96,2%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2636838"/>
            <a:ext cx="8229600" cy="3489325"/>
          </a:xfrm>
        </p:spPr>
        <p:txBody>
          <a:bodyPr/>
          <a:lstStyle/>
          <a:p>
            <a:pPr eaLnBrk="1" hangingPunct="1"/>
            <a:endParaRPr lang="ru-RU" sz="2000" dirty="0" smtClean="0"/>
          </a:p>
          <a:p>
            <a:pPr eaLnBrk="1" hangingPunct="1"/>
            <a:endParaRPr lang="ru-RU" sz="2000" dirty="0" smtClean="0"/>
          </a:p>
        </p:txBody>
      </p:sp>
      <p:sp>
        <p:nvSpPr>
          <p:cNvPr id="54276" name="Rectangle 4"/>
          <p:cNvSpPr>
            <a:spLocks noChangeArrowheads="1"/>
          </p:cNvSpPr>
          <p:nvPr/>
        </p:nvSpPr>
        <p:spPr bwMode="auto">
          <a:xfrm>
            <a:off x="611188" y="1196975"/>
            <a:ext cx="4824412" cy="1152525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800"/>
              <a:t> </a:t>
            </a:r>
            <a:r>
              <a:rPr lang="ru-RU" sz="1600">
                <a:latin typeface="Times New Roman" pitchFamily="18" charset="0"/>
              </a:rPr>
              <a:t>«Местное самоуправление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в муниципальном образовании «Сычевский район»</a:t>
            </a:r>
          </a:p>
          <a:p>
            <a:pPr>
              <a:spcBef>
                <a:spcPct val="20000"/>
              </a:spcBef>
            </a:pPr>
            <a:r>
              <a:rPr lang="ru-RU" sz="1600">
                <a:latin typeface="Times New Roman" pitchFamily="18" charset="0"/>
              </a:rPr>
              <a:t> Смоленской области»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395288" y="2565400"/>
            <a:ext cx="936625" cy="8636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 smtClean="0">
                <a:latin typeface="Times New Roman" pitchFamily="18" charset="0"/>
              </a:rPr>
              <a:t>25759,4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2000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8" name="Rectangle 6"/>
          <p:cNvSpPr>
            <a:spLocks noChangeArrowheads="1"/>
          </p:cNvSpPr>
          <p:nvPr/>
        </p:nvSpPr>
        <p:spPr bwMode="auto">
          <a:xfrm>
            <a:off x="2627313" y="2565400"/>
            <a:ext cx="936625" cy="8636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22380,1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79" name="Rectangle 9"/>
          <p:cNvSpPr>
            <a:spLocks noChangeArrowheads="1"/>
          </p:cNvSpPr>
          <p:nvPr/>
        </p:nvSpPr>
        <p:spPr bwMode="auto">
          <a:xfrm>
            <a:off x="1476375" y="2565400"/>
            <a:ext cx="1008063" cy="863600"/>
          </a:xfrm>
          <a:prstGeom prst="rect">
            <a:avLst/>
          </a:prstGeom>
          <a:solidFill>
            <a:srgbClr val="33CC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23182,6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600" dirty="0">
                <a:latin typeface="Times New Roman" pitchFamily="18" charset="0"/>
              </a:rPr>
              <a:t>.</a:t>
            </a:r>
          </a:p>
        </p:txBody>
      </p:sp>
      <p:sp>
        <p:nvSpPr>
          <p:cNvPr id="54280" name="Rectangle 11"/>
          <p:cNvSpPr>
            <a:spLocks noChangeArrowheads="1"/>
          </p:cNvSpPr>
          <p:nvPr/>
        </p:nvSpPr>
        <p:spPr bwMode="auto">
          <a:xfrm>
            <a:off x="179388" y="3716338"/>
            <a:ext cx="5040312" cy="1008062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«Управление муниципальными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финансами в муниципальном образовании 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«Сычевский район» Смоленской области </a:t>
            </a:r>
          </a:p>
        </p:txBody>
      </p:sp>
      <p:sp>
        <p:nvSpPr>
          <p:cNvPr id="54281" name="Rectangle 12"/>
          <p:cNvSpPr>
            <a:spLocks noChangeArrowheads="1"/>
          </p:cNvSpPr>
          <p:nvPr/>
        </p:nvSpPr>
        <p:spPr bwMode="auto">
          <a:xfrm>
            <a:off x="250825" y="5157788"/>
            <a:ext cx="936625" cy="698500"/>
          </a:xfrm>
          <a:prstGeom prst="rect">
            <a:avLst/>
          </a:prstGeom>
          <a:solidFill>
            <a:srgbClr val="FFCC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29060,3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 тыс. руб.</a:t>
            </a:r>
          </a:p>
        </p:txBody>
      </p:sp>
      <p:sp>
        <p:nvSpPr>
          <p:cNvPr id="54282" name="Rectangle 13"/>
          <p:cNvSpPr>
            <a:spLocks noChangeArrowheads="1"/>
          </p:cNvSpPr>
          <p:nvPr/>
        </p:nvSpPr>
        <p:spPr bwMode="auto">
          <a:xfrm>
            <a:off x="1476375" y="5157788"/>
            <a:ext cx="1008063" cy="698500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19348,1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3" name="Rectangle 14"/>
          <p:cNvSpPr>
            <a:spLocks noChangeArrowheads="1"/>
          </p:cNvSpPr>
          <p:nvPr/>
        </p:nvSpPr>
        <p:spPr bwMode="auto">
          <a:xfrm>
            <a:off x="2627313" y="5157788"/>
            <a:ext cx="720725" cy="6985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13332,7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4284" name="Rectangle 15" descr="самоуправ"/>
          <p:cNvSpPr>
            <a:spLocks noChangeArrowheads="1"/>
          </p:cNvSpPr>
          <p:nvPr/>
        </p:nvSpPr>
        <p:spPr bwMode="auto">
          <a:xfrm>
            <a:off x="3779838" y="2420938"/>
            <a:ext cx="1800225" cy="122396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5" name="Rectangle 16" descr="финансы"/>
          <p:cNvSpPr>
            <a:spLocks noChangeArrowheads="1"/>
          </p:cNvSpPr>
          <p:nvPr/>
        </p:nvSpPr>
        <p:spPr bwMode="auto">
          <a:xfrm>
            <a:off x="3563938" y="4797425"/>
            <a:ext cx="1944687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4286" name="Rectangle 18"/>
          <p:cNvSpPr>
            <a:spLocks noChangeArrowheads="1"/>
          </p:cNvSpPr>
          <p:nvPr/>
        </p:nvSpPr>
        <p:spPr bwMode="auto">
          <a:xfrm>
            <a:off x="5940425" y="1196975"/>
            <a:ext cx="2952750" cy="11525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87" name="Rectangle 19"/>
          <p:cNvSpPr>
            <a:spLocks noChangeArrowheads="1"/>
          </p:cNvSpPr>
          <p:nvPr/>
        </p:nvSpPr>
        <p:spPr bwMode="auto">
          <a:xfrm>
            <a:off x="7596188" y="16287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8" name="Rectangle 20"/>
          <p:cNvSpPr>
            <a:spLocks noChangeArrowheads="1"/>
          </p:cNvSpPr>
          <p:nvPr/>
        </p:nvSpPr>
        <p:spPr bwMode="auto">
          <a:xfrm>
            <a:off x="7740650" y="3141663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89" name="Rectangle 21"/>
          <p:cNvSpPr>
            <a:spLocks noChangeArrowheads="1"/>
          </p:cNvSpPr>
          <p:nvPr/>
        </p:nvSpPr>
        <p:spPr bwMode="auto">
          <a:xfrm>
            <a:off x="6732588" y="1844675"/>
            <a:ext cx="914400" cy="914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54290" name="Rectangle 22"/>
          <p:cNvSpPr>
            <a:spLocks noChangeArrowheads="1"/>
          </p:cNvSpPr>
          <p:nvPr/>
        </p:nvSpPr>
        <p:spPr bwMode="auto">
          <a:xfrm>
            <a:off x="6300788" y="1268413"/>
            <a:ext cx="2065337" cy="1274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1" name="AutoShape 23"/>
          <p:cNvSpPr>
            <a:spLocks noChangeArrowheads="1"/>
          </p:cNvSpPr>
          <p:nvPr/>
        </p:nvSpPr>
        <p:spPr bwMode="auto">
          <a:xfrm>
            <a:off x="6948488" y="1700213"/>
            <a:ext cx="998537" cy="1028700"/>
          </a:xfrm>
          <a:prstGeom prst="verticalScroll">
            <a:avLst>
              <a:gd name="adj" fmla="val 12500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2" name="Rectangle 24"/>
          <p:cNvSpPr>
            <a:spLocks noChangeArrowheads="1"/>
          </p:cNvSpPr>
          <p:nvPr/>
        </p:nvSpPr>
        <p:spPr bwMode="auto">
          <a:xfrm flipV="1">
            <a:off x="6372225" y="1341438"/>
            <a:ext cx="2160588" cy="165576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3" name="Rectangle 25"/>
          <p:cNvSpPr>
            <a:spLocks noChangeArrowheads="1"/>
          </p:cNvSpPr>
          <p:nvPr/>
        </p:nvSpPr>
        <p:spPr bwMode="auto">
          <a:xfrm>
            <a:off x="6588125" y="1341438"/>
            <a:ext cx="2427288" cy="15113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  <p:sp>
        <p:nvSpPr>
          <p:cNvPr id="54294" name="Rectangle 26"/>
          <p:cNvSpPr>
            <a:spLocks noChangeArrowheads="1"/>
          </p:cNvSpPr>
          <p:nvPr/>
        </p:nvSpPr>
        <p:spPr bwMode="auto">
          <a:xfrm>
            <a:off x="5724525" y="1511300"/>
            <a:ext cx="3311525" cy="830263"/>
          </a:xfrm>
          <a:prstGeom prst="rect">
            <a:avLst/>
          </a:prstGeom>
          <a:solidFill>
            <a:srgbClr val="3366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/>
              <a:t>"Профилактика терроризма и экстремизма на территории муниципального образования "Сычевский район" Смоленской области </a:t>
            </a:r>
          </a:p>
        </p:txBody>
      </p:sp>
      <p:sp>
        <p:nvSpPr>
          <p:cNvPr id="54295" name="Rectangle 27"/>
          <p:cNvSpPr>
            <a:spLocks noChangeArrowheads="1"/>
          </p:cNvSpPr>
          <p:nvPr/>
        </p:nvSpPr>
        <p:spPr bwMode="auto">
          <a:xfrm>
            <a:off x="5580063" y="2743200"/>
            <a:ext cx="1152525" cy="558800"/>
          </a:xfrm>
          <a:prstGeom prst="rect">
            <a:avLst/>
          </a:prstGeom>
          <a:solidFill>
            <a:srgbClr val="99CC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6" name="Rectangle 28"/>
          <p:cNvSpPr>
            <a:spLocks noChangeArrowheads="1"/>
          </p:cNvSpPr>
          <p:nvPr/>
        </p:nvSpPr>
        <p:spPr bwMode="auto">
          <a:xfrm rot="1064671">
            <a:off x="6918325" y="2743200"/>
            <a:ext cx="1136650" cy="558800"/>
          </a:xfrm>
          <a:prstGeom prst="rect">
            <a:avLst/>
          </a:prstGeom>
          <a:solidFill>
            <a:srgbClr val="00FFFF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2023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7" name="Rectangle 29"/>
          <p:cNvSpPr>
            <a:spLocks noChangeArrowheads="1"/>
          </p:cNvSpPr>
          <p:nvPr/>
        </p:nvSpPr>
        <p:spPr bwMode="auto">
          <a:xfrm rot="-449243">
            <a:off x="7999413" y="2814638"/>
            <a:ext cx="1136650" cy="558800"/>
          </a:xfrm>
          <a:prstGeom prst="rect">
            <a:avLst/>
          </a:prstGeom>
          <a:solidFill>
            <a:srgbClr val="FF9900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dirty="0" smtClean="0"/>
              <a:t>2024</a:t>
            </a:r>
            <a:endParaRPr lang="ru-RU" dirty="0"/>
          </a:p>
          <a:p>
            <a:r>
              <a:rPr lang="ru-RU" dirty="0"/>
              <a:t>2,0 тыс. руб.</a:t>
            </a:r>
          </a:p>
        </p:txBody>
      </p:sp>
      <p:sp>
        <p:nvSpPr>
          <p:cNvPr id="54298" name="Rectangle 30" descr="profilaktika_terrorizma"/>
          <p:cNvSpPr>
            <a:spLocks noChangeArrowheads="1"/>
          </p:cNvSpPr>
          <p:nvPr/>
        </p:nvSpPr>
        <p:spPr bwMode="auto">
          <a:xfrm>
            <a:off x="5867400" y="4005263"/>
            <a:ext cx="2952750" cy="2519362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ChangeArrowheads="1"/>
          </p:cNvSpPr>
          <p:nvPr/>
        </p:nvSpPr>
        <p:spPr bwMode="auto">
          <a:xfrm>
            <a:off x="323850" y="333375"/>
            <a:ext cx="3887788" cy="935038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Материально-техническое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 и транспортное обеспечение деятельности</a:t>
            </a:r>
          </a:p>
          <a:p>
            <a:pPr>
              <a:spcBef>
                <a:spcPct val="0"/>
              </a:spcBef>
            </a:pPr>
            <a:r>
              <a:rPr lang="ru-RU" sz="1400" i="1">
                <a:latin typeface="Times New Roman" pitchFamily="18" charset="0"/>
              </a:rPr>
              <a:t>органов местного самоуправления</a:t>
            </a:r>
          </a:p>
        </p:txBody>
      </p:sp>
      <p:sp>
        <p:nvSpPr>
          <p:cNvPr id="55299" name="Rectangle 5"/>
          <p:cNvSpPr>
            <a:spLocks noChangeArrowheads="1"/>
          </p:cNvSpPr>
          <p:nvPr/>
        </p:nvSpPr>
        <p:spPr bwMode="auto">
          <a:xfrm>
            <a:off x="468313" y="1412875"/>
            <a:ext cx="914400" cy="9144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13418,1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0" name="Rectangle 6"/>
          <p:cNvSpPr>
            <a:spLocks noChangeArrowheads="1"/>
          </p:cNvSpPr>
          <p:nvPr/>
        </p:nvSpPr>
        <p:spPr bwMode="auto">
          <a:xfrm>
            <a:off x="1619250" y="1412875"/>
            <a:ext cx="914400" cy="9144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12383,8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1" name="Rectangle 7"/>
          <p:cNvSpPr>
            <a:spLocks noChangeArrowheads="1"/>
          </p:cNvSpPr>
          <p:nvPr/>
        </p:nvSpPr>
        <p:spPr bwMode="auto">
          <a:xfrm>
            <a:off x="2771775" y="1412875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11781,4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2" name="Rectangle 8"/>
          <p:cNvSpPr>
            <a:spLocks noChangeArrowheads="1"/>
          </p:cNvSpPr>
          <p:nvPr/>
        </p:nvSpPr>
        <p:spPr bwMode="auto">
          <a:xfrm>
            <a:off x="4787900" y="2781300"/>
            <a:ext cx="3816350" cy="6477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i="1">
                <a:latin typeface="Times New Roman" pitchFamily="18" charset="0"/>
              </a:rPr>
              <a:t>Молодежная политика</a:t>
            </a:r>
          </a:p>
        </p:txBody>
      </p:sp>
      <p:sp>
        <p:nvSpPr>
          <p:cNvPr id="55303" name="Rectangle 9"/>
          <p:cNvSpPr>
            <a:spLocks noChangeArrowheads="1"/>
          </p:cNvSpPr>
          <p:nvPr/>
        </p:nvSpPr>
        <p:spPr bwMode="auto">
          <a:xfrm>
            <a:off x="8229600" y="350043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04" name="Rectangle 10"/>
          <p:cNvSpPr>
            <a:spLocks noChangeArrowheads="1"/>
          </p:cNvSpPr>
          <p:nvPr/>
        </p:nvSpPr>
        <p:spPr bwMode="auto">
          <a:xfrm>
            <a:off x="7092950" y="3500438"/>
            <a:ext cx="914400" cy="9144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223,0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5" name="Rectangle 11"/>
          <p:cNvSpPr>
            <a:spLocks noChangeArrowheads="1"/>
          </p:cNvSpPr>
          <p:nvPr/>
        </p:nvSpPr>
        <p:spPr bwMode="auto">
          <a:xfrm>
            <a:off x="6011863" y="3500438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303,0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06" name="Rectangle 12"/>
          <p:cNvSpPr>
            <a:spLocks noChangeArrowheads="1"/>
          </p:cNvSpPr>
          <p:nvPr/>
        </p:nvSpPr>
        <p:spPr bwMode="auto">
          <a:xfrm>
            <a:off x="539750" y="2565400"/>
            <a:ext cx="3600450" cy="792163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Развитие животноводства </a:t>
            </a:r>
          </a:p>
          <a:p>
            <a:pPr>
              <a:spcBef>
                <a:spcPct val="0"/>
              </a:spcBef>
            </a:pPr>
            <a:r>
              <a:rPr lang="ru-RU" sz="1600" i="1">
                <a:latin typeface="Times New Roman" pitchFamily="18" charset="0"/>
              </a:rPr>
              <a:t>и укрепление кормовой базы</a:t>
            </a:r>
          </a:p>
        </p:txBody>
      </p:sp>
      <p:sp>
        <p:nvSpPr>
          <p:cNvPr id="55307" name="Rectangle 13"/>
          <p:cNvSpPr>
            <a:spLocks noChangeArrowheads="1"/>
          </p:cNvSpPr>
          <p:nvPr/>
        </p:nvSpPr>
        <p:spPr bwMode="auto">
          <a:xfrm>
            <a:off x="611188" y="3644900"/>
            <a:ext cx="914400" cy="914400"/>
          </a:xfrm>
          <a:prstGeom prst="rect">
            <a:avLst/>
          </a:prstGeom>
          <a:solidFill>
            <a:srgbClr val="3399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08" name="Rectangle 14"/>
          <p:cNvSpPr>
            <a:spLocks noChangeArrowheads="1"/>
          </p:cNvSpPr>
          <p:nvPr/>
        </p:nvSpPr>
        <p:spPr bwMode="auto">
          <a:xfrm>
            <a:off x="1763713" y="3644900"/>
            <a:ext cx="914400" cy="914400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09" name="Rectangle 15"/>
          <p:cNvSpPr>
            <a:spLocks noChangeArrowheads="1"/>
          </p:cNvSpPr>
          <p:nvPr/>
        </p:nvSpPr>
        <p:spPr bwMode="auto">
          <a:xfrm>
            <a:off x="2916238" y="3644900"/>
            <a:ext cx="914400" cy="9144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50,0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  <a:p>
            <a:pPr>
              <a:spcBef>
                <a:spcPct val="0"/>
              </a:spcBef>
            </a:pPr>
            <a:endParaRPr lang="ru-RU" sz="1800" b="0" dirty="0">
              <a:latin typeface="Times New Roman" pitchFamily="18" charset="0"/>
            </a:endParaRPr>
          </a:p>
        </p:txBody>
      </p:sp>
      <p:sp>
        <p:nvSpPr>
          <p:cNvPr id="55310" name="Rectangle 16"/>
          <p:cNvSpPr>
            <a:spLocks noChangeArrowheads="1"/>
          </p:cNvSpPr>
          <p:nvPr/>
        </p:nvSpPr>
        <p:spPr bwMode="auto">
          <a:xfrm>
            <a:off x="4572000" y="333375"/>
            <a:ext cx="2232025" cy="1079500"/>
          </a:xfrm>
          <a:prstGeom prst="rect">
            <a:avLst/>
          </a:prstGeom>
          <a:solidFill>
            <a:srgbClr val="00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Энергосбережение </a:t>
            </a:r>
          </a:p>
        </p:txBody>
      </p:sp>
      <p:sp>
        <p:nvSpPr>
          <p:cNvPr id="55311" name="Rectangle 17"/>
          <p:cNvSpPr>
            <a:spLocks noChangeArrowheads="1"/>
          </p:cNvSpPr>
          <p:nvPr/>
        </p:nvSpPr>
        <p:spPr bwMode="auto">
          <a:xfrm>
            <a:off x="5364163" y="1557338"/>
            <a:ext cx="914400" cy="91440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2" name="Rectangle 18"/>
          <p:cNvSpPr>
            <a:spLocks noChangeArrowheads="1"/>
          </p:cNvSpPr>
          <p:nvPr/>
        </p:nvSpPr>
        <p:spPr bwMode="auto">
          <a:xfrm>
            <a:off x="6516688" y="1557338"/>
            <a:ext cx="914400" cy="9144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70,0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3" name="Rectangle 19"/>
          <p:cNvSpPr>
            <a:spLocks noChangeArrowheads="1"/>
          </p:cNvSpPr>
          <p:nvPr/>
        </p:nvSpPr>
        <p:spPr bwMode="auto">
          <a:xfrm>
            <a:off x="7667625" y="1557338"/>
            <a:ext cx="914400" cy="914400"/>
          </a:xfrm>
          <a:prstGeom prst="rect">
            <a:avLst/>
          </a:prstGeom>
          <a:solidFill>
            <a:srgbClr val="00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70,0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5314" name="Rectangle 20"/>
          <p:cNvSpPr>
            <a:spLocks noChangeArrowheads="1"/>
          </p:cNvSpPr>
          <p:nvPr/>
        </p:nvSpPr>
        <p:spPr bwMode="auto">
          <a:xfrm>
            <a:off x="4787900" y="4941888"/>
            <a:ext cx="3600450" cy="719137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 субъектов малого  и среднего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предпринимательства</a:t>
            </a:r>
          </a:p>
        </p:txBody>
      </p:sp>
      <p:sp>
        <p:nvSpPr>
          <p:cNvPr id="55315" name="Rectangle 21"/>
          <p:cNvSpPr>
            <a:spLocks noChangeArrowheads="1"/>
          </p:cNvSpPr>
          <p:nvPr/>
        </p:nvSpPr>
        <p:spPr bwMode="auto">
          <a:xfrm>
            <a:off x="4859338" y="5734050"/>
            <a:ext cx="914400" cy="914400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5316" name="Rectangle 22"/>
          <p:cNvSpPr>
            <a:spLocks noChangeArrowheads="1"/>
          </p:cNvSpPr>
          <p:nvPr/>
        </p:nvSpPr>
        <p:spPr bwMode="auto">
          <a:xfrm>
            <a:off x="6011863" y="5734050"/>
            <a:ext cx="914400" cy="91440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7" name="Rectangle 23"/>
          <p:cNvSpPr>
            <a:spLocks noChangeArrowheads="1"/>
          </p:cNvSpPr>
          <p:nvPr/>
        </p:nvSpPr>
        <p:spPr bwMode="auto">
          <a:xfrm>
            <a:off x="7308850" y="5734050"/>
            <a:ext cx="914400" cy="914400"/>
          </a:xfrm>
          <a:prstGeom prst="rect">
            <a:avLst/>
          </a:prstGeom>
          <a:solidFill>
            <a:srgbClr val="FF99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60,0</a:t>
            </a:r>
          </a:p>
          <a:p>
            <a:pPr>
              <a:spcBef>
                <a:spcPct val="0"/>
              </a:spcBef>
            </a:pPr>
            <a:r>
              <a:rPr lang="ru-RU" sz="1400" dirty="0">
                <a:latin typeface="Times New Roman" pitchFamily="18" charset="0"/>
              </a:rPr>
              <a:t>тыс.руб</a:t>
            </a:r>
            <a:r>
              <a:rPr lang="ru-RU" sz="1800" b="0" dirty="0">
                <a:latin typeface="Times New Roman" pitchFamily="18" charset="0"/>
              </a:rPr>
              <a:t>.</a:t>
            </a:r>
          </a:p>
        </p:txBody>
      </p:sp>
      <p:sp>
        <p:nvSpPr>
          <p:cNvPr id="55318" name="Rectangle 24" descr="сх"/>
          <p:cNvSpPr>
            <a:spLocks noChangeArrowheads="1"/>
          </p:cNvSpPr>
          <p:nvPr/>
        </p:nvSpPr>
        <p:spPr bwMode="auto">
          <a:xfrm>
            <a:off x="395288" y="4797425"/>
            <a:ext cx="1728787" cy="14398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19" name="Rectangle 25" descr="mal_biznes"/>
          <p:cNvSpPr>
            <a:spLocks noChangeArrowheads="1"/>
          </p:cNvSpPr>
          <p:nvPr/>
        </p:nvSpPr>
        <p:spPr bwMode="auto">
          <a:xfrm>
            <a:off x="3348038" y="5229225"/>
            <a:ext cx="1274762" cy="13684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5320" name="Rectangle 26" descr="молодежь"/>
          <p:cNvSpPr>
            <a:spLocks noChangeArrowheads="1"/>
          </p:cNvSpPr>
          <p:nvPr/>
        </p:nvSpPr>
        <p:spPr bwMode="auto">
          <a:xfrm>
            <a:off x="4067175" y="3429000"/>
            <a:ext cx="2017713" cy="13684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5321" name="Picture 28" descr="%D1%8D%D0%BA%D0%BE%D0%BD%D0%BE%D0%BC%D0%B8%D1%8F_%D1%8D%D0%BD%D0%B5%D1%80%D0%B3%D0%B8%D0%B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64388" y="260350"/>
            <a:ext cx="144145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ChangeArrowheads="1"/>
          </p:cNvSpPr>
          <p:nvPr/>
        </p:nvSpPr>
        <p:spPr bwMode="auto">
          <a:xfrm>
            <a:off x="684213" y="404813"/>
            <a:ext cx="3671887" cy="1223962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образования</a:t>
            </a:r>
          </a:p>
        </p:txBody>
      </p:sp>
      <p:sp>
        <p:nvSpPr>
          <p:cNvPr id="56323" name="Rectangle 5"/>
          <p:cNvSpPr>
            <a:spLocks noChangeArrowheads="1"/>
          </p:cNvSpPr>
          <p:nvPr/>
        </p:nvSpPr>
        <p:spPr bwMode="auto">
          <a:xfrm>
            <a:off x="539750" y="1844675"/>
            <a:ext cx="1295400" cy="1152525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193197,2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4" name="Rectangle 6"/>
          <p:cNvSpPr>
            <a:spLocks noChangeArrowheads="1"/>
          </p:cNvSpPr>
          <p:nvPr/>
        </p:nvSpPr>
        <p:spPr bwMode="auto">
          <a:xfrm>
            <a:off x="1979613" y="1773238"/>
            <a:ext cx="1008062" cy="1150937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</a:t>
            </a:r>
            <a:r>
              <a:rPr lang="en-US" sz="1400" dirty="0" smtClean="0"/>
              <a:t>8</a:t>
            </a:r>
            <a:r>
              <a:rPr lang="ru-RU" sz="1400" dirty="0" smtClean="0"/>
              <a:t>3200,1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800" b="0" dirty="0"/>
              <a:t>.</a:t>
            </a:r>
          </a:p>
        </p:txBody>
      </p:sp>
      <p:sp>
        <p:nvSpPr>
          <p:cNvPr id="56325" name="Rectangle 7"/>
          <p:cNvSpPr>
            <a:spLocks noChangeArrowheads="1"/>
          </p:cNvSpPr>
          <p:nvPr/>
        </p:nvSpPr>
        <p:spPr bwMode="auto">
          <a:xfrm>
            <a:off x="3132138" y="1700213"/>
            <a:ext cx="1152525" cy="115252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191473,0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26" name="Rectangle 8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27" name="Rectangle 9"/>
          <p:cNvSpPr>
            <a:spLocks noChangeArrowheads="1"/>
          </p:cNvSpPr>
          <p:nvPr/>
        </p:nvSpPr>
        <p:spPr bwMode="auto">
          <a:xfrm>
            <a:off x="5076825" y="3644900"/>
            <a:ext cx="2952750" cy="1635125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Развитие культуры </a:t>
            </a:r>
          </a:p>
          <a:p>
            <a:pPr>
              <a:spcBef>
                <a:spcPct val="0"/>
              </a:spcBef>
            </a:pPr>
            <a:r>
              <a:rPr lang="ru-RU" sz="1800" i="1">
                <a:latin typeface="Times New Roman" pitchFamily="18" charset="0"/>
              </a:rPr>
              <a:t>и туризма</a:t>
            </a:r>
          </a:p>
        </p:txBody>
      </p:sp>
      <p:sp>
        <p:nvSpPr>
          <p:cNvPr id="56328" name="Rectangle 10"/>
          <p:cNvSpPr>
            <a:spLocks noChangeArrowheads="1"/>
          </p:cNvSpPr>
          <p:nvPr/>
        </p:nvSpPr>
        <p:spPr bwMode="auto">
          <a:xfrm>
            <a:off x="4932363" y="5516563"/>
            <a:ext cx="914400" cy="792162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52371,3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руб.</a:t>
            </a:r>
          </a:p>
        </p:txBody>
      </p:sp>
      <p:sp>
        <p:nvSpPr>
          <p:cNvPr id="56329" name="Rectangle 11"/>
          <p:cNvSpPr>
            <a:spLocks noChangeArrowheads="1"/>
          </p:cNvSpPr>
          <p:nvPr/>
        </p:nvSpPr>
        <p:spPr bwMode="auto">
          <a:xfrm>
            <a:off x="6372225" y="5589588"/>
            <a:ext cx="914400" cy="914400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2023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49380,4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0" name="Rectangle 12"/>
          <p:cNvSpPr>
            <a:spLocks noChangeArrowheads="1"/>
          </p:cNvSpPr>
          <p:nvPr/>
        </p:nvSpPr>
        <p:spPr bwMode="auto">
          <a:xfrm>
            <a:off x="7956550" y="5445125"/>
            <a:ext cx="914400" cy="914400"/>
          </a:xfrm>
          <a:prstGeom prst="rect">
            <a:avLst/>
          </a:prstGeom>
          <a:solidFill>
            <a:srgbClr val="00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 smtClean="0"/>
              <a:t>2024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 smtClean="0"/>
              <a:t>50306,2</a:t>
            </a:r>
            <a:endParaRPr lang="ru-RU" sz="1400" dirty="0"/>
          </a:p>
          <a:p>
            <a:pPr>
              <a:spcBef>
                <a:spcPct val="0"/>
              </a:spcBef>
            </a:pPr>
            <a:r>
              <a:rPr lang="ru-RU" sz="1400" dirty="0"/>
              <a:t>тыс. руб</a:t>
            </a:r>
            <a:r>
              <a:rPr lang="ru-RU" sz="1400" b="0" dirty="0"/>
              <a:t>.</a:t>
            </a:r>
          </a:p>
        </p:txBody>
      </p:sp>
      <p:sp>
        <p:nvSpPr>
          <p:cNvPr id="56331" name="Rectangle 13" descr="культура"/>
          <p:cNvSpPr>
            <a:spLocks noChangeArrowheads="1"/>
          </p:cNvSpPr>
          <p:nvPr/>
        </p:nvSpPr>
        <p:spPr bwMode="auto">
          <a:xfrm>
            <a:off x="539750" y="3500438"/>
            <a:ext cx="3960813" cy="2498725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6332" name="Rectangle 14" descr="образование"/>
          <p:cNvSpPr>
            <a:spLocks noChangeArrowheads="1"/>
          </p:cNvSpPr>
          <p:nvPr/>
        </p:nvSpPr>
        <p:spPr bwMode="auto">
          <a:xfrm>
            <a:off x="5076825" y="404813"/>
            <a:ext cx="3167063" cy="25923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56333" name="Picture 16" descr="446634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8313" y="3500438"/>
            <a:ext cx="4248150" cy="319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34" name="Picture 18" descr="IMG_6400__1_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214290"/>
            <a:ext cx="4500562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4"/>
          <p:cNvSpPr>
            <a:spLocks noGrp="1" noChangeArrowheads="1"/>
          </p:cNvSpPr>
          <p:nvPr>
            <p:ph sz="quarter" idx="1"/>
          </p:nvPr>
        </p:nvSpPr>
        <p:spPr>
          <a:xfrm>
            <a:off x="900113" y="476250"/>
            <a:ext cx="2243137" cy="720725"/>
          </a:xfrm>
          <a:solidFill>
            <a:srgbClr val="CC99FF"/>
          </a:solidFill>
        </p:spPr>
        <p:txBody>
          <a:bodyPr/>
          <a:lstStyle/>
          <a:p>
            <a:pPr algn="ctr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ru-RU" sz="1600" b="1" smtClean="0">
                <a:latin typeface="Times New Roman" pitchFamily="18" charset="0"/>
              </a:rPr>
              <a:t>Обеспечение жильем молодых семей</a:t>
            </a:r>
          </a:p>
        </p:txBody>
      </p:sp>
      <p:sp>
        <p:nvSpPr>
          <p:cNvPr id="57348" name="Rectangle 5"/>
          <p:cNvSpPr>
            <a:spLocks noChangeArrowheads="1"/>
          </p:cNvSpPr>
          <p:nvPr/>
        </p:nvSpPr>
        <p:spPr bwMode="auto">
          <a:xfrm>
            <a:off x="71406" y="1412875"/>
            <a:ext cx="1476407" cy="52387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2022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 </a:t>
            </a:r>
            <a:r>
              <a:rPr lang="ru-RU" sz="1400" dirty="0">
                <a:latin typeface="Times New Roman" pitchFamily="18" charset="0"/>
              </a:rPr>
              <a:t>тыс.руб.</a:t>
            </a: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1547813" y="1268413"/>
            <a:ext cx="1419225" cy="5794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800" dirty="0"/>
              <a:t>  </a:t>
            </a:r>
            <a:r>
              <a:rPr lang="ru-RU" sz="1400" dirty="0" smtClean="0">
                <a:latin typeface="Times New Roman" pitchFamily="18" charset="0"/>
              </a:rPr>
              <a:t>2023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</a:t>
            </a:r>
            <a:r>
              <a:rPr lang="en-US" sz="1400" dirty="0" smtClean="0">
                <a:latin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</a:rPr>
              <a:t>тыс</a:t>
            </a:r>
            <a:r>
              <a:rPr lang="ru-RU" sz="1400" dirty="0">
                <a:latin typeface="Times New Roman" pitchFamily="18" charset="0"/>
              </a:rPr>
              <a:t>. руб.</a:t>
            </a:r>
          </a:p>
        </p:txBody>
      </p:sp>
      <p:sp>
        <p:nvSpPr>
          <p:cNvPr id="57350" name="Rectangle 7"/>
          <p:cNvSpPr>
            <a:spLocks noChangeArrowheads="1"/>
          </p:cNvSpPr>
          <p:nvPr/>
        </p:nvSpPr>
        <p:spPr bwMode="auto">
          <a:xfrm rot="10800000" flipV="1">
            <a:off x="4787900" y="3357563"/>
            <a:ext cx="4032250" cy="719137"/>
          </a:xfrm>
          <a:prstGeom prst="rect">
            <a:avLst/>
          </a:prstGeom>
          <a:solidFill>
            <a:srgbClr val="99FF33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Социальная поддержка</a:t>
            </a:r>
          </a:p>
          <a:p>
            <a:pPr>
              <a:spcBef>
                <a:spcPct val="0"/>
              </a:spcBef>
            </a:pPr>
            <a:r>
              <a:rPr lang="ru-RU" sz="1600">
                <a:latin typeface="Times New Roman" pitchFamily="18" charset="0"/>
              </a:rPr>
              <a:t> граждан</a:t>
            </a:r>
          </a:p>
        </p:txBody>
      </p:sp>
      <p:sp>
        <p:nvSpPr>
          <p:cNvPr id="57351" name="Rectangle 8"/>
          <p:cNvSpPr>
            <a:spLocks noChangeArrowheads="1"/>
          </p:cNvSpPr>
          <p:nvPr/>
        </p:nvSpPr>
        <p:spPr bwMode="auto">
          <a:xfrm>
            <a:off x="3059113" y="1268413"/>
            <a:ext cx="1296987" cy="523220"/>
          </a:xfrm>
          <a:prstGeom prst="rect">
            <a:avLst/>
          </a:prstGeom>
          <a:solidFill>
            <a:srgbClr val="CCFF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2024</a:t>
            </a:r>
            <a:endParaRPr lang="ru-RU" sz="1400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sz="1400" dirty="0" smtClean="0">
                <a:latin typeface="Times New Roman" pitchFamily="18" charset="0"/>
              </a:rPr>
              <a:t>82,2 тыс.руб</a:t>
            </a:r>
            <a:r>
              <a:rPr lang="ru-RU" sz="1400" dirty="0">
                <a:latin typeface="Times New Roman" pitchFamily="18" charset="0"/>
              </a:rPr>
              <a:t>.</a:t>
            </a:r>
          </a:p>
        </p:txBody>
      </p:sp>
      <p:sp>
        <p:nvSpPr>
          <p:cNvPr id="57352" name="Rectangle 11"/>
          <p:cNvSpPr>
            <a:spLocks noChangeArrowheads="1"/>
          </p:cNvSpPr>
          <p:nvPr/>
        </p:nvSpPr>
        <p:spPr bwMode="auto">
          <a:xfrm>
            <a:off x="4140200" y="3141663"/>
            <a:ext cx="271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endParaRPr lang="ru-RU" sz="1800"/>
          </a:p>
          <a:p>
            <a:pPr algn="l">
              <a:spcBef>
                <a:spcPct val="0"/>
              </a:spcBef>
            </a:pPr>
            <a:endParaRPr lang="ru-RU" sz="1800"/>
          </a:p>
        </p:txBody>
      </p:sp>
      <p:sp>
        <p:nvSpPr>
          <p:cNvPr id="57353" name="Rectangle 12"/>
          <p:cNvSpPr>
            <a:spLocks noChangeArrowheads="1"/>
          </p:cNvSpPr>
          <p:nvPr/>
        </p:nvSpPr>
        <p:spPr bwMode="auto">
          <a:xfrm rot="10800000" flipV="1">
            <a:off x="5862638" y="4354513"/>
            <a:ext cx="1087437" cy="646112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4" name="Rectangle 13"/>
          <p:cNvSpPr>
            <a:spLocks noChangeArrowheads="1"/>
          </p:cNvSpPr>
          <p:nvPr/>
        </p:nvSpPr>
        <p:spPr bwMode="auto">
          <a:xfrm rot="10800000" flipH="1" flipV="1">
            <a:off x="7451725" y="4283075"/>
            <a:ext cx="936625" cy="646113"/>
          </a:xfrm>
          <a:prstGeom prst="rect">
            <a:avLst/>
          </a:prstGeom>
          <a:solidFill>
            <a:srgbClr val="CC99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sp>
        <p:nvSpPr>
          <p:cNvPr id="57355" name="Rectangle 14"/>
          <p:cNvSpPr>
            <a:spLocks noChangeArrowheads="1"/>
          </p:cNvSpPr>
          <p:nvPr/>
        </p:nvSpPr>
        <p:spPr bwMode="auto">
          <a:xfrm rot="10800000" flipH="1" flipV="1">
            <a:off x="4427538" y="4284663"/>
            <a:ext cx="936625" cy="646112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355,0</a:t>
            </a:r>
            <a:endParaRPr lang="ru-RU" dirty="0">
              <a:latin typeface="Times New Roman" pitchFamily="18" charset="0"/>
            </a:endParaRPr>
          </a:p>
          <a:p>
            <a:pPr algn="l"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тыс. руб.</a:t>
            </a:r>
          </a:p>
        </p:txBody>
      </p:sp>
      <p:pic>
        <p:nvPicPr>
          <p:cNvPr id="57356" name="Picture 16" descr="9e7a383f1c6d547cabcef4e7f9dffe5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2205038"/>
            <a:ext cx="24479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57" name="Picture 20" descr="elderly-people-care-1228923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5013325"/>
            <a:ext cx="3527425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58" name="Rectangle 21"/>
          <p:cNvSpPr>
            <a:spLocks noChangeArrowheads="1"/>
          </p:cNvSpPr>
          <p:nvPr/>
        </p:nvSpPr>
        <p:spPr bwMode="auto">
          <a:xfrm>
            <a:off x="611188" y="3716338"/>
            <a:ext cx="3024187" cy="4333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Развитие</a:t>
            </a:r>
          </a:p>
          <a:p>
            <a:pPr>
              <a:spcBef>
                <a:spcPct val="0"/>
              </a:spcBef>
            </a:pPr>
            <a:r>
              <a:rPr lang="ru-RU" sz="1400">
                <a:latin typeface="Times New Roman" pitchFamily="18" charset="0"/>
              </a:rPr>
              <a:t> дорожно-транспортного комплекса</a:t>
            </a:r>
          </a:p>
        </p:txBody>
      </p:sp>
      <p:sp>
        <p:nvSpPr>
          <p:cNvPr id="57359" name="Rectangle 22"/>
          <p:cNvSpPr>
            <a:spLocks noChangeArrowheads="1"/>
          </p:cNvSpPr>
          <p:nvPr/>
        </p:nvSpPr>
        <p:spPr bwMode="auto">
          <a:xfrm>
            <a:off x="468313" y="4221163"/>
            <a:ext cx="914400" cy="6477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368,0 </a:t>
            </a:r>
            <a:r>
              <a:rPr lang="ru-RU" dirty="0">
                <a:latin typeface="Times New Roman" pitchFamily="18" charset="0"/>
              </a:rPr>
              <a:t>т.р.</a:t>
            </a:r>
          </a:p>
        </p:txBody>
      </p:sp>
      <p:sp>
        <p:nvSpPr>
          <p:cNvPr id="57360" name="Rectangle 23"/>
          <p:cNvSpPr>
            <a:spLocks noChangeArrowheads="1"/>
          </p:cNvSpPr>
          <p:nvPr/>
        </p:nvSpPr>
        <p:spPr bwMode="auto">
          <a:xfrm>
            <a:off x="1692275" y="4221163"/>
            <a:ext cx="914400" cy="576262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2023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1" name="Rectangle 24"/>
          <p:cNvSpPr>
            <a:spLocks noChangeArrowheads="1"/>
          </p:cNvSpPr>
          <p:nvPr/>
        </p:nvSpPr>
        <p:spPr bwMode="auto">
          <a:xfrm>
            <a:off x="2843213" y="4221163"/>
            <a:ext cx="914400" cy="647700"/>
          </a:xfrm>
          <a:prstGeom prst="rect">
            <a:avLst/>
          </a:prstGeom>
          <a:solidFill>
            <a:srgbClr val="3366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2024</a:t>
            </a:r>
            <a:endParaRPr lang="ru-RU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368,0 т.р.</a:t>
            </a:r>
          </a:p>
        </p:txBody>
      </p:sp>
      <p:sp>
        <p:nvSpPr>
          <p:cNvPr id="57362" name="AutoShape 41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3" name="AutoShape 43" descr="5-232-873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4" name="Rectangle 44" descr="PAZ_3205_Avtobus%20gorod_1984[1]"/>
          <p:cNvSpPr>
            <a:spLocks noChangeArrowheads="1"/>
          </p:cNvSpPr>
          <p:nvPr/>
        </p:nvSpPr>
        <p:spPr bwMode="auto">
          <a:xfrm>
            <a:off x="755650" y="5013325"/>
            <a:ext cx="2952750" cy="1655763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sp>
        <p:nvSpPr>
          <p:cNvPr id="57365" name="AutoShape 46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6" name="AutoShape 48" descr="5-232-873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57367" name="Rectangle 49"/>
          <p:cNvSpPr>
            <a:spLocks noChangeArrowheads="1"/>
          </p:cNvSpPr>
          <p:nvPr/>
        </p:nvSpPr>
        <p:spPr bwMode="auto">
          <a:xfrm>
            <a:off x="4787900" y="549275"/>
            <a:ext cx="4032250" cy="719138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Приоритетные направления </a:t>
            </a:r>
          </a:p>
          <a:p>
            <a:pPr>
              <a:spcBef>
                <a:spcPct val="0"/>
              </a:spcBef>
            </a:pPr>
            <a:r>
              <a:rPr lang="ru-RU" sz="1600" dirty="0">
                <a:latin typeface="Times New Roman" pitchFamily="18" charset="0"/>
              </a:rPr>
              <a:t>демографического развития</a:t>
            </a:r>
          </a:p>
        </p:txBody>
      </p:sp>
      <p:sp>
        <p:nvSpPr>
          <p:cNvPr id="57368" name="Rectangle 50"/>
          <p:cNvSpPr>
            <a:spLocks noChangeArrowheads="1"/>
          </p:cNvSpPr>
          <p:nvPr/>
        </p:nvSpPr>
        <p:spPr bwMode="auto">
          <a:xfrm>
            <a:off x="7740650" y="1628775"/>
            <a:ext cx="1260506" cy="9144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dirty="0" smtClean="0">
                <a:latin typeface="Times New Roman" pitchFamily="18" charset="0"/>
              </a:rPr>
              <a:t>2022-2024 </a:t>
            </a:r>
            <a:r>
              <a:rPr lang="ru-RU" dirty="0">
                <a:latin typeface="Times New Roman" pitchFamily="18" charset="0"/>
              </a:rPr>
              <a:t>г.г.</a:t>
            </a:r>
          </a:p>
          <a:p>
            <a:pPr>
              <a:spcBef>
                <a:spcPct val="0"/>
              </a:spcBef>
            </a:pPr>
            <a:r>
              <a:rPr lang="ru-RU" dirty="0">
                <a:latin typeface="Times New Roman" pitchFamily="18" charset="0"/>
              </a:rPr>
              <a:t>10,0 тыс. руб.</a:t>
            </a:r>
          </a:p>
        </p:txBody>
      </p:sp>
      <p:sp>
        <p:nvSpPr>
          <p:cNvPr id="57369" name="Rectangle 51" descr="vtyumenskoy-oblasti-zaregistrirovana-sezonnaya-zabolevaemost-grippom_1[1]"/>
          <p:cNvSpPr>
            <a:spLocks noChangeArrowheads="1"/>
          </p:cNvSpPr>
          <p:nvPr/>
        </p:nvSpPr>
        <p:spPr bwMode="auto">
          <a:xfrm>
            <a:off x="4500563" y="1484313"/>
            <a:ext cx="2808287" cy="1728787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Заголовок 1"/>
          <p:cNvSpPr>
            <a:spLocks noGrp="1"/>
          </p:cNvSpPr>
          <p:nvPr>
            <p:ph type="title"/>
          </p:nvPr>
        </p:nvSpPr>
        <p:spPr>
          <a:xfrm>
            <a:off x="2214563" y="0"/>
            <a:ext cx="692943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3285" name="Group 37"/>
          <p:cNvGraphicFramePr>
            <a:graphicFrameLocks noGrp="1"/>
          </p:cNvGraphicFramePr>
          <p:nvPr>
            <p:ph sz="quarter" idx="1"/>
          </p:nvPr>
        </p:nvGraphicFramePr>
        <p:xfrm>
          <a:off x="0" y="1600200"/>
          <a:ext cx="9144000" cy="5256213"/>
        </p:xfrm>
        <a:graphic>
          <a:graphicData uri="http://schemas.openxmlformats.org/drawingml/2006/table">
            <a:tbl>
              <a:tblPr/>
              <a:tblGrid>
                <a:gridCol w="5083175"/>
                <a:gridCol w="1428750"/>
                <a:gridCol w="1277938"/>
                <a:gridCol w="1354137"/>
              </a:tblGrid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7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25759,4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23182,6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22380,1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14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муниципальной службы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Развитие архивного дела в муниципальном образовании «</a:t>
                      </a:r>
                      <a:r>
                        <a:rPr kumimoji="0" lang="ru-RU" sz="12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 на 2022-2024 годы»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71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23092,6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22290,1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58403" name="Picture 36" descr="C:\Users\user\Desktop\e380dFAOBG2ASoZBWui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2071"/>
            <a:ext cx="2000281" cy="1419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«Местное самоуправление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4315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226659"/>
          <a:ext cx="8786842" cy="5436086"/>
        </p:xfrm>
        <a:graphic>
          <a:graphicData uri="http://schemas.openxmlformats.org/drawingml/2006/table">
            <a:tbl>
              <a:tblPr/>
              <a:tblGrid>
                <a:gridCol w="5003618"/>
                <a:gridCol w="1525493"/>
                <a:gridCol w="1220395"/>
                <a:gridCol w="1037336"/>
              </a:tblGrid>
              <a:tr h="8680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повышение эффективности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061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Количество муниципальных служащих, обучающихся в  высших  учебных  заведениях   на   условиях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софинансирования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муниципальных  служащих и лиц, состоящих в кадровом резерве Администрации, прошедших повышение   квалификации   за   счет   средств местного бюджета (чел.)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246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Количество муниципальных  служащих и лиц, состоящих в кадровом резерве Администрации,  принявших участие в краткосрочных тематических семинарах за счет средств местного                  бюджета (чел.)</a:t>
                      </a:r>
                      <a:r>
                        <a:rPr kumimoji="0" 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 Количество граждан, назначенных на должности муниципальной службы, из кадрового резерва  для замещения вакантных должностей муниципальной службы  в Администрации муниципального образования «Сычевский район» Смоленской области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630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Количество    студентов,    обучающихся   в высших учебных заведениях,  прошедших  практику  в   органах местного   самоуправления муниципального образования «Сычевский район» (чел.)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2071688" y="0"/>
            <a:ext cx="6757987" cy="141763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 район» Смоленской области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55348" name="Group 52"/>
          <p:cNvGraphicFramePr>
            <a:graphicFrameLocks noGrp="1"/>
          </p:cNvGraphicFramePr>
          <p:nvPr>
            <p:ph sz="quarter" idx="1"/>
          </p:nvPr>
        </p:nvGraphicFramePr>
        <p:xfrm>
          <a:off x="214282" y="1351057"/>
          <a:ext cx="8786875" cy="5590367"/>
        </p:xfrm>
        <a:graphic>
          <a:graphicData uri="http://schemas.openxmlformats.org/drawingml/2006/table">
            <a:tbl>
              <a:tblPr/>
              <a:tblGrid>
                <a:gridCol w="5308737"/>
                <a:gridCol w="1220400"/>
                <a:gridCol w="1144124"/>
                <a:gridCol w="1113614"/>
              </a:tblGrid>
              <a:tr h="7635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427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193197,2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183200,1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191473,1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6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Региональный проект «Современная школа»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4139,0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5266,1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6516,4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23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представления начального общего, основного общего, среднего (полного) общего образования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129573,3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121213,1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126805,5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Организация представления дополнительного образования в муниципальных казенных образовательных учреждениях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5236,2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4778,8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5124,4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функционирования модели персонифицированного финансирования дополнительного образования детей»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3747,3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3827,4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«Организация предоставления общедоступного бесплатного дошкольного образования на территории муниципального образования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40130,3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37910,7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39010,4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системы устройства детей-сирот и детей, оставшихся без попечения родителей, на воспитание в семье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3259,9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«Осуществление государственных полномочий по организации и осуществлению деятельности по опеке и попечительству»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1302,5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1351,2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«Педагогические кадры в муниципальном образовании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060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3750,3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3584,5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3518,9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0466" name="Picture 41" descr="C:\Users\user\Desktop\imgp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8727"/>
            <a:ext cx="1714531" cy="1270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43438" y="0"/>
            <a:ext cx="4500562" cy="1417638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Основные показатели социально-экономического развития муниципального образования «</a:t>
            </a:r>
            <a:r>
              <a:rPr lang="ru-RU" sz="1600" b="1" dirty="0" err="1" smtClean="0">
                <a:solidFill>
                  <a:srgbClr val="FF0066"/>
                </a:solidFill>
                <a:latin typeface="Times New Roman" pitchFamily="18" charset="0"/>
              </a:rPr>
              <a:t>Сычевский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 район» Смоленской области на 2022 год и плановый период 2023  и 2024 годов</a:t>
            </a:r>
          </a:p>
        </p:txBody>
      </p:sp>
      <p:graphicFrame>
        <p:nvGraphicFramePr>
          <p:cNvPr id="36948" name="Group 84"/>
          <p:cNvGraphicFramePr>
            <a:graphicFrameLocks noGrp="1"/>
          </p:cNvGraphicFramePr>
          <p:nvPr>
            <p:ph sz="quarter" idx="1"/>
          </p:nvPr>
        </p:nvGraphicFramePr>
        <p:xfrm>
          <a:off x="285750" y="1428750"/>
          <a:ext cx="8572561" cy="5218176"/>
        </p:xfrm>
        <a:graphic>
          <a:graphicData uri="http://schemas.openxmlformats.org/drawingml/2006/table">
            <a:tbl>
              <a:tblPr/>
              <a:tblGrid>
                <a:gridCol w="1571637"/>
                <a:gridCol w="1857388"/>
                <a:gridCol w="785818"/>
                <a:gridCol w="857256"/>
                <a:gridCol w="928694"/>
                <a:gridCol w="857256"/>
                <a:gridCol w="857256"/>
                <a:gridCol w="857256"/>
              </a:tblGrid>
              <a:tr h="264723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Показатели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Единица измерения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Отчет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Оценка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прогноз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472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4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(среднегодовая)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61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6.9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124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населения старше трудоспособного возраста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2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рождаемости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родившихся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5.6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Общий коэффициент смертности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число  умерших на 1000 человек 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17,0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16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353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Коэффициент естественного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прироста населения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 1000 чел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населения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-11,9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-12,1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23634" name="Picture 303" descr="file42505160_3f938d9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52"/>
            <a:ext cx="4000529" cy="12558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1800" smtClean="0">
              <a:solidFill>
                <a:schemeClr val="tx1"/>
              </a:solidFill>
            </a:endParaRPr>
          </a:p>
        </p:txBody>
      </p:sp>
      <p:graphicFrame>
        <p:nvGraphicFramePr>
          <p:cNvPr id="56358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2" y="1428737"/>
          <a:ext cx="8786874" cy="5232565"/>
        </p:xfrm>
        <a:graphic>
          <a:graphicData uri="http://schemas.openxmlformats.org/drawingml/2006/table">
            <a:tbl>
              <a:tblPr/>
              <a:tblGrid>
                <a:gridCol w="5003636"/>
                <a:gridCol w="1525500"/>
                <a:gridCol w="1220400"/>
                <a:gridCol w="1037338"/>
              </a:tblGrid>
              <a:tr h="112098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общедоступного бесплатного дошкольного и общего образования.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Обеспечение современного качества, доступности и эффективности дополнительного образования.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55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240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1.Доля выпускников муниципальных общеобразовательных учреждений, сдавших единый государственный экзамен по русскому языку и математике, в общей численности выпускников муниципальных образовательных учреждений, сдавших единый государственный экзамен по данным предметам;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2.Доля выпускников муниципальных общеобразовательных учреждений, не получивших аттестат о среднем (полном) образовании, в общей численности выпускников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634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3.Доля муниципальных общеобразовательных учреждений, соответствующих современным требованиям обучения, в общей численности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0748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4.Доля муниципальных общеобразовательных учреждений, здания которых требуют капитального ремонта, в общем  количестве муниципальных общеобразовательных  учреждений;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образования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 район» Смоленской области»</a:t>
            </a:r>
            <a:endParaRPr lang="ru-RU" sz="200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3" y="1500175"/>
          <a:ext cx="8715435" cy="5072099"/>
        </p:xfrm>
        <a:graphic>
          <a:graphicData uri="http://schemas.openxmlformats.org/drawingml/2006/table">
            <a:tbl>
              <a:tblPr/>
              <a:tblGrid>
                <a:gridCol w="5923774"/>
                <a:gridCol w="817072"/>
                <a:gridCol w="1021339"/>
                <a:gridCol w="953250"/>
              </a:tblGrid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5. Доля детей первой и второй групп здоровья в общей численности обучающихся в муниципальных общеобразовательных  учреждениях;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6. Доля детей в возрасте 1-7 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12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7. Количество детей в возрасте 1-7 лет, получающих дошкольную образовательную услугу и (или) услугу по их содержанию в муниципальных образовательных учреждениях, в общей численности детей в возрасте 1-7 лет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8. Доля детей в возрасте 1-7лет, стоящих на учете для определения в муниципальные дошкольные образовательные учреждения, в общей численности детей в возрасте 1-7 лет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9. Количество детей в возрасте 5-18 лет, получающих услуги по дополнительному образованию в организациях различной организационно-правовой формы и формы собственности, в общей численности детей данной возрастной группы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99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10. Количество проведенных мероприятий учреждениями дополнительного образования 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1928813" y="0"/>
            <a:ext cx="7215187" cy="1571625"/>
          </a:xfrm>
        </p:spPr>
        <p:txBody>
          <a:bodyPr/>
          <a:lstStyle/>
          <a:p>
            <a:pPr algn="ctr" eaLnBrk="1" hangingPunct="1"/>
            <a:r>
              <a:rPr lang="ru-RU" sz="2000" b="1" i="1" smtClean="0">
                <a:solidFill>
                  <a:srgbClr val="FF0066"/>
                </a:solidFill>
                <a:latin typeface="Times New Roman" pitchFamily="18" charset="0"/>
              </a:rPr>
              <a:t> </a:t>
            </a: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</a:t>
            </a:r>
            <a:b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smtClean="0">
                <a:solidFill>
                  <a:schemeClr val="tx1"/>
                </a:solidFill>
                <a:latin typeface="Times New Roman" pitchFamily="18" charset="0"/>
              </a:rPr>
              <a:t>«Сычевский район» Смоленской области»</a:t>
            </a:r>
            <a:endParaRPr lang="ru-RU" sz="1400" smtClean="0">
              <a:solidFill>
                <a:schemeClr val="tx1"/>
              </a:solidFill>
            </a:endParaRPr>
          </a:p>
        </p:txBody>
      </p:sp>
      <p:graphicFrame>
        <p:nvGraphicFramePr>
          <p:cNvPr id="58425" name="Group 57"/>
          <p:cNvGraphicFramePr>
            <a:graphicFrameLocks noGrp="1"/>
          </p:cNvGraphicFramePr>
          <p:nvPr>
            <p:ph sz="quarter" idx="1"/>
          </p:nvPr>
        </p:nvGraphicFramePr>
        <p:xfrm>
          <a:off x="285720" y="1500175"/>
          <a:ext cx="8572560" cy="5055362"/>
        </p:xfrm>
        <a:graphic>
          <a:graphicData uri="http://schemas.openxmlformats.org/drawingml/2006/table">
            <a:tbl>
              <a:tblPr/>
              <a:tblGrid>
                <a:gridCol w="5104839"/>
                <a:gridCol w="1116219"/>
                <a:gridCol w="1190634"/>
                <a:gridCol w="1160868"/>
              </a:tblGrid>
              <a:tr h="3538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2659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52371,3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49380,4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50306,2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7436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библиотечного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14238,9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14480,3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14173,4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«Организация музейного обслуживания населения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1176,9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181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физической культуры и спорта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5674,1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5740,6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19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культурно-досуговой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деятельности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21239,8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18299,7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19462,3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8433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художественно-эстетического воспитания подрастающего поколения, выявление и поддержка юных дарований в муниципальном казенном учреждении дополнительного образования детей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Сычевская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детская школа искусств»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7876,8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7797,5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8026,0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430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«Развитие туризма на территории муниципального образования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94,0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2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1737,3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1857,9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1572,4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3543" name="Picture 46" descr="C:\Users\user\Desktop\imgpreview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857406" cy="1473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культуры и туризма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2000" dirty="0" smtClean="0"/>
          </a:p>
        </p:txBody>
      </p:sp>
      <p:graphicFrame>
        <p:nvGraphicFramePr>
          <p:cNvPr id="59465" name="Group 73"/>
          <p:cNvGraphicFramePr>
            <a:graphicFrameLocks noGrp="1"/>
          </p:cNvGraphicFramePr>
          <p:nvPr>
            <p:ph sz="quarter" idx="1"/>
          </p:nvPr>
        </p:nvGraphicFramePr>
        <p:xfrm>
          <a:off x="214282" y="214290"/>
          <a:ext cx="8715437" cy="6436663"/>
        </p:xfrm>
        <a:graphic>
          <a:graphicData uri="http://schemas.openxmlformats.org/drawingml/2006/table">
            <a:tbl>
              <a:tblPr/>
              <a:tblGrid>
                <a:gridCol w="5447148"/>
                <a:gridCol w="1021340"/>
                <a:gridCol w="1157519"/>
                <a:gridCol w="1089430"/>
              </a:tblGrid>
              <a:tr h="118416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Создание социально-экономических условий для развития культуры, спорта и туризма в муниципальном образовании «</a:t>
                      </a:r>
                      <a:r>
                        <a:rPr kumimoji="0" lang="ru-RU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87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1.   Количество проведенных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2. Количество посещений библиотек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133533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134862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136200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3.  Количество участников мероприятий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59234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59054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207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человек, систематически занимающихся физкультурой и спортом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920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спортивно-массовых мероприятий для различных слоев населения – ед.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210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795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участников клубных формирований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40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предметов хранения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250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посещений –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1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4870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5871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5972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032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принимаемых туристов и экскурсантов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20015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068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проводимых силами ДШИ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Заголовок 1"/>
          <p:cNvSpPr>
            <a:spLocks noGrp="1"/>
          </p:cNvSpPr>
          <p:nvPr>
            <p:ph type="title"/>
          </p:nvPr>
        </p:nvSpPr>
        <p:spPr>
          <a:xfrm>
            <a:off x="2714625" y="142875"/>
            <a:ext cx="6429375" cy="164306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</a:t>
            </a:r>
            <a:r>
              <a:rPr lang="ru-RU" sz="1800" b="1" dirty="0" err="1" smtClean="0"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 район» Смоленской области»</a:t>
            </a:r>
          </a:p>
        </p:txBody>
      </p:sp>
      <p:graphicFrame>
        <p:nvGraphicFramePr>
          <p:cNvPr id="60463" name="Group 47"/>
          <p:cNvGraphicFramePr>
            <a:graphicFrameLocks noGrp="1"/>
          </p:cNvGraphicFramePr>
          <p:nvPr>
            <p:ph sz="quarter" idx="1"/>
          </p:nvPr>
        </p:nvGraphicFramePr>
        <p:xfrm>
          <a:off x="285720" y="2071678"/>
          <a:ext cx="8572560" cy="4658032"/>
        </p:xfrm>
        <a:graphic>
          <a:graphicData uri="http://schemas.openxmlformats.org/drawingml/2006/table">
            <a:tbl>
              <a:tblPr/>
              <a:tblGrid>
                <a:gridCol w="5424824"/>
                <a:gridCol w="1004596"/>
                <a:gridCol w="1138544"/>
                <a:gridCol w="1004596"/>
              </a:tblGrid>
              <a:tr h="5179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5311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223,0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478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«Гражданско-патриотическое воспитание граждан 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en-US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890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квалифицированными кадрами  учреждений , находящихся на территории муниципального образования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89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«Комплексные меры противодействия злоупотреблению наркотическими средствами и их незаконному обороту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 Комплексные меры по профилактике безнадзорности, правонарушений среди несовершеннолетних, семейного неблагополучия и соблюдения законодательства  о правах ребенка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4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 «Комплексные меры по профилактике правонарушений и усилению борьбы с преступностью  в муниципальном образовании «</a:t>
                      </a:r>
                      <a:r>
                        <a:rPr kumimoji="0" lang="ru-RU" sz="11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65581" name="Picture 36" descr="C:\Users\user\Desktop\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4759"/>
            <a:ext cx="2357468" cy="1702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000" b="1" smtClean="0"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br>
              <a:rPr lang="ru-RU" sz="2000" b="1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b="1" smtClean="0">
                <a:latin typeface="Times New Roman" pitchFamily="18" charset="0"/>
                <a:cs typeface="Times New Roman" pitchFamily="18" charset="0"/>
              </a:rPr>
              <a:t>«Развитие молодежной политики на территории муниципального образования «Сычевский район» Смоленской области»</a:t>
            </a:r>
            <a:endParaRPr lang="ru-RU" sz="1800" b="1" smtClean="0"/>
          </a:p>
        </p:txBody>
      </p:sp>
      <p:graphicFrame>
        <p:nvGraphicFramePr>
          <p:cNvPr id="61498" name="Group 58"/>
          <p:cNvGraphicFramePr>
            <a:graphicFrameLocks noGrp="1"/>
          </p:cNvGraphicFramePr>
          <p:nvPr>
            <p:ph sz="quarter" idx="1"/>
          </p:nvPr>
        </p:nvGraphicFramePr>
        <p:xfrm>
          <a:off x="285720" y="1357298"/>
          <a:ext cx="8644000" cy="5220968"/>
        </p:xfrm>
        <a:graphic>
          <a:graphicData uri="http://schemas.openxmlformats.org/drawingml/2006/table">
            <a:tbl>
              <a:tblPr/>
              <a:tblGrid>
                <a:gridCol w="5740156"/>
                <a:gridCol w="1012968"/>
                <a:gridCol w="945438"/>
                <a:gridCol w="945438"/>
              </a:tblGrid>
              <a:tr h="118277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создание стартовых условий для развития инновационного потенциала молодежи и последующего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включения ее в процессы общественно-политического, социально-экономического и культурного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преобразования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397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37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проведенных мероприятий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количества опубликованных информационных </a:t>
                      </a:r>
                      <a:b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по программе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 (викторин, акций, семинаров, круглых столов) по реализации молодёжной политики на территории района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3882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опубликованных информационных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и методических материалов в сфере реализации молодёжной политики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 связанных с профилактикой злоупотребления наркотических средств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29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связанных с профилактикой семейного неблагополучия и оздоровлением обстановки в неблагополучных семьях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902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 проведенных мероприятий, направленных на снижение числа преступлений, совершаемых на улицах и в иных  общественных  местах  на  территории Сычевского района, в том числе преступлений,     совершенных несовершеннолетними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Заголовок 1"/>
          <p:cNvSpPr>
            <a:spLocks noGrp="1"/>
          </p:cNvSpPr>
          <p:nvPr>
            <p:ph type="title"/>
          </p:nvPr>
        </p:nvSpPr>
        <p:spPr>
          <a:xfrm>
            <a:off x="2428875" y="274638"/>
            <a:ext cx="6715125" cy="165417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endParaRPr lang="ru-RU" sz="20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142844" y="2143117"/>
          <a:ext cx="8786810" cy="4189562"/>
        </p:xfrm>
        <a:graphic>
          <a:graphicData uri="http://schemas.openxmlformats.org/drawingml/2006/table">
            <a:tbl>
              <a:tblPr/>
              <a:tblGrid>
                <a:gridCol w="5011228"/>
                <a:gridCol w="1372939"/>
                <a:gridCol w="1304292"/>
                <a:gridCol w="1098351"/>
              </a:tblGrid>
              <a:tr h="960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249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5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«Оказание финансовой поддержки субъектам малого и среднего предпринимательства»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954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реализацию мероприятий в рамках муниципальных программ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47491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Субсидии субъектам малого и среднего предпринимательства в муниципальном образовании «</a:t>
                      </a:r>
                      <a:r>
                        <a:rPr kumimoji="0" lang="ru-RU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7614" name="Picture 41" descr="C:\Users\user\Desktop\podderjka_predprinimatelej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6468"/>
            <a:ext cx="2214593" cy="18237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  программа</a:t>
            </a:r>
            <a:r>
              <a:rPr lang="ru-RU" sz="2200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субъектов малого и среднего предпринимательства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3526" name="Group 38"/>
          <p:cNvGraphicFramePr>
            <a:graphicFrameLocks noGrp="1"/>
          </p:cNvGraphicFramePr>
          <p:nvPr>
            <p:ph sz="quarter" idx="1"/>
          </p:nvPr>
        </p:nvGraphicFramePr>
        <p:xfrm>
          <a:off x="214281" y="1571613"/>
          <a:ext cx="8715437" cy="4969487"/>
        </p:xfrm>
        <a:graphic>
          <a:graphicData uri="http://schemas.openxmlformats.org/drawingml/2006/table">
            <a:tbl>
              <a:tblPr/>
              <a:tblGrid>
                <a:gridCol w="5515237"/>
                <a:gridCol w="1089430"/>
                <a:gridCol w="1021340"/>
                <a:gridCol w="1089430"/>
              </a:tblGrid>
              <a:tr h="171451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Содействие развитию малого и среднего предпринимательства  и  повышение   роли  малого предпринимательства в экономике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как одного из факторов, с одной стороны, инновационного развития и улучшения отраслевой структуры экономики, а с другой стороны, – социального развития и обеспечения стабильно высокого уровня занятости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45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4501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среднесписочной численности работников (без внешних совместителей) малых и средних предприятий в среднесписочной численности работников (без внешних совместителей) всех предприятий и организаций -%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en-US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Число субъектов малого и среднего предпринимательства на 10000 человек населения муниципального образования –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189,9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190,2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005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налоговых поступлений  от  субъектов малого и среднего предпринимательства  в бюджет муниципального образования «Сычевский район»;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884948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Оборот субъектов малого и среднего предпринимательства в постоянных ценах по отношению к показателю 2014 года - %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643687" cy="1571625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18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4544" name="Group 32"/>
          <p:cNvGraphicFramePr>
            <a:graphicFrameLocks noGrp="1"/>
          </p:cNvGraphicFramePr>
          <p:nvPr>
            <p:ph sz="quarter" idx="1"/>
          </p:nvPr>
        </p:nvGraphicFramePr>
        <p:xfrm>
          <a:off x="285721" y="1928802"/>
          <a:ext cx="8572560" cy="4714908"/>
        </p:xfrm>
        <a:graphic>
          <a:graphicData uri="http://schemas.openxmlformats.org/drawingml/2006/table">
            <a:tbl>
              <a:tblPr/>
              <a:tblGrid>
                <a:gridCol w="4621146"/>
                <a:gridCol w="1339462"/>
                <a:gridCol w="1138543"/>
                <a:gridCol w="1473409"/>
              </a:tblGrid>
              <a:tr h="1112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773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368,0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4958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безопасности дорожного движения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75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«Создание условий для предоставления транспортных услуг населению и организации транспортного обслуживания между поселениями в границах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69662" name="Picture 31" descr="C:\Users\user\Desktop\gallery!2o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5766"/>
            <a:ext cx="2357468" cy="1603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«Развитие дорожно-транспортного комплекса на территории 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5579" name="Group 43"/>
          <p:cNvGraphicFramePr>
            <a:graphicFrameLocks noGrp="1"/>
          </p:cNvGraphicFramePr>
          <p:nvPr>
            <p:ph sz="quarter" idx="1"/>
          </p:nvPr>
        </p:nvGraphicFramePr>
        <p:xfrm>
          <a:off x="214282" y="1500175"/>
          <a:ext cx="8643998" cy="4929221"/>
        </p:xfrm>
        <a:graphic>
          <a:graphicData uri="http://schemas.openxmlformats.org/drawingml/2006/table">
            <a:tbl>
              <a:tblPr/>
              <a:tblGrid>
                <a:gridCol w="4560610"/>
                <a:gridCol w="1428661"/>
                <a:gridCol w="1430160"/>
                <a:gridCol w="1224567"/>
              </a:tblGrid>
              <a:tr h="10514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обеспечение охраны жизни, здоровья граждан и их имущества, гарантий их законных прав на безопасные условия движения на дорогах, а также создание благоприятных условий для предоставления транспортных услуг населению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57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32603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дорожно-транспортных происшествий –шт.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50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пострадавших  в дорожно-транспортных происшествиях – чел.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Times New Roman" pitchFamily="18" charset="0"/>
                        </a:rPr>
                        <a:t>Количество  погибших в дорожно-транспортных происшествиях – чел.</a:t>
                      </a:r>
                    </a:p>
                  </a:txBody>
                  <a:tcPr marL="114300" marR="114300" marT="0" marB="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9393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Количество муниципальных маршрутов – шт.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73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перевезенных пассажиров – чел.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988" name="Group 100"/>
          <p:cNvGraphicFramePr>
            <a:graphicFrameLocks noGrp="1"/>
          </p:cNvGraphicFramePr>
          <p:nvPr>
            <p:ph sz="quarter" idx="1"/>
          </p:nvPr>
        </p:nvGraphicFramePr>
        <p:xfrm>
          <a:off x="214313" y="285750"/>
          <a:ext cx="8715436" cy="5682015"/>
        </p:xfrm>
        <a:graphic>
          <a:graphicData uri="http://schemas.openxmlformats.org/drawingml/2006/table">
            <a:tbl>
              <a:tblPr/>
              <a:tblGrid>
                <a:gridCol w="3132109"/>
                <a:gridCol w="1021341"/>
                <a:gridCol w="748986"/>
                <a:gridCol w="748979"/>
                <a:gridCol w="765627"/>
                <a:gridCol w="732358"/>
                <a:gridCol w="817054"/>
                <a:gridCol w="748982"/>
              </a:tblGrid>
              <a:tr h="8820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отгруженных товаров собственного производства, выполненных работ и услуг собственными силами - РАЗДЕЛ С: Обрабатывающие производства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98,7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7,6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117,9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44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Продукция сельского хозяйства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872,9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965,1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996,7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1035,6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780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Ввод в действие жилых домов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кв. м. в общей площади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4,599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4,916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Оборот розничной торговли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244,1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346,6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369,8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395,7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424,7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8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Объем платных услуг населению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13,6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10,0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9,1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15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Инвестиции в основной капитал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млн.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492,5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555,5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373,9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389,2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418,3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584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Численность рабочей силы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чел.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6,379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8488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Номинальная начисленная средняя заработная плата работников организаций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27475,0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29832,9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30196,0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30619,0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31109,0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Arial" charset="0"/>
                        </a:rPr>
                        <a:t>31700,0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Заголовок 1"/>
          <p:cNvSpPr>
            <a:spLocks noGrp="1"/>
          </p:cNvSpPr>
          <p:nvPr>
            <p:ph type="title"/>
          </p:nvPr>
        </p:nvSpPr>
        <p:spPr>
          <a:xfrm>
            <a:off x="2786063" y="0"/>
            <a:ext cx="6286500" cy="1928813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18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>
              <a:solidFill>
                <a:schemeClr val="tx1"/>
              </a:solidFill>
            </a:endParaRPr>
          </a:p>
        </p:txBody>
      </p:sp>
      <p:graphicFrame>
        <p:nvGraphicFramePr>
          <p:cNvPr id="66597" name="Group 37"/>
          <p:cNvGraphicFramePr>
            <a:graphicFrameLocks noGrp="1"/>
          </p:cNvGraphicFramePr>
          <p:nvPr>
            <p:ph sz="quarter" idx="1"/>
          </p:nvPr>
        </p:nvGraphicFramePr>
        <p:xfrm>
          <a:off x="214282" y="2143117"/>
          <a:ext cx="8643998" cy="3662804"/>
        </p:xfrm>
        <a:graphic>
          <a:graphicData uri="http://schemas.openxmlformats.org/drawingml/2006/table">
            <a:tbl>
              <a:tblPr/>
              <a:tblGrid>
                <a:gridCol w="4727187"/>
                <a:gridCol w="1215563"/>
                <a:gridCol w="1350624"/>
                <a:gridCol w="1350624"/>
              </a:tblGrid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261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29060,3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19348,1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13332,7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10346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«Совершенствование межбюджетных отношений, повышение эффективности оказания финансовой помощи бюджетам поселений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район» Смоленской области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23058,5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13683,9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7665,5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939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6001,8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5664,2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5667,2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1715" name="Picture 2" descr="C:\Users\user\Desktop\cover-041-630x3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6342" y="142852"/>
            <a:ext cx="2579721" cy="1785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0018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«Управление муниципальными финансами в муниципальном образовании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 </a:t>
            </a:r>
            <a: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endParaRPr lang="ru-RU" sz="1800" dirty="0" smtClean="0"/>
          </a:p>
        </p:txBody>
      </p:sp>
      <p:graphicFrame>
        <p:nvGraphicFramePr>
          <p:cNvPr id="67637" name="Group 53"/>
          <p:cNvGraphicFramePr>
            <a:graphicFrameLocks noGrp="1"/>
          </p:cNvGraphicFramePr>
          <p:nvPr>
            <p:ph sz="quarter" idx="1"/>
          </p:nvPr>
        </p:nvGraphicFramePr>
        <p:xfrm>
          <a:off x="214282" y="1124377"/>
          <a:ext cx="8715437" cy="5553239"/>
        </p:xfrm>
        <a:graphic>
          <a:graphicData uri="http://schemas.openxmlformats.org/drawingml/2006/table">
            <a:tbl>
              <a:tblPr/>
              <a:tblGrid>
                <a:gridCol w="6128042"/>
                <a:gridCol w="885162"/>
                <a:gridCol w="885161"/>
                <a:gridCol w="817072"/>
              </a:tblGrid>
              <a:tr h="1324566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Цели программы :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Обеспечение финансовой устойчивости бюджета муниципального района, создание условий для повышения качества управления муниципальными финансами </a:t>
                      </a: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 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086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77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Соответствие     решения Сычевской районной Думы  о бюджете муниципального района  требованиям     Бюджетного кодекса  Российской Федерации 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Увеличение доли расходов бюджета муниципального района,  сформированных в рамках   муниципальных программ  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91,0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Сокращение отклонения фактического объема налоговых и неналоговых доходов за отчетный период от  утвержденного плана,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41208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Просроченная задолженность по долговым обязательствам муниципального образования «Сычевский район» (тыс. руб.)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358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расходов  на обслуживание         муниципального долга   в   расходах бюджета муниципального района,     за исключением   объема расходов, которые осуществляются     за счет   субвенций, предоставляемых   из бюджетов   бюджетной системы   Российской Федерации %(предел – 15% - ст.111 БК РФ)      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39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     межбюджетных трансфертов   бюджета муниципального   района, распределяемая     по утвержденным   методикам         (за исключением инвестиционной     финансовой помощи)  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5354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Выполнение плана контрольных мероприятий (%)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accent2"/>
                </a:solidFill>
                <a:latin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r>
              <a:rPr lang="ru-RU" sz="2000" i="1" dirty="0" smtClean="0">
                <a:solidFill>
                  <a:schemeClr val="tx1"/>
                </a:solidFill>
                <a:latin typeface="Times New Roman" pitchFamily="18" charset="0"/>
              </a:rPr>
              <a:t> </a:t>
            </a:r>
            <a:endParaRPr lang="ru-RU" sz="2000" i="1" dirty="0" smtClean="0">
              <a:solidFill>
                <a:schemeClr val="tx1"/>
              </a:solidFill>
            </a:endParaRPr>
          </a:p>
        </p:txBody>
      </p:sp>
      <p:graphicFrame>
        <p:nvGraphicFramePr>
          <p:cNvPr id="68639" name="Group 31"/>
          <p:cNvGraphicFramePr>
            <a:graphicFrameLocks noGrp="1"/>
          </p:cNvGraphicFramePr>
          <p:nvPr>
            <p:ph sz="quarter" idx="1"/>
          </p:nvPr>
        </p:nvGraphicFramePr>
        <p:xfrm>
          <a:off x="214281" y="2034536"/>
          <a:ext cx="8715437" cy="4574878"/>
        </p:xfrm>
        <a:graphic>
          <a:graphicData uri="http://schemas.openxmlformats.org/drawingml/2006/table">
            <a:tbl>
              <a:tblPr/>
              <a:tblGrid>
                <a:gridCol w="4970521"/>
                <a:gridCol w="1225609"/>
                <a:gridCol w="1225609"/>
                <a:gridCol w="1293698"/>
              </a:tblGrid>
              <a:tr h="11072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072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800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«Обеспечение организационных условий для реализации муниципальной программы»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13418,1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12383,9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11781,4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5715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деятельности муниципальных учреждений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10350,4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10184,1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10120,7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635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Материально-техническое обеспечение деятельности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3000,0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2132,0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1593,0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Расходы на обеспечение развития и укрепления материально-технической базы органов местного самоуправления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67,7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Заголовок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6842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«Материально  –  техническое  и  транспортное  обеспечение 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деятельности  органов   местного самоуправления  муниципального </a:t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образования  «</a:t>
            </a:r>
            <a:r>
              <a:rPr lang="ru-RU" sz="2000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69660" name="Group 28"/>
          <p:cNvGraphicFramePr>
            <a:graphicFrameLocks noGrp="1"/>
          </p:cNvGraphicFramePr>
          <p:nvPr>
            <p:ph sz="quarter" idx="1"/>
          </p:nvPr>
        </p:nvGraphicFramePr>
        <p:xfrm>
          <a:off x="214283" y="1714489"/>
          <a:ext cx="8643996" cy="4714908"/>
        </p:xfrm>
        <a:graphic>
          <a:graphicData uri="http://schemas.openxmlformats.org/drawingml/2006/table">
            <a:tbl>
              <a:tblPr/>
              <a:tblGrid>
                <a:gridCol w="5334968"/>
                <a:gridCol w="1012967"/>
                <a:gridCol w="1012968"/>
                <a:gridCol w="1283093"/>
              </a:tblGrid>
              <a:tr h="174320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 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организация автотранспортного обслуживания и хозяйственного обеспечения деятельности органов местного самоуправления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области, структурных подразделений  Администрации муниципального образования «</a:t>
                      </a:r>
                      <a:r>
                        <a:rPr kumimoji="0" lang="ru-R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Сычевский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район» Смоленской области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543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73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Повышение уровня обеспеченности транспортными средствами(%)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00996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Уровень содержания автомобилей, зданий и служебных помещений в надлежащем порядке(%)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Заголовок 1"/>
          <p:cNvSpPr>
            <a:spLocks noGrp="1"/>
          </p:cNvSpPr>
          <p:nvPr>
            <p:ph type="title"/>
          </p:nvPr>
        </p:nvSpPr>
        <p:spPr>
          <a:xfrm>
            <a:off x="2500313" y="0"/>
            <a:ext cx="6429375" cy="1857375"/>
          </a:xfrm>
        </p:spPr>
        <p:txBody>
          <a:bodyPr/>
          <a:lstStyle/>
          <a:p>
            <a:pPr algn="ctr" eaLnBrk="1" hangingPunct="1"/>
            <a:r>
              <a:rPr lang="ru-RU" sz="2000" b="1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1800" b="1" i="1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«Сычевский район» Смоленской области» </a:t>
            </a:r>
            <a:endParaRPr lang="ru-RU" sz="1800" i="1" smtClean="0">
              <a:solidFill>
                <a:schemeClr val="tx1"/>
              </a:solidFill>
            </a:endParaRPr>
          </a:p>
        </p:txBody>
      </p:sp>
      <p:graphicFrame>
        <p:nvGraphicFramePr>
          <p:cNvPr id="70688" name="Group 32"/>
          <p:cNvGraphicFramePr>
            <a:graphicFrameLocks noGrp="1"/>
          </p:cNvGraphicFramePr>
          <p:nvPr>
            <p:ph sz="quarter" idx="1"/>
          </p:nvPr>
        </p:nvGraphicFramePr>
        <p:xfrm>
          <a:off x="214281" y="1928803"/>
          <a:ext cx="8643997" cy="4643471"/>
        </p:xfrm>
        <a:graphic>
          <a:graphicData uri="http://schemas.openxmlformats.org/drawingml/2006/table">
            <a:tbl>
              <a:tblPr/>
              <a:tblGrid>
                <a:gridCol w="5267435"/>
                <a:gridCol w="1080500"/>
                <a:gridCol w="1012969"/>
                <a:gridCol w="1283093"/>
              </a:tblGrid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03071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355,0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«Доступная среда на территории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15,0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042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«Поддержка общественных организаций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 район» Смоленской области»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340,0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  <p:pic>
        <p:nvPicPr>
          <p:cNvPr id="75806" name="Picture 2" descr="C:\Users\user\Desktop\vebinar -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8492"/>
            <a:ext cx="2143155" cy="1638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501062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Муниципальная программа 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«Социальная поддержка граждан, проживающих на территории</a:t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муниципального образования «</a:t>
            </a:r>
            <a:r>
              <a:rPr lang="ru-RU" sz="2000" b="1" dirty="0" err="1" smtClean="0">
                <a:solidFill>
                  <a:schemeClr val="tx1"/>
                </a:solidFill>
                <a:latin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</a:rPr>
              <a:t> район» Смоленской области»</a:t>
            </a:r>
            <a:endParaRPr lang="ru-RU" sz="2000" dirty="0" smtClean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2" y="1428736"/>
          <a:ext cx="8715438" cy="4786346"/>
        </p:xfrm>
        <a:graphic>
          <a:graphicData uri="http://schemas.openxmlformats.org/drawingml/2006/table">
            <a:tbl>
              <a:tblPr/>
              <a:tblGrid>
                <a:gridCol w="5038611"/>
                <a:gridCol w="1225609"/>
                <a:gridCol w="1225609"/>
                <a:gridCol w="1225609"/>
              </a:tblGrid>
              <a:tr h="1057852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Цели муниципальной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sng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Повышение качества жизни социально незащищенных слоев населения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9653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00149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проведенных мероприятий, направленных на поддержку социально незащищенных слоев населения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7616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мероприятий, проведенных общественными организациями (ед.)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Заголовок 1"/>
          <p:cNvSpPr>
            <a:spLocks noGrp="1"/>
          </p:cNvSpPr>
          <p:nvPr>
            <p:ph type="title"/>
          </p:nvPr>
        </p:nvSpPr>
        <p:spPr>
          <a:xfrm>
            <a:off x="2286000" y="214313"/>
            <a:ext cx="6643688" cy="1285861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714488"/>
          <a:ext cx="8643999" cy="4499214"/>
        </p:xfrm>
        <a:graphic>
          <a:graphicData uri="http://schemas.openxmlformats.org/drawingml/2006/table">
            <a:tbl>
              <a:tblPr/>
              <a:tblGrid>
                <a:gridCol w="5132373"/>
                <a:gridCol w="1215563"/>
                <a:gridCol w="1080500"/>
                <a:gridCol w="1215563"/>
              </a:tblGrid>
              <a:tr h="157232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Показатели                                        тыс.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12851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Объем финансирования, всего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6416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Комплекс процессных мероприятий «Предоставление мер социальной поддержки по обеспечению жильем отдельных категорий граждан»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82,2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</a:tbl>
          </a:graphicData>
        </a:graphic>
      </p:graphicFrame>
      <p:pic>
        <p:nvPicPr>
          <p:cNvPr id="7784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7318"/>
            <a:ext cx="2071718" cy="14243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Заголовок 1"/>
          <p:cNvSpPr>
            <a:spLocks noGrp="1"/>
          </p:cNvSpPr>
          <p:nvPr>
            <p:ph type="title"/>
          </p:nvPr>
        </p:nvSpPr>
        <p:spPr>
          <a:xfrm>
            <a:off x="714375" y="274638"/>
            <a:ext cx="7972425" cy="1143000"/>
          </a:xfrm>
        </p:spPr>
        <p:txBody>
          <a:bodyPr>
            <a:normAutofit fontScale="90000"/>
          </a:bodyPr>
          <a:lstStyle/>
          <a:p>
            <a:pPr algn="ctr" eaLnBrk="1" fontAlgn="t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Муниципальная программа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«Обеспечение жильем молодых семей, проживающих на территории  муниципального образования «</a:t>
            </a:r>
            <a:r>
              <a:rPr lang="ru-RU" sz="2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области.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sz="quarter" idx="1"/>
          </p:nvPr>
        </p:nvGraphicFramePr>
        <p:xfrm>
          <a:off x="214281" y="1643051"/>
          <a:ext cx="8715438" cy="4955034"/>
        </p:xfrm>
        <a:graphic>
          <a:graphicData uri="http://schemas.openxmlformats.org/drawingml/2006/table">
            <a:tbl>
              <a:tblPr/>
              <a:tblGrid>
                <a:gridCol w="5310969"/>
                <a:gridCol w="1225609"/>
                <a:gridCol w="1157520"/>
                <a:gridCol w="1021340"/>
              </a:tblGrid>
              <a:tr h="1254348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Цель программы: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Поддержка органами местного самоуправления молодых семей, проживающих на территории  муниципального образования «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Сычевский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район» Смоленской области и признанными нуждающимися в улучшении жилищных условий  и повышения качества жизни молодых семей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Наименование целевого показателя  муниципальной программы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Количество молодых семей, улучшивших жилищные условия в рамках реализации подпрограммы - ед.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</a:tr>
              <a:tr h="122495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Доля молодых семьей, улучшивших жилищные условия за счет социальных выплат от общего количества молодых семьей, имеющих право на получение социальной выплаты - %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smtClean="0">
                <a:solidFill>
                  <a:srgbClr val="FF6600"/>
                </a:solidFill>
                <a:latin typeface="Times New Roman" pitchFamily="18" charset="0"/>
              </a:rPr>
              <a:t>Бюджетные инвестиции на приобретение объектов недвижимого имущества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68313" y="1484313"/>
            <a:ext cx="8229600" cy="4784725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9876" name="Rectangle 4"/>
          <p:cNvSpPr>
            <a:spLocks noChangeArrowheads="1"/>
          </p:cNvSpPr>
          <p:nvPr/>
        </p:nvSpPr>
        <p:spPr bwMode="auto">
          <a:xfrm>
            <a:off x="395288" y="1484313"/>
            <a:ext cx="8280400" cy="2376487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Объем денежных средств, предусмотренных на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приобретение жилых помещений для детей-сирот и детей, 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оставшихся без попечения родителей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составляет:</a:t>
            </a:r>
          </a:p>
          <a:p>
            <a:pPr>
              <a:spcBef>
                <a:spcPct val="0"/>
              </a:spcBef>
            </a:pP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на 2022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 тыс.рублей</a:t>
            </a:r>
            <a:endParaRPr lang="ru-RU" sz="2000" dirty="0">
              <a:solidFill>
                <a:srgbClr val="CC6600"/>
              </a:solidFill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2023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  <a:p>
            <a:pPr>
              <a:spcBef>
                <a:spcPct val="0"/>
              </a:spcBef>
            </a:pP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на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2024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год – </a:t>
            </a:r>
            <a:r>
              <a:rPr lang="ru-RU" sz="2000" dirty="0" smtClean="0">
                <a:solidFill>
                  <a:srgbClr val="CC6600"/>
                </a:solidFill>
                <a:latin typeface="Times New Roman" pitchFamily="18" charset="0"/>
              </a:rPr>
              <a:t>900,00 </a:t>
            </a:r>
            <a:r>
              <a:rPr lang="ru-RU" sz="2000" dirty="0">
                <a:solidFill>
                  <a:srgbClr val="CC6600"/>
                </a:solidFill>
                <a:latin typeface="Times New Roman" pitchFamily="18" charset="0"/>
              </a:rPr>
              <a:t>тыс.рублей</a:t>
            </a:r>
          </a:p>
        </p:txBody>
      </p:sp>
      <p:sp>
        <p:nvSpPr>
          <p:cNvPr id="79877" name="Oval 5"/>
          <p:cNvSpPr>
            <a:spLocks noChangeArrowheads="1"/>
          </p:cNvSpPr>
          <p:nvPr/>
        </p:nvSpPr>
        <p:spPr bwMode="auto">
          <a:xfrm>
            <a:off x="4067175" y="42926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endParaRPr lang="ru-RU" sz="1800" b="0"/>
          </a:p>
        </p:txBody>
      </p:sp>
      <p:pic>
        <p:nvPicPr>
          <p:cNvPr id="79878" name="Picture 7" descr="964cf5e54c4ad258ff8ccaca550a8d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87675" y="4005263"/>
            <a:ext cx="3600450" cy="220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4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1000108"/>
          </a:xfrm>
        </p:spPr>
        <p:txBody>
          <a:bodyPr/>
          <a:lstStyle/>
          <a:p>
            <a:pPr algn="ctr" eaLnBrk="1" hangingPunct="1"/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Расходы бюджета муниципального образования «</a:t>
            </a:r>
            <a:r>
              <a:rPr lang="ru-RU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район»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Смоленской области в расчете на душу населения в 2022 году</a:t>
            </a:r>
            <a:b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и плановом периоде 2023-2024 годов</a:t>
            </a:r>
          </a:p>
        </p:txBody>
      </p:sp>
      <p:graphicFrame>
        <p:nvGraphicFramePr>
          <p:cNvPr id="75812" name="Group 36"/>
          <p:cNvGraphicFramePr>
            <a:graphicFrameLocks noGrp="1"/>
          </p:cNvGraphicFramePr>
          <p:nvPr>
            <p:ph sz="quarter" idx="1"/>
          </p:nvPr>
        </p:nvGraphicFramePr>
        <p:xfrm>
          <a:off x="214281" y="1000109"/>
          <a:ext cx="8715437" cy="5586901"/>
        </p:xfrm>
        <a:graphic>
          <a:graphicData uri="http://schemas.openxmlformats.org/drawingml/2006/table">
            <a:tbl>
              <a:tblPr/>
              <a:tblGrid>
                <a:gridCol w="2431546"/>
                <a:gridCol w="2094126"/>
                <a:gridCol w="2095639"/>
                <a:gridCol w="2094126"/>
              </a:tblGrid>
              <a:tr h="5145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028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24627,1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2052,3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22783,8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1898,7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23389,5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1949,1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2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образование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14736,5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1228,0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3969,4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164,1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образование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4716,4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1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238,1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22453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3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2974,2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47,9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2782,3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231,9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культуру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2841,2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2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36,8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79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blipFill dpi="0" rotWithShape="0">
                      <a:blip r:embed="rId4"/>
                      <a:srcRect/>
                      <a:stretch>
                        <a:fillRect/>
                      </a:stretch>
                    </a:blip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  в год – 988,5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в месяц – 82,4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 в год – 841,8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в месяц – 70,2</a:t>
                      </a:r>
                      <a:r>
                        <a:rPr kumimoji="0" lang="en-US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 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D60093"/>
                          </a:solidFill>
                          <a:effectLst/>
                          <a:latin typeface="Arial" charset="0"/>
                        </a:rPr>
                        <a:t>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D60093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Расходы бюджета 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социальную политику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на 1 гражданина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  в год – 852,0 руб.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в месяц – 71,0 руб.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57200" y="4149725"/>
            <a:ext cx="8229600" cy="2708275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4000" dirty="0" smtClean="0">
                <a:solidFill>
                  <a:srgbClr val="000099"/>
                </a:solidFill>
              </a:rPr>
              <a:t>Основные понятия и термины, применяемые при составлении брошюры «</a:t>
            </a:r>
            <a:r>
              <a:rPr lang="ru-RU" sz="4000" dirty="0" smtClean="0">
                <a:solidFill>
                  <a:srgbClr val="FF0066"/>
                </a:solidFill>
              </a:rPr>
              <a:t>БЮДЖЕТ ДЛЯ ГРАЖДАН</a:t>
            </a:r>
            <a:r>
              <a:rPr lang="ru-RU" sz="4000" dirty="0" smtClean="0">
                <a:solidFill>
                  <a:srgbClr val="000099"/>
                </a:solidFill>
              </a:rPr>
              <a:t>»</a:t>
            </a:r>
          </a:p>
        </p:txBody>
      </p:sp>
      <p:pic>
        <p:nvPicPr>
          <p:cNvPr id="25605" name="Picture 7" descr="kodeks_11046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52"/>
            <a:ext cx="8358246" cy="408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CC0000"/>
                </a:solidFill>
                <a:latin typeface="Times New Roman" pitchFamily="18" charset="0"/>
              </a:rPr>
              <a:t>НАЦИОНАЛЬНАЯ ЭКОНОМИКА НА 2022-2024 годы</a:t>
            </a:r>
          </a:p>
        </p:txBody>
      </p:sp>
      <p:graphicFrame>
        <p:nvGraphicFramePr>
          <p:cNvPr id="76843" name="Group 43"/>
          <p:cNvGraphicFramePr>
            <a:graphicFrameLocks noGrp="1"/>
          </p:cNvGraphicFramePr>
          <p:nvPr>
            <p:ph sz="half" idx="2"/>
          </p:nvPr>
        </p:nvGraphicFramePr>
        <p:xfrm>
          <a:off x="4357686" y="1571612"/>
          <a:ext cx="4643438" cy="5083176"/>
        </p:xfrm>
        <a:graphic>
          <a:graphicData uri="http://schemas.openxmlformats.org/drawingml/2006/table">
            <a:tbl>
              <a:tblPr/>
              <a:tblGrid>
                <a:gridCol w="1733630"/>
                <a:gridCol w="992354"/>
                <a:gridCol w="995343"/>
                <a:gridCol w="922111"/>
              </a:tblGrid>
              <a:tr h="828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Расходы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Сельское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40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Транспорт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350,0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509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Дорожное хозяйство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Другие вопросы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  <a:tr h="849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Итого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478,0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8,0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CC00"/>
                    </a:solidFill>
                  </a:tcPr>
                </a:tc>
              </a:tr>
            </a:tbl>
          </a:graphicData>
        </a:graphic>
      </p:graphicFrame>
      <p:pic>
        <p:nvPicPr>
          <p:cNvPr id="81961" name="Picture 46" descr="38721338-agriculture--collage-food-production--corn-wheat-tractor-sowing-apple-cows-on-pasture-chicken-farm-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571612"/>
            <a:ext cx="41402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60350"/>
            <a:ext cx="8858280" cy="706438"/>
          </a:xfrm>
        </p:spPr>
        <p:txBody>
          <a:bodyPr/>
          <a:lstStyle/>
          <a:p>
            <a:pPr algn="ctr" eaLnBrk="1" hangingPunct="1"/>
            <a:r>
              <a:rPr lang="ru-RU" sz="2800" b="1" dirty="0" smtClean="0">
                <a:solidFill>
                  <a:srgbClr val="FF0066"/>
                </a:solidFill>
              </a:rPr>
              <a:t>Расходы на образование на 2022-2024 годы</a:t>
            </a:r>
          </a:p>
        </p:txBody>
      </p:sp>
      <p:graphicFrame>
        <p:nvGraphicFramePr>
          <p:cNvPr id="9269" name="Group 53"/>
          <p:cNvGraphicFramePr>
            <a:graphicFrameLocks noGrp="1"/>
          </p:cNvGraphicFramePr>
          <p:nvPr>
            <p:ph sz="half" idx="4294967295"/>
          </p:nvPr>
        </p:nvGraphicFramePr>
        <p:xfrm>
          <a:off x="4500562" y="1071546"/>
          <a:ext cx="4356100" cy="4682809"/>
        </p:xfrm>
        <a:graphic>
          <a:graphicData uri="http://schemas.openxmlformats.org/drawingml/2006/table">
            <a:tbl>
              <a:tblPr/>
              <a:tblGrid>
                <a:gridCol w="1641475"/>
                <a:gridCol w="896938"/>
                <a:gridCol w="960437"/>
                <a:gridCol w="857250"/>
              </a:tblGrid>
              <a:tr h="347663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Образовательные учреждения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(тыс. рублей)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885825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Дошкольное образовательное учреждение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40085,3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37865,7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38965,4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Школы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133207,9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125964,8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132807,5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2763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Учреждения 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дополнительного</a:t>
                      </a: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образования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15945,3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15488,7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16062,8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13604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Прочие расходы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6757,2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6473,6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6420,5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0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ВСЕГО: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195995,7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185792,8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194256,2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9259" name="Rectangle 4"/>
          <p:cNvSpPr>
            <a:spLocks noChangeArrowheads="1"/>
          </p:cNvSpPr>
          <p:nvPr/>
        </p:nvSpPr>
        <p:spPr bwMode="auto">
          <a:xfrm>
            <a:off x="323850" y="1125538"/>
            <a:ext cx="388778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i="1" dirty="0"/>
              <a:t>Расходы из бюджета муниципального района на образование на каждого жителя </a:t>
            </a:r>
            <a:r>
              <a:rPr lang="ru-RU" sz="1400" i="1" dirty="0" err="1"/>
              <a:t>Сычевского</a:t>
            </a:r>
            <a:r>
              <a:rPr lang="ru-RU" sz="1400" i="1" dirty="0"/>
              <a:t> района Смоленской области в </a:t>
            </a:r>
            <a:r>
              <a:rPr lang="ru-RU" sz="1400" i="1" dirty="0" smtClean="0"/>
              <a:t>2022 </a:t>
            </a:r>
            <a:r>
              <a:rPr lang="ru-RU" sz="1400" i="1" dirty="0"/>
              <a:t>году составят примерно </a:t>
            </a:r>
            <a:r>
              <a:rPr lang="ru-RU" sz="2000" i="1" dirty="0" smtClean="0"/>
              <a:t>14736,5 </a:t>
            </a:r>
            <a:r>
              <a:rPr lang="ru-RU" sz="1400" i="1" dirty="0"/>
              <a:t>руб.</a:t>
            </a:r>
          </a:p>
        </p:txBody>
      </p:sp>
      <p:sp>
        <p:nvSpPr>
          <p:cNvPr id="9260" name="Rectangle 16"/>
          <p:cNvSpPr>
            <a:spLocks noChangeArrowheads="1"/>
          </p:cNvSpPr>
          <p:nvPr/>
        </p:nvSpPr>
        <p:spPr bwMode="auto">
          <a:xfrm>
            <a:off x="539750" y="6092825"/>
            <a:ext cx="8229600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r>
              <a:rPr lang="ru-RU" sz="1400" dirty="0"/>
              <a:t>Расходы из бюджета муниципального района на общее образование на каждого ученика </a:t>
            </a:r>
            <a:r>
              <a:rPr lang="ru-RU" sz="1400" dirty="0" err="1"/>
              <a:t>Сычевского</a:t>
            </a:r>
            <a:r>
              <a:rPr lang="ru-RU" sz="1400" dirty="0"/>
              <a:t> района в </a:t>
            </a:r>
            <a:r>
              <a:rPr lang="ru-RU" sz="1400" dirty="0" smtClean="0"/>
              <a:t>2022 </a:t>
            </a:r>
            <a:r>
              <a:rPr lang="ru-RU" sz="1400" dirty="0"/>
              <a:t>году составят примерно </a:t>
            </a:r>
            <a:r>
              <a:rPr lang="ru-RU" sz="1400" dirty="0" smtClean="0"/>
              <a:t>172,0 </a:t>
            </a:r>
            <a:r>
              <a:rPr lang="ru-RU" sz="1400" dirty="0"/>
              <a:t>тыс. рублей</a:t>
            </a:r>
          </a:p>
        </p:txBody>
      </p:sp>
      <p:graphicFrame>
        <p:nvGraphicFramePr>
          <p:cNvPr id="10" name="Диаграмма 9"/>
          <p:cNvGraphicFramePr/>
          <p:nvPr/>
        </p:nvGraphicFramePr>
        <p:xfrm>
          <a:off x="285720" y="2357430"/>
          <a:ext cx="4000528" cy="3778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>
          <a:xfrm>
            <a:off x="3000375" y="274638"/>
            <a:ext cx="5675313" cy="26543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0000CC"/>
                </a:solidFill>
              </a:rPr>
              <a:t>Сколько тратится средств из  бюджета муниципального района на культуру?</a:t>
            </a:r>
            <a:br>
              <a:rPr lang="ru-RU" sz="20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/>
            </a:r>
            <a:br>
              <a:rPr lang="ru-RU" sz="16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>Объем расходов  бюджета муниципального района на культуру и кинематографию в расчете на 1 жителя в 2022 году составит 2974,2 рублей</a:t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400" b="1" dirty="0" smtClean="0">
                <a:solidFill>
                  <a:srgbClr val="0000CC"/>
                </a:solidFill>
              </a:rPr>
              <a:t/>
            </a:r>
            <a:br>
              <a:rPr lang="ru-RU" sz="1400" b="1" dirty="0" smtClean="0">
                <a:solidFill>
                  <a:srgbClr val="0000CC"/>
                </a:solidFill>
              </a:rPr>
            </a:br>
            <a:r>
              <a:rPr lang="ru-RU" sz="1600" b="1" dirty="0" smtClean="0">
                <a:solidFill>
                  <a:srgbClr val="0000CC"/>
                </a:solidFill>
              </a:rPr>
              <a:t>Расходы на культуру на 2022 в разрезе направлений:</a:t>
            </a:r>
          </a:p>
        </p:txBody>
      </p:sp>
      <p:graphicFrame>
        <p:nvGraphicFramePr>
          <p:cNvPr id="10242" name="Object 17"/>
          <p:cNvGraphicFramePr>
            <a:graphicFrameLocks noGrp="1"/>
          </p:cNvGraphicFramePr>
          <p:nvPr>
            <p:ph sz="quarter" idx="1"/>
          </p:nvPr>
        </p:nvGraphicFramePr>
        <p:xfrm>
          <a:off x="1044575" y="3705225"/>
          <a:ext cx="6565900" cy="1871663"/>
        </p:xfrm>
        <a:graphic>
          <a:graphicData uri="http://schemas.openxmlformats.org/presentationml/2006/ole">
            <p:oleObj spid="_x0000_s10242" name="Worksheet" r:id="rId3" imgW="6661048" imgH="1898659" progId="Excel.Sheet.8">
              <p:embed/>
            </p:oleObj>
          </a:graphicData>
        </a:graphic>
      </p:graphicFrame>
      <p:sp>
        <p:nvSpPr>
          <p:cNvPr id="10244" name="Rectangle 10"/>
          <p:cNvSpPr>
            <a:spLocks noChangeArrowheads="1"/>
          </p:cNvSpPr>
          <p:nvPr/>
        </p:nvSpPr>
        <p:spPr bwMode="auto">
          <a:xfrm>
            <a:off x="395288" y="4941888"/>
            <a:ext cx="83629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>
              <a:spcBef>
                <a:spcPct val="0"/>
              </a:spcBef>
            </a:pPr>
            <a:endParaRPr lang="ru-RU">
              <a:solidFill>
                <a:schemeClr val="tx2"/>
              </a:solidFill>
            </a:endParaRPr>
          </a:p>
        </p:txBody>
      </p:sp>
      <p:pic>
        <p:nvPicPr>
          <p:cNvPr id="10245" name="Picture 16" descr="&amp;KHcy;&amp;ucy;&amp;dcy;&amp;ocy;&amp;zhcy;&amp;iecy;&amp;scy;&amp;tcy;&amp;vcy;&amp;iecy;&amp;ncy;&amp;ncy;&amp;acy;&amp;yacy; &amp;kcy;&amp;ucy;&amp;lcy;&amp;softcy;&amp;tcy;&amp;ucy;&amp;rcy;&amp;acy; &amp;Rcy;&amp;ocy;&amp;scy;&amp;scy;&amp;icy;&amp;icy; &amp;Rcy;&amp;ocy;&amp;scy;&amp;scy;&amp;icy;&amp;jcy;&amp;scy;&amp;kcy;&amp;icy;&amp;jcy; &amp;gcy;&amp;ocy;&amp;scy;&amp;ucy;&amp;dcy;&amp;acy;&amp;rcy;&amp;scy;&amp;tcy;&amp;vcy;&amp;iecy;&amp;ncy;&amp;ncy;&amp;ycy;&amp;jcy; &amp;ucy;&amp;ncy;&amp;icy;&amp;vcy;&amp;iecy;&amp;rcy;&amp;scy;&amp;icy;&amp;tcy;&amp;iecy;&amp;tcy; &amp;ncy;&amp;iecy;&amp;fcy;&amp;tcy;&amp;icy; &amp;icy; &amp;gcy;&amp;acy;&amp;zcy;&amp;acy; &amp;icy;&amp;mcy;. &amp;Icy;.&amp;Mcy;. &amp;Gcy;&amp;ucy;&amp;bcy;&amp;kcy;&amp;icy;&amp;ncy;&amp;acy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9282" y="214290"/>
            <a:ext cx="2576781" cy="2638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3042" y="214290"/>
            <a:ext cx="6643734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  <a:endParaRPr lang="ru-RU" sz="32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7950" y="1412875"/>
            <a:ext cx="8715375" cy="136842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1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Местным бюджетом на </a:t>
            </a:r>
            <a:r>
              <a:rPr lang="ru-RU" sz="24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2022-2024 </a:t>
            </a:r>
            <a:r>
              <a:rPr lang="ru-RU" sz="24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годы предусматривается сохранение всех действующих в текущем году социальных выплат перед гражданами:</a:t>
            </a:r>
          </a:p>
          <a:p>
            <a:pPr algn="just">
              <a:spcBef>
                <a:spcPct val="0"/>
              </a:spcBef>
              <a:defRPr/>
            </a:pPr>
            <a:endParaRPr lang="ru-RU" sz="1400" b="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86578" y="2928934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graphicFrame>
        <p:nvGraphicFramePr>
          <p:cNvPr id="30762" name="Group 42"/>
          <p:cNvGraphicFramePr>
            <a:graphicFrameLocks noGrp="1"/>
          </p:cNvGraphicFramePr>
          <p:nvPr/>
        </p:nvGraphicFramePr>
        <p:xfrm>
          <a:off x="2643174" y="3286124"/>
          <a:ext cx="6096000" cy="1439863"/>
        </p:xfrm>
        <a:graphic>
          <a:graphicData uri="http://schemas.openxmlformats.org/drawingml/2006/table">
            <a:tbl>
              <a:tblPr/>
              <a:tblGrid>
                <a:gridCol w="1524000"/>
                <a:gridCol w="1524000"/>
                <a:gridCol w="1524000"/>
                <a:gridCol w="1524000"/>
              </a:tblGrid>
              <a:tr h="6048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8000"/>
                        </a:solidFill>
                        <a:effectLst/>
                        <a:latin typeface="Bauhaus 93" pitchFamily="82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50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Wide Latin" pitchFamily="18" charset="0"/>
                        </a:rPr>
                        <a:t>Всего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13147,5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11196,2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8000"/>
                          </a:solidFill>
                          <a:effectLst/>
                          <a:latin typeface="Arial" charset="0"/>
                        </a:rPr>
                        <a:t>11246,8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82968" name="Picture 4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214686"/>
            <a:ext cx="2232025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69" name="Rectangle 45"/>
          <p:cNvSpPr>
            <a:spLocks noChangeArrowheads="1"/>
          </p:cNvSpPr>
          <p:nvPr/>
        </p:nvSpPr>
        <p:spPr bwMode="auto">
          <a:xfrm>
            <a:off x="142844" y="5143512"/>
            <a:ext cx="8786874" cy="13462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800" b="0" i="1" dirty="0">
                <a:solidFill>
                  <a:srgbClr val="006600"/>
                </a:solidFill>
              </a:rPr>
              <a:t>Расходы на социальную политику в </a:t>
            </a:r>
            <a:r>
              <a:rPr lang="ru-RU" sz="1800" b="0" i="1" dirty="0" smtClean="0">
                <a:solidFill>
                  <a:srgbClr val="006600"/>
                </a:solidFill>
              </a:rPr>
              <a:t>2022 </a:t>
            </a:r>
            <a:r>
              <a:rPr lang="ru-RU" sz="1800" b="0" i="1" dirty="0">
                <a:solidFill>
                  <a:srgbClr val="006600"/>
                </a:solidFill>
              </a:rPr>
              <a:t>году  на одного жителя составят</a:t>
            </a:r>
          </a:p>
          <a:p>
            <a:pPr>
              <a:spcBef>
                <a:spcPct val="0"/>
              </a:spcBef>
            </a:pPr>
            <a:r>
              <a:rPr lang="ru-RU" sz="1800" b="0" i="1" dirty="0" smtClean="0">
                <a:solidFill>
                  <a:srgbClr val="006600"/>
                </a:solidFill>
              </a:rPr>
              <a:t>988,5 руб</a:t>
            </a:r>
            <a:r>
              <a:rPr lang="ru-RU" sz="1800" b="0" i="1" dirty="0">
                <a:solidFill>
                  <a:srgbClr val="0066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42844" y="214290"/>
            <a:ext cx="8858312" cy="7143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2844" y="785795"/>
            <a:ext cx="9001156" cy="1000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Социальное обеспечение населения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000875" y="1785938"/>
            <a:ext cx="1857375" cy="3571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тыс. рублей</a:t>
            </a:r>
          </a:p>
        </p:txBody>
      </p:sp>
      <p:pic>
        <p:nvPicPr>
          <p:cNvPr id="83973" name="Picture 3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484313"/>
            <a:ext cx="8713788" cy="537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1821" name="Group 77"/>
          <p:cNvGraphicFramePr>
            <a:graphicFrameLocks noGrp="1"/>
          </p:cNvGraphicFramePr>
          <p:nvPr/>
        </p:nvGraphicFramePr>
        <p:xfrm>
          <a:off x="827088" y="2133600"/>
          <a:ext cx="7632700" cy="1150938"/>
        </p:xfrm>
        <a:graphic>
          <a:graphicData uri="http://schemas.openxmlformats.org/drawingml/2006/table">
            <a:tbl>
              <a:tblPr/>
              <a:tblGrid>
                <a:gridCol w="2808287"/>
                <a:gridCol w="1584325"/>
                <a:gridCol w="1657350"/>
                <a:gridCol w="1582738"/>
              </a:tblGrid>
              <a:tr h="1150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Всего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FF"/>
                          </a:solidFill>
                          <a:effectLst/>
                          <a:latin typeface="Arial" charset="0"/>
                        </a:rPr>
                        <a:t>1958,4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43108" y="60632"/>
            <a:ext cx="5786478" cy="6998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Социальная политика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4282" y="772792"/>
            <a:ext cx="8715436" cy="5494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Охрана семьи и детства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55650" y="1412875"/>
            <a:ext cx="7959725" cy="100806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Сохранены и проиндексированы расходы на </a:t>
            </a:r>
            <a:r>
              <a:rPr lang="ru-RU" sz="20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предоставление </a:t>
            </a: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мер социальной поддержки детей-сирот и детей, оставшихся без попечения родителей и составляют:</a:t>
            </a:r>
          </a:p>
          <a:p>
            <a:pPr algn="just">
              <a:spcBef>
                <a:spcPct val="0"/>
              </a:spcBef>
              <a:defRPr/>
            </a:pPr>
            <a:r>
              <a:rPr lang="ru-RU" sz="2000" b="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23850" y="2492375"/>
            <a:ext cx="8358188" cy="2089150"/>
          </a:xfrm>
          <a:prstGeom prst="roundRect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800" b="0" dirty="0"/>
          </a:p>
        </p:txBody>
      </p:sp>
      <p:graphicFrame>
        <p:nvGraphicFramePr>
          <p:cNvPr id="32800" name="Group 32"/>
          <p:cNvGraphicFramePr>
            <a:graphicFrameLocks noGrp="1"/>
          </p:cNvGraphicFramePr>
          <p:nvPr/>
        </p:nvGraphicFramePr>
        <p:xfrm>
          <a:off x="857250" y="2492375"/>
          <a:ext cx="7386638" cy="1845628"/>
        </p:xfrm>
        <a:graphic>
          <a:graphicData uri="http://schemas.openxmlformats.org/drawingml/2006/table">
            <a:tbl>
              <a:tblPr/>
              <a:tblGrid>
                <a:gridCol w="1846263"/>
                <a:gridCol w="1847850"/>
                <a:gridCol w="1846262"/>
                <a:gridCol w="1846263"/>
              </a:tblGrid>
              <a:tr h="8397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2022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2023 год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2024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889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тыс. руб.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18" charset="0"/>
                          <a:cs typeface="Times New Roman" pitchFamily="18" charset="0"/>
                        </a:rPr>
                        <a:t>5320,6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FF3EA"/>
                    </a:solidFill>
                  </a:tcPr>
                </a:tc>
              </a:tr>
            </a:tbl>
          </a:graphicData>
        </a:graphic>
      </p:graphicFrame>
      <p:pic>
        <p:nvPicPr>
          <p:cNvPr id="85018" name="Picture 35" descr="&amp;Acy;&amp;rcy;&amp;khcy;&amp;icy;&amp;vcy; &amp;ncy;&amp;ocy;&amp;vcy;&amp;ocy;&amp;scy;&amp;tcy;&amp;iecy;&amp;jcy; &amp;zcy;&amp;acy; 7-2013 &amp;Rcy;&amp;Icy;&amp;Acy; &amp;Dcy;&amp;iecy;&amp;jcy;&amp;tcy;&amp;acy;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7204" y="4643446"/>
            <a:ext cx="859107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4"/>
          <p:cNvSpPr>
            <a:spLocks noGrp="1" noChangeArrowheads="1"/>
          </p:cNvSpPr>
          <p:nvPr>
            <p:ph type="title"/>
          </p:nvPr>
        </p:nvSpPr>
        <p:spPr>
          <a:xfrm>
            <a:off x="914400" y="274638"/>
            <a:ext cx="7772400" cy="725470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FF3300"/>
                </a:solidFill>
              </a:rPr>
              <a:t>ОКАЗАНИЕ ПОДДЕРЖКИ ВЕТЕРАНАМ И ИНВАЛИДАМ</a:t>
            </a:r>
          </a:p>
        </p:txBody>
      </p:sp>
      <p:sp>
        <p:nvSpPr>
          <p:cNvPr id="86019" name="Rectangle 5"/>
          <p:cNvSpPr>
            <a:spLocks noGrp="1" noChangeArrowheads="1"/>
          </p:cNvSpPr>
          <p:nvPr>
            <p:ph sz="quarter" idx="1"/>
          </p:nvPr>
        </p:nvSpPr>
        <p:spPr>
          <a:xfrm>
            <a:off x="428596" y="1428736"/>
            <a:ext cx="3749675" cy="4572000"/>
          </a:xfrm>
          <a:solidFill>
            <a:srgbClr val="FFC000"/>
          </a:solidFill>
        </p:spPr>
        <p:txBody>
          <a:bodyPr/>
          <a:lstStyle/>
          <a:p>
            <a:pPr indent="273050" eaLnBrk="1" hangingPunct="1">
              <a:lnSpc>
                <a:spcPct val="80000"/>
              </a:lnSpc>
              <a:buNone/>
            </a:pPr>
            <a:endParaRPr lang="ru-RU" sz="1800" b="1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1.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общественная организация ветеранов (пенсионеров) войны, труда вооруженных сил и правоохранительных органов: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тыс.руб.</a:t>
            </a:r>
          </a:p>
          <a:p>
            <a:pPr indent="273050" eaLnBrk="1" hangingPunct="1">
              <a:lnSpc>
                <a:spcPct val="80000"/>
              </a:lnSpc>
              <a:buNone/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</a:pPr>
            <a:endParaRPr lang="ru-RU" sz="1800" dirty="0" smtClean="0"/>
          </a:p>
          <a:p>
            <a:pPr indent="273050" eaLnBrk="1" hangingPunct="1">
              <a:lnSpc>
                <a:spcPct val="80000"/>
              </a:lnSpc>
              <a:buNone/>
            </a:pPr>
            <a:r>
              <a:rPr lang="ru-RU" sz="1800" b="1" dirty="0" smtClean="0"/>
              <a:t>2. </a:t>
            </a:r>
            <a:r>
              <a:rPr lang="ru-RU" sz="1800" b="1" dirty="0" err="1" smtClean="0"/>
              <a:t>Сычевская</a:t>
            </a:r>
            <a:r>
              <a:rPr lang="ru-RU" sz="1800" b="1" dirty="0" smtClean="0"/>
              <a:t> районная организация Смоленской областной организации Всероссийского общества инвалидов:</a:t>
            </a:r>
            <a:br>
              <a:rPr lang="ru-RU" sz="1800" b="1" dirty="0" smtClean="0"/>
            </a:br>
            <a:r>
              <a:rPr lang="ru-RU" sz="1800" b="1" dirty="0" smtClean="0"/>
              <a:t>2022-2024 г – 170,0 тыс. руб.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ru-RU" sz="1800" dirty="0" smtClean="0">
              <a:solidFill>
                <a:srgbClr val="FF0000"/>
              </a:solidFill>
            </a:endParaRPr>
          </a:p>
        </p:txBody>
      </p:sp>
      <p:pic>
        <p:nvPicPr>
          <p:cNvPr id="86021" name="Picture 8" descr="22 &amp;Fcy;&amp;iecy;&amp;vcy;&amp;rcy;&amp;acy;&amp;lcy;&amp;softcy; 2012 &amp;Vcy;&amp;iecy;&amp;chcy;&amp;iocy;&amp;rcy;&amp;kcy;&amp;acy; - &amp;ncy;&amp;ocy;&amp;vcy;&amp;acy;&amp;yacy; &amp;scy;&amp;tcy;&amp;ocy;&amp;lcy;&amp;icy;&amp;chcy;&amp;ncy;&amp;acy;&amp;yacy; &amp;gcy;&amp;acy;&amp;zcy;&amp;iecy;&amp;tcy;&amp;acy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3929066"/>
            <a:ext cx="4216428" cy="280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6022" name="Picture 10" descr="Imag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196975"/>
            <a:ext cx="4186238" cy="27384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pPr algn="ctr" eaLnBrk="1" hangingPunct="1"/>
            <a:r>
              <a:rPr lang="ru-RU" sz="2400" b="1" dirty="0" smtClean="0">
                <a:solidFill>
                  <a:schemeClr val="accent2"/>
                </a:solidFill>
              </a:rPr>
              <a:t>Межбюджетные отношения</a:t>
            </a:r>
            <a:r>
              <a:rPr lang="ru-RU" sz="2400" b="1" dirty="0" smtClean="0"/>
              <a:t/>
            </a:r>
            <a:br>
              <a:rPr lang="ru-RU" sz="2400" b="1" dirty="0" smtClean="0"/>
            </a:br>
            <a:endParaRPr lang="ru-RU" sz="2400" dirty="0" smtClean="0"/>
          </a:p>
        </p:txBody>
      </p:sp>
      <p:graphicFrame>
        <p:nvGraphicFramePr>
          <p:cNvPr id="11266" name="Object 18"/>
          <p:cNvGraphicFramePr>
            <a:graphicFrameLocks noChangeAspect="1"/>
          </p:cNvGraphicFramePr>
          <p:nvPr>
            <p:ph sz="half" idx="1"/>
          </p:nvPr>
        </p:nvGraphicFramePr>
        <p:xfrm>
          <a:off x="0" y="3763963"/>
          <a:ext cx="4570413" cy="3043237"/>
        </p:xfrm>
        <a:graphic>
          <a:graphicData uri="http://schemas.openxmlformats.org/presentationml/2006/ole">
            <p:oleObj spid="_x0000_s11266" name="Диаграмма" r:id="rId3" imgW="6140552" imgH="4089382" progId="MSGraph.Chart.8">
              <p:embed followColorScheme="full"/>
            </p:oleObj>
          </a:graphicData>
        </a:graphic>
      </p:graphicFrame>
      <p:graphicFrame>
        <p:nvGraphicFramePr>
          <p:cNvPr id="11267" name="Object 29"/>
          <p:cNvGraphicFramePr>
            <a:graphicFrameLocks noChangeAspect="1"/>
          </p:cNvGraphicFramePr>
          <p:nvPr>
            <p:ph sz="quarter" idx="2"/>
          </p:nvPr>
        </p:nvGraphicFramePr>
        <p:xfrm>
          <a:off x="4808538" y="709613"/>
          <a:ext cx="4310062" cy="2919412"/>
        </p:xfrm>
        <a:graphic>
          <a:graphicData uri="http://schemas.openxmlformats.org/presentationml/2006/ole">
            <p:oleObj spid="_x0000_s11267" name="Диаграмма" r:id="rId4" imgW="6280197" imgH="4254598" progId="MSGraph.Chart.8">
              <p:embed followColorScheme="full"/>
            </p:oleObj>
          </a:graphicData>
        </a:graphic>
      </p:graphicFrame>
      <p:graphicFrame>
        <p:nvGraphicFramePr>
          <p:cNvPr id="11268" name="Object 30"/>
          <p:cNvGraphicFramePr>
            <a:graphicFrameLocks noChangeAspect="1"/>
          </p:cNvGraphicFramePr>
          <p:nvPr>
            <p:ph sz="quarter" idx="3"/>
          </p:nvPr>
        </p:nvGraphicFramePr>
        <p:xfrm>
          <a:off x="4799013" y="3763963"/>
          <a:ext cx="4019550" cy="2724150"/>
        </p:xfrm>
        <a:graphic>
          <a:graphicData uri="http://schemas.openxmlformats.org/presentationml/2006/ole">
            <p:oleObj spid="_x0000_s11268" name="Диаграмма" r:id="rId5" imgW="6165942" imgH="4178344" progId="MSGraph.Chart.8">
              <p:embed followColorScheme="full"/>
            </p:oleObj>
          </a:graphicData>
        </a:graphic>
      </p:graphicFrame>
      <p:sp>
        <p:nvSpPr>
          <p:cNvPr id="11270" name="Text Box 26"/>
          <p:cNvSpPr txBox="1">
            <a:spLocks noChangeArrowheads="1"/>
          </p:cNvSpPr>
          <p:nvPr/>
        </p:nvSpPr>
        <p:spPr bwMode="auto">
          <a:xfrm>
            <a:off x="250825" y="908050"/>
            <a:ext cx="4464050" cy="2970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ru-RU" dirty="0">
                <a:solidFill>
                  <a:schemeClr val="accent2"/>
                </a:solidFill>
              </a:rPr>
              <a:t>В структуре доходов бюджета муниципального района получаемые межбюджетные трансферты</a:t>
            </a:r>
            <a:r>
              <a:rPr lang="ru-RU" dirty="0"/>
              <a:t> </a:t>
            </a:r>
            <a:r>
              <a:rPr lang="ru-RU" dirty="0">
                <a:solidFill>
                  <a:schemeClr val="accent2"/>
                </a:solidFill>
              </a:rPr>
              <a:t>составляют: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 в </a:t>
            </a:r>
            <a:r>
              <a:rPr lang="ru-RU" dirty="0" smtClean="0">
                <a:solidFill>
                  <a:schemeClr val="accent2"/>
                </a:solidFill>
              </a:rPr>
              <a:t>2022 </a:t>
            </a:r>
            <a:r>
              <a:rPr lang="ru-RU" dirty="0">
                <a:solidFill>
                  <a:schemeClr val="accent2"/>
                </a:solidFill>
              </a:rPr>
              <a:t>году</a:t>
            </a:r>
            <a:r>
              <a:rPr lang="ru-RU" sz="1000" dirty="0">
                <a:solidFill>
                  <a:schemeClr val="accent2"/>
                </a:solidFill>
              </a:rPr>
              <a:t>  в сумме </a:t>
            </a:r>
            <a:r>
              <a:rPr lang="ru-RU" sz="1000" dirty="0" smtClean="0">
                <a:solidFill>
                  <a:schemeClr val="accent2"/>
                </a:solidFill>
              </a:rPr>
              <a:t>276578,7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в том числе: дотации </a:t>
            </a:r>
            <a:r>
              <a:rPr lang="ru-RU" sz="1000" dirty="0" smtClean="0">
                <a:solidFill>
                  <a:schemeClr val="accent2"/>
                </a:solidFill>
              </a:rPr>
              <a:t>–137542,6тыс</a:t>
            </a:r>
            <a:r>
              <a:rPr lang="ru-RU" sz="1000" dirty="0">
                <a:solidFill>
                  <a:schemeClr val="accent2"/>
                </a:solidFill>
              </a:rPr>
              <a:t>. рублей, субвенции –  </a:t>
            </a:r>
            <a:r>
              <a:rPr lang="ru-RU" sz="1000" dirty="0" smtClean="0">
                <a:solidFill>
                  <a:schemeClr val="accent2"/>
                </a:solidFill>
              </a:rPr>
              <a:t>138925,9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</a:t>
            </a:r>
            <a:r>
              <a:rPr lang="ru-RU" sz="1000" dirty="0" smtClean="0">
                <a:solidFill>
                  <a:schemeClr val="accent2"/>
                </a:solidFill>
              </a:rPr>
              <a:t>0,0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110,2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2023</a:t>
            </a:r>
            <a:r>
              <a:rPr lang="ru-RU" sz="1000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250061,8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</a:t>
            </a:r>
            <a:r>
              <a:rPr lang="ru-RU" sz="1000" dirty="0" smtClean="0">
                <a:solidFill>
                  <a:schemeClr val="accent2"/>
                </a:solidFill>
              </a:rPr>
              <a:t>105614,0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144336,6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r>
              <a:rPr lang="ru-RU" sz="1000" dirty="0">
                <a:solidFill>
                  <a:schemeClr val="accent2"/>
                </a:solidFill>
              </a:rPr>
              <a:t>В </a:t>
            </a:r>
            <a:r>
              <a:rPr lang="ru-RU" dirty="0" smtClean="0">
                <a:solidFill>
                  <a:schemeClr val="accent2"/>
                </a:solidFill>
              </a:rPr>
              <a:t>2024 </a:t>
            </a:r>
            <a:r>
              <a:rPr lang="ru-RU" sz="1000" dirty="0">
                <a:solidFill>
                  <a:schemeClr val="accent2"/>
                </a:solidFill>
              </a:rPr>
              <a:t>году в сумме </a:t>
            </a:r>
            <a:r>
              <a:rPr lang="ru-RU" sz="1000" dirty="0" smtClean="0">
                <a:solidFill>
                  <a:schemeClr val="accent2"/>
                </a:solidFill>
              </a:rPr>
              <a:t>253439,5 </a:t>
            </a:r>
            <a:r>
              <a:rPr lang="ru-RU" sz="1000" dirty="0">
                <a:solidFill>
                  <a:schemeClr val="accent2"/>
                </a:solidFill>
              </a:rPr>
              <a:t>тыс. руб., в том числе: дотации – </a:t>
            </a:r>
            <a:r>
              <a:rPr lang="ru-RU" sz="1000" dirty="0" smtClean="0">
                <a:solidFill>
                  <a:schemeClr val="accent2"/>
                </a:solidFill>
              </a:rPr>
              <a:t>102160,0 </a:t>
            </a:r>
            <a:r>
              <a:rPr lang="ru-RU" sz="1000" dirty="0">
                <a:solidFill>
                  <a:schemeClr val="accent2"/>
                </a:solidFill>
              </a:rPr>
              <a:t>тыс. рублей, субвенции – </a:t>
            </a:r>
            <a:r>
              <a:rPr lang="ru-RU" sz="1000" dirty="0" smtClean="0">
                <a:solidFill>
                  <a:schemeClr val="accent2"/>
                </a:solidFill>
              </a:rPr>
              <a:t>151167,3</a:t>
            </a:r>
            <a:r>
              <a:rPr lang="ru-RU" dirty="0" smtClean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субсидии – 0,0</a:t>
            </a:r>
            <a:r>
              <a:rPr lang="ru-RU" dirty="0">
                <a:solidFill>
                  <a:schemeClr val="accent2"/>
                </a:solidFill>
              </a:rPr>
              <a:t> </a:t>
            </a:r>
            <a:r>
              <a:rPr lang="ru-RU" sz="1000" dirty="0">
                <a:solidFill>
                  <a:schemeClr val="accent2"/>
                </a:solidFill>
              </a:rPr>
              <a:t>тыс. рублей, иные межбюджетные трансферты- </a:t>
            </a:r>
            <a:r>
              <a:rPr lang="ru-RU" sz="1000" dirty="0" smtClean="0">
                <a:solidFill>
                  <a:schemeClr val="accent2"/>
                </a:solidFill>
              </a:rPr>
              <a:t>112,2 </a:t>
            </a:r>
            <a:r>
              <a:rPr lang="ru-RU" sz="1000" dirty="0">
                <a:solidFill>
                  <a:schemeClr val="accent2"/>
                </a:solidFill>
              </a:rPr>
              <a:t>тыс. рублей</a:t>
            </a:r>
          </a:p>
          <a:p>
            <a:pPr algn="l"/>
            <a:endParaRPr lang="ru-RU" sz="1000" dirty="0">
              <a:solidFill>
                <a:schemeClr val="accent2"/>
              </a:solidFill>
            </a:endParaRPr>
          </a:p>
        </p:txBody>
      </p:sp>
      <p:sp>
        <p:nvSpPr>
          <p:cNvPr id="11271" name="Text Box 27"/>
          <p:cNvSpPr txBox="1">
            <a:spLocks noChangeArrowheads="1"/>
          </p:cNvSpPr>
          <p:nvPr/>
        </p:nvSpPr>
        <p:spPr bwMode="auto">
          <a:xfrm>
            <a:off x="179388" y="4005263"/>
            <a:ext cx="34559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endParaRPr lang="ru-RU" sz="140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title"/>
          </p:nvPr>
        </p:nvSpPr>
        <p:spPr>
          <a:xfrm>
            <a:off x="468313" y="857232"/>
            <a:ext cx="8218487" cy="114300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solidFill>
                  <a:schemeClr val="tx1"/>
                </a:solidFill>
              </a:rPr>
              <a:t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</a:t>
            </a:r>
            <a:r>
              <a:rPr lang="ru-RU" sz="1800" b="1" dirty="0" err="1" smtClean="0">
                <a:solidFill>
                  <a:schemeClr val="tx1"/>
                </a:solidFill>
              </a:rPr>
              <a:t>Сычевский</a:t>
            </a:r>
            <a:r>
              <a:rPr lang="ru-RU" sz="1800" b="1" dirty="0" smtClean="0">
                <a:solidFill>
                  <a:schemeClr val="tx1"/>
                </a:solidFill>
              </a:rPr>
              <a:t> район» Смоленской области: в 2022 году- 23058,5 тыс. руб., в 2023 году- 13683,9 тыс. руб., в 2024 году – 7665,5тыс. руб.</a:t>
            </a:r>
          </a:p>
        </p:txBody>
      </p:sp>
      <p:graphicFrame>
        <p:nvGraphicFramePr>
          <p:cNvPr id="12290" name="Object 4"/>
          <p:cNvGraphicFramePr>
            <a:graphicFrameLocks noChangeAspect="1"/>
          </p:cNvGraphicFramePr>
          <p:nvPr>
            <p:ph type="chart" idx="1"/>
          </p:nvPr>
        </p:nvGraphicFramePr>
        <p:xfrm>
          <a:off x="1644650" y="2498725"/>
          <a:ext cx="5780088" cy="3875088"/>
        </p:xfrm>
        <a:graphic>
          <a:graphicData uri="http://schemas.openxmlformats.org/presentationml/2006/ole">
            <p:oleObj spid="_x0000_s12290" name="Диаграмма" r:id="rId3" imgW="6165942" imgH="4133743" progId="MSGraph.Chart.8">
              <p:embed followColorScheme="full"/>
            </p:oleObj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14282" y="357166"/>
            <a:ext cx="802762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Межбюджетные трансферты бюджетам поселений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5"/>
          <p:cNvSpPr>
            <a:spLocks noGrp="1" noChangeArrowheads="1"/>
          </p:cNvSpPr>
          <p:nvPr>
            <p:ph type="title"/>
          </p:nvPr>
        </p:nvSpPr>
        <p:spPr>
          <a:xfrm>
            <a:off x="214282" y="142853"/>
            <a:ext cx="8715436" cy="928694"/>
          </a:xfrm>
          <a:solidFill>
            <a:srgbClr val="FF9900"/>
          </a:solidFill>
        </p:spPr>
        <p:txBody>
          <a:bodyPr/>
          <a:lstStyle/>
          <a:p>
            <a:pPr algn="ctr" eaLnBrk="1" hangingPunct="1"/>
            <a:r>
              <a:rPr lang="ru-RU" sz="2000" dirty="0" smtClean="0"/>
              <a:t>Муниципальный долг муниципального образования</a:t>
            </a:r>
            <a:br>
              <a:rPr lang="ru-RU" sz="2000" dirty="0" smtClean="0"/>
            </a:br>
            <a:r>
              <a:rPr lang="ru-RU" sz="2000" dirty="0" smtClean="0"/>
              <a:t>«</a:t>
            </a:r>
            <a:r>
              <a:rPr lang="ru-RU" sz="2000" dirty="0" err="1" smtClean="0"/>
              <a:t>Сычевский</a:t>
            </a:r>
            <a:r>
              <a:rPr lang="ru-RU" sz="2000" dirty="0" smtClean="0"/>
              <a:t> район» Смоленской области</a:t>
            </a:r>
          </a:p>
        </p:txBody>
      </p:sp>
      <p:graphicFrame>
        <p:nvGraphicFramePr>
          <p:cNvPr id="150721" name="Group 193"/>
          <p:cNvGraphicFramePr>
            <a:graphicFrameLocks noGrp="1"/>
          </p:cNvGraphicFramePr>
          <p:nvPr>
            <p:ph sz="half" idx="1"/>
          </p:nvPr>
        </p:nvGraphicFramePr>
        <p:xfrm>
          <a:off x="4572000" y="4005263"/>
          <a:ext cx="4429156" cy="2674351"/>
        </p:xfrm>
        <a:graphic>
          <a:graphicData uri="http://schemas.openxmlformats.org/drawingml/2006/table">
            <a:tbl>
              <a:tblPr/>
              <a:tblGrid>
                <a:gridCol w="375248"/>
                <a:gridCol w="1970052"/>
                <a:gridCol w="655096"/>
                <a:gridCol w="571504"/>
                <a:gridCol w="857256"/>
              </a:tblGrid>
              <a:tr h="3144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Наименование показателя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2024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104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Источники финансирования дефицита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1EBAD"/>
                    </a:solidFill>
                  </a:tcPr>
                </a:tc>
              </a:tr>
              <a:tr h="5938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Разница между полученными и погашенными кредитами кредитных организации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3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Получение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0221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Погашение кредитов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  <a:tr h="4138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Изменение остатков средств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на счетах бюджета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315" name="Object 140"/>
          <p:cNvGraphicFramePr>
            <a:graphicFrameLocks noChangeAspect="1"/>
          </p:cNvGraphicFramePr>
          <p:nvPr>
            <p:ph sz="quarter" idx="3"/>
          </p:nvPr>
        </p:nvGraphicFramePr>
        <p:xfrm>
          <a:off x="4654550" y="1419225"/>
          <a:ext cx="4386263" cy="2366963"/>
        </p:xfrm>
        <a:graphic>
          <a:graphicData uri="http://schemas.openxmlformats.org/presentationml/2006/ole">
            <p:oleObj spid="_x0000_s13315" name="Диаграмма" r:id="rId3" imgW="6096000" imgH="3289202" progId="MSGraph.Chart.8">
              <p:embed followColorScheme="full"/>
            </p:oleObj>
          </a:graphicData>
        </a:graphic>
      </p:graphicFrame>
      <p:sp useBgFill="1">
        <p:nvSpPr>
          <p:cNvPr id="13352" name="Rectangle 142"/>
          <p:cNvSpPr>
            <a:spLocks noChangeArrowheads="1"/>
          </p:cNvSpPr>
          <p:nvPr/>
        </p:nvSpPr>
        <p:spPr bwMode="auto">
          <a:xfrm>
            <a:off x="684213" y="1268413"/>
            <a:ext cx="4173539" cy="1517645"/>
          </a:xfrm>
          <a:prstGeom prst="rect">
            <a:avLst/>
          </a:prstGeom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sz="1400" dirty="0"/>
              <a:t>Предельный объем муниципального </a:t>
            </a:r>
            <a:r>
              <a:rPr lang="ru-RU" sz="1400" dirty="0" smtClean="0"/>
              <a:t>долга </a:t>
            </a:r>
          </a:p>
          <a:p>
            <a:pPr>
              <a:spcBef>
                <a:spcPct val="0"/>
              </a:spcBef>
            </a:pPr>
            <a:endParaRPr lang="ru-RU" sz="1400" dirty="0" smtClean="0"/>
          </a:p>
          <a:p>
            <a:pPr>
              <a:spcBef>
                <a:spcPct val="0"/>
              </a:spcBef>
            </a:pPr>
            <a:r>
              <a:rPr lang="ru-RU" sz="1400" dirty="0" smtClean="0"/>
              <a:t>2022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2023 год – 0</a:t>
            </a:r>
          </a:p>
          <a:p>
            <a:pPr>
              <a:spcBef>
                <a:spcPct val="0"/>
              </a:spcBef>
            </a:pPr>
            <a:r>
              <a:rPr lang="ru-RU" sz="1400" dirty="0" smtClean="0"/>
              <a:t>2024 год – 0 </a:t>
            </a:r>
          </a:p>
          <a:p>
            <a:pPr>
              <a:spcBef>
                <a:spcPct val="0"/>
              </a:spcBef>
            </a:pPr>
            <a:endParaRPr lang="ru-RU" sz="1400" dirty="0"/>
          </a:p>
        </p:txBody>
      </p:sp>
      <p:sp>
        <p:nvSpPr>
          <p:cNvPr id="13353" name="Rectangle 147"/>
          <p:cNvSpPr>
            <a:spLocks noChangeArrowheads="1"/>
          </p:cNvSpPr>
          <p:nvPr/>
        </p:nvSpPr>
        <p:spPr bwMode="auto">
          <a:xfrm>
            <a:off x="142844" y="4005263"/>
            <a:ext cx="4645056" cy="2709885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 расходов бюджета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на обслуживание муниципального долга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2022 </a:t>
            </a:r>
            <a:r>
              <a:rPr lang="ru-RU" b="0" dirty="0">
                <a:latin typeface="Times New Roman" pitchFamily="18" charset="0"/>
              </a:rPr>
              <a:t>год-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0,0%  </a:t>
            </a:r>
            <a:endParaRPr lang="ru-RU" sz="1000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2023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%</a:t>
            </a:r>
          </a:p>
          <a:p>
            <a:pPr>
              <a:spcBef>
                <a:spcPct val="0"/>
              </a:spcBef>
            </a:pPr>
            <a:r>
              <a:rPr lang="ru-RU" b="0" dirty="0" smtClean="0">
                <a:latin typeface="Times New Roman" pitchFamily="18" charset="0"/>
              </a:rPr>
              <a:t>2024 </a:t>
            </a:r>
            <a:r>
              <a:rPr lang="ru-RU" b="0" dirty="0">
                <a:latin typeface="Times New Roman" pitchFamily="18" charset="0"/>
              </a:rPr>
              <a:t>год – </a:t>
            </a:r>
            <a:r>
              <a:rPr lang="ru-RU" b="0" dirty="0" smtClean="0">
                <a:latin typeface="Times New Roman" pitchFamily="18" charset="0"/>
              </a:rPr>
              <a:t>0,0 </a:t>
            </a:r>
            <a:r>
              <a:rPr lang="ru-RU" b="0" dirty="0">
                <a:latin typeface="Times New Roman" pitchFamily="18" charset="0"/>
              </a:rPr>
              <a:t>тыс. руб., или </a:t>
            </a:r>
            <a:r>
              <a:rPr lang="ru-RU" b="0" dirty="0" smtClean="0">
                <a:latin typeface="Times New Roman" pitchFamily="18" charset="0"/>
              </a:rPr>
              <a:t>0,00 </a:t>
            </a:r>
            <a:r>
              <a:rPr lang="ru-RU" b="0" dirty="0">
                <a:latin typeface="Times New Roman" pitchFamily="18" charset="0"/>
              </a:rPr>
              <a:t>% </a:t>
            </a:r>
          </a:p>
          <a:p>
            <a:pPr>
              <a:spcBef>
                <a:spcPct val="0"/>
              </a:spcBef>
            </a:pPr>
            <a:endParaRPr lang="ru-RU" b="0" dirty="0">
              <a:latin typeface="Times New Roman" pitchFamily="18" charset="0"/>
            </a:endParaRP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В соответствии со ст. 111 Бюджетного кодекса РФ объем расходов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бюджета на обслуживание долга не должен превышать 15% от общего 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объема расходов бюджета, за исключением объема расходов, которые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 осуществляются за счет субвенций из бюджетов бюджетной системы</a:t>
            </a:r>
          </a:p>
          <a:p>
            <a:pPr>
              <a:spcBef>
                <a:spcPct val="0"/>
              </a:spcBef>
            </a:pPr>
            <a:r>
              <a:rPr lang="ru-RU" b="0" dirty="0">
                <a:latin typeface="Times New Roman" pitchFamily="18" charset="0"/>
              </a:rPr>
              <a:t>Российской Федерации</a:t>
            </a:r>
          </a:p>
        </p:txBody>
      </p:sp>
      <p:sp>
        <p:nvSpPr>
          <p:cNvPr id="8" name="Содержимое 7"/>
          <p:cNvSpPr>
            <a:spLocks noGrp="1"/>
          </p:cNvSpPr>
          <p:nvPr>
            <p:ph sz="quarter" idx="2"/>
          </p:nvPr>
        </p:nvSpPr>
        <p:spPr>
          <a:xfrm>
            <a:off x="4648200" y="1214422"/>
            <a:ext cx="4038600" cy="257176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7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6628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6629" name="Picture 8" descr="3_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214290"/>
            <a:ext cx="8771682" cy="6429420"/>
          </a:xfrm>
          <a:prstGeom prst="rect">
            <a:avLst/>
          </a:prstGeom>
          <a:noFill/>
          <a:ln w="3175" cmpd="sng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501122" cy="142876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</a:t>
            </a:r>
            <a:b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Муниципальное образование «</a:t>
            </a:r>
            <a:r>
              <a:rPr lang="ru-RU" sz="1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Сычевский</a:t>
            </a:r>
            <a:r>
              <a:rPr lang="ru-RU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район» Смоленской области принимает участие в реализации следующих национальных проектов: 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5" descr="Национальный проект «Культура»"/>
          <p:cNvPicPr>
            <a:picLocks noGrp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14348" y="1571612"/>
            <a:ext cx="8143934" cy="3786186"/>
          </a:xfrm>
        </p:spPr>
      </p:pic>
      <p:pic>
        <p:nvPicPr>
          <p:cNvPr id="8" name="Рисунок 6" descr="Национальные проекты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5417189"/>
            <a:ext cx="8627102" cy="1083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Содержимое 5"/>
          <p:cNvGraphicFramePr>
            <a:graphicFrameLocks noGrp="1"/>
          </p:cNvGraphicFramePr>
          <p:nvPr>
            <p:ph sz="quarter" idx="2"/>
          </p:nvPr>
        </p:nvGraphicFramePr>
        <p:xfrm>
          <a:off x="285720" y="214290"/>
          <a:ext cx="8643999" cy="6251743"/>
        </p:xfrm>
        <a:graphic>
          <a:graphicData uri="http://schemas.openxmlformats.org/drawingml/2006/table">
            <a:tbl>
              <a:tblPr/>
              <a:tblGrid>
                <a:gridCol w="5375258"/>
                <a:gridCol w="653748"/>
                <a:gridCol w="653748"/>
                <a:gridCol w="653748"/>
                <a:gridCol w="653748"/>
                <a:gridCol w="653749"/>
              </a:tblGrid>
              <a:tr h="428628">
                <a:tc gridSpan="6">
                  <a:txBody>
                    <a:bodyPr/>
                    <a:lstStyle/>
                    <a:p>
                      <a:pPr algn="ctr" fontAlgn="t"/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Сведения о реализации в муниципальном образовании «</a:t>
                      </a: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Сычевский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район» Смоленской области </a:t>
                      </a:r>
                      <a:endParaRPr lang="ru-RU" sz="1400" b="1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ctr" fontAlgn="t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региональных 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проектов в рамках национальных проектов «Образование», «Культура»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0424"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Наименование проектов (мероприятий)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факт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факт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202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план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"Современная школа"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2414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4138,7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3468,7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6010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обеспечение функционирования центров образования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естественно-научной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и технологической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1329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условий для функционирования центров цифрового и гуманитарного профилей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171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12,3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5750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Обеспечение государственных гарантий реализации прав на получение общедоступного и бесплатного начального общего, основного общего, среднего общего образования (в рамках регионального проекта)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912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,</a:t>
                      </a:r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4126,4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3455,8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4359,5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00"/>
                    </a:solidFill>
                  </a:tcPr>
                </a:tc>
              </a:tr>
              <a:tr h="21431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«Творческие люди»"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5569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(государственная поддержка лучших сельских учреждений культуры и лучших работников сельских учреждений культуры)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116,1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185141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«Культурная среда»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12612,9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394558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(создание и модернизация учреждений </a:t>
                      </a:r>
                      <a:r>
                        <a:rPr lang="ru-RU" sz="1200" b="0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культурно-досугового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типа в сельской местности)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626519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</a:t>
                      </a:r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(оснащение образовательных учреждений в сфере культуры музыкальными инструментами, оборудованием и учебными материалами")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3710,8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Государственная поддержка отрасли культуры (модернизация детских школ искусств)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8902,1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269363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Региональный проект «Спорт – норма жизни»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12264">
                <a:tc>
                  <a:txBody>
                    <a:bodyPr/>
                    <a:lstStyle/>
                    <a:p>
                      <a:pPr algn="l" fontAlgn="t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Создание и модернизация объектов спортивной инфраструктуры региональной собственности для занятий физической культурой и спортом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40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  <a:tr h="439339">
                <a:tc>
                  <a:txBody>
                    <a:bodyPr/>
                    <a:lstStyle/>
                    <a:p>
                      <a:pPr algn="l" fontAlgn="t"/>
                      <a:endParaRPr lang="ru-RU" sz="12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Всего 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расходов</a:t>
                      </a: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  <a:p>
                      <a:pPr algn="l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18543,5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endParaRPr lang="ru-RU" sz="1400" b="0" i="0" u="none" strike="noStrike" dirty="0" smtClean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2803" marR="2803" marT="280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570" name="Picture 2" descr="Анимация с надписью спасибо за внимание | Table-tennis62.ru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501122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4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1" name="AutoShape 5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27652" name="AutoShape 6" descr="&amp;Gcy;&amp;dcy;&amp;iecy; &amp;dcy;&amp;iecy;&amp;ncy;&amp;softcy;&amp;gcy;&amp;icy;. &amp;Tcy;&amp;yucy;&amp;mcy;&amp;iecy;&amp;ncy;&amp;scy;&amp;kcy;&amp;icy;&amp;iecy; &amp;chcy;&amp;icy;&amp;ncy;&amp;ocy;&amp;vcy;&amp;ncy;&amp;icy;&amp;kcy;&amp;icy; &amp;rcy;&amp;acy;&amp;scy;&amp;scy;&amp;kcy;&amp;acy;&amp;zcy;&amp;acy;&amp;lcy;&amp;icy;, &amp;kcy;&amp;ucy;&amp;dcy;&amp;acy; &amp;ucy;&amp;khcy;&amp;ocy;&amp;dcy;&amp;icy;&amp;tcy; &amp;bcy;&amp;yucy;&amp;dcy;&amp;zhcy;…"/>
          <p:cNvSpPr>
            <a:spLocks noChangeAspect="1" noChangeArrowheads="1"/>
          </p:cNvSpPr>
          <p:nvPr/>
        </p:nvSpPr>
        <p:spPr bwMode="auto">
          <a:xfrm>
            <a:off x="155575" y="460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14313"/>
            <a:ext cx="8643938" cy="6483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17352</TotalTime>
  <Words>6304</Words>
  <Application>Microsoft Office PowerPoint</Application>
  <PresentationFormat>Экран (4:3)</PresentationFormat>
  <Paragraphs>1446</Paragraphs>
  <Slides>82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3</vt:i4>
      </vt:variant>
      <vt:variant>
        <vt:lpstr>Заголовки слайдов</vt:lpstr>
      </vt:variant>
      <vt:variant>
        <vt:i4>82</vt:i4>
      </vt:variant>
    </vt:vector>
  </HeadingPairs>
  <TitlesOfParts>
    <vt:vector size="86" baseType="lpstr">
      <vt:lpstr>Справедливость</vt:lpstr>
      <vt:lpstr>Лист</vt:lpstr>
      <vt:lpstr>Worksheet</vt:lpstr>
      <vt:lpstr>Диаграмма</vt:lpstr>
      <vt:lpstr>Слайд 1</vt:lpstr>
      <vt:lpstr>Что такое «Бюджет для граждан»?</vt:lpstr>
      <vt:lpstr>Контактная информация</vt:lpstr>
      <vt:lpstr>Муниципальное образование «Сычевский район» Смоленской области</vt:lpstr>
      <vt:lpstr>Основные показатели социально-экономического развития муниципального образования «Сычевский район» Смоленской области на 2022 год и плановый период 2023  и 2024 годов</vt:lpstr>
      <vt:lpstr>Слайд 6</vt:lpstr>
      <vt:lpstr>Слайд 7</vt:lpstr>
      <vt:lpstr>Слайд 8</vt:lpstr>
      <vt:lpstr>Слайд 9</vt:lpstr>
      <vt:lpstr>Слайд 10</vt:lpstr>
      <vt:lpstr> Консолидированный бюджет – свод бюджетов всех уровней на соответствующей территории, используемый  при прогнозировании, расчетах, анализе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Этапы формирования местного бюджета</vt:lpstr>
      <vt:lpstr>Слайд 23</vt:lpstr>
      <vt:lpstr>Слайд 24</vt:lpstr>
      <vt:lpstr>Слайд 25</vt:lpstr>
      <vt:lpstr>Слайд 26</vt:lpstr>
      <vt:lpstr>Слайд 27</vt:lpstr>
      <vt:lpstr>Какие налоги, уплачиваются непосредственно на территории муниципального образования «Сычевский район»</vt:lpstr>
      <vt:lpstr>Слайд 29</vt:lpstr>
      <vt:lpstr>Основные параметры консолидированного бюджета муниципального образования «Сычевский район» Смоленской области  на 2022-2024 годы </vt:lpstr>
      <vt:lpstr>ИНФОРМАЦИЯ  об объеме доходов бюджета муниципального района в расчете на душу населения</vt:lpstr>
      <vt:lpstr>Слайд 32</vt:lpstr>
      <vt:lpstr>МУНИЦИПАЛЬНЫЙ ДОЛГ В ДИНАМИКЕ НА 2020-2024 ГОДА</vt:lpstr>
      <vt:lpstr>Слайд 34</vt:lpstr>
      <vt:lpstr>Слайд 35</vt:lpstr>
      <vt:lpstr>Структура налоговых и неналоговых доходов на 2020-2024 годы</vt:lpstr>
      <vt:lpstr>Поступление налоговых доходов в динамике  2020-2024 годов</vt:lpstr>
      <vt:lpstr>Слайд 38</vt:lpstr>
      <vt:lpstr>Слайд 39</vt:lpstr>
      <vt:lpstr>Слайд 40</vt:lpstr>
      <vt:lpstr>Слайд 41</vt:lpstr>
      <vt:lpstr>Слайд 42</vt:lpstr>
      <vt:lpstr>Расходы бюджета в рамках муниципальных программ составляют 315116,5 тыс. руб., или 96,2%</vt:lpstr>
      <vt:lpstr>Слайд 44</vt:lpstr>
      <vt:lpstr>Слайд 45</vt:lpstr>
      <vt:lpstr>Слайд 46</vt:lpstr>
      <vt:lpstr>Муниципальная программа «Местное самоуправление в муниципальном образовании «Сычевский район» Смоленской области»</vt:lpstr>
      <vt:lpstr>Муниципальная программа «Местное самоуправление в муниципальном образовании «Сычевский район» Смоленской области» </vt:lpstr>
      <vt:lpstr>МУНИЦИПАЛЬНАЯ ПРОГРАММА  «Развитие образования в муниципальном образовании  «Сычевский  район» Смоленской области</vt:lpstr>
      <vt:lpstr>МУНИЦИПАЛЬНАЯ ПРОГРАММА  «Развитие образования в муниципальном образовании  «Сычевский  район» Смоленской области»</vt:lpstr>
      <vt:lpstr>МУНИЦИПАЛЬНАЯ ПРОГРАММА  «Развитие образования в муниципальном образовании  «Сычевский  район» Смоленской области»</vt:lpstr>
      <vt:lpstr> МУНИЦИПАЛЬНАЯ ПРОГРАММА «Развитие культуры и туризма в муниципальном образовании  «Сычевский район» Смоленской области»</vt:lpstr>
      <vt:lpstr>МУНИЦИПАЛЬНАЯ ПРОГРАММА «Развитие культуры и туризма в муниципальном образовании «Сычевский район» Смоленской области» 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ПРОГРАММА «Развитие молодежной политики на территории муниципального образования «Сычевский район» Смоленской области»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 </vt:lpstr>
      <vt:lpstr>Муниципальная   программа  «Развитие субъектов малого и среднего предпринимательства в муниципальном образовании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«Развитие дорожно-транспортного комплекса на территории муниципального образования «Сычевский район» Смоленской области»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Муниципальная программа  «Управление муниципальными финансами в муниципальном образовании «Сычевский район» Смоленской области»  </vt:lpstr>
      <vt:lpstr> 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 </vt:lpstr>
      <vt:lpstr>Муниципальная программа  «Материально  –  техническое  и  транспортное  обеспечение   деятельности  органов   местного самоуправления  муниципального   образования  «Сычевский район» Смоленской области»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 </vt:lpstr>
      <vt:lpstr>Муниципальная программа  «Социальная поддержка граждан, проживающих на территории муниципального образования «Сычевский район» Смоленской области»</vt:lpstr>
      <vt:lpstr>  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Муниципальная программа «Обеспечение жильем молодых семей, проживающих на территории  муниципального образования «Сычевский район» Смоленской области.</vt:lpstr>
      <vt:lpstr>Бюджетные инвестиции на приобретение объектов недвижимого имущества</vt:lpstr>
      <vt:lpstr>Расходы бюджета муниципального образования «Сычевский район» Смоленской области в расчете на душу населения в 2022 году и плановом периоде 2023-2024 годов</vt:lpstr>
      <vt:lpstr>НАЦИОНАЛЬНАЯ ЭКОНОМИКА НА 2022-2024 годы</vt:lpstr>
      <vt:lpstr>Расходы на образование на 2022-2024 годы</vt:lpstr>
      <vt:lpstr>Сколько тратится средств из  бюджета муниципального района на культуру?  За счет местных бюджетов финансируются муниципальные Дома культуры, библиотеки, музеи, памятники истории и культуры, а также  организация и проведение выставок, конкурсов, фестивалей, праздников, ярмарок и других мероприятий в области культуры и туризма  Объем расходов  бюджета муниципального района на культуру и кинематографию в расчете на 1 жителя в 2022 году составит 2974,2 рублей  Расходы на культуру на 2022 в разрезе направлений:</vt:lpstr>
      <vt:lpstr>Слайд 73</vt:lpstr>
      <vt:lpstr>Слайд 74</vt:lpstr>
      <vt:lpstr>Слайд 75</vt:lpstr>
      <vt:lpstr>ОКАЗАНИЕ ПОДДЕРЖКИ ВЕТЕРАНАМ И ИНВАЛИДАМ</vt:lpstr>
      <vt:lpstr>Межбюджетные отношения </vt:lpstr>
      <vt:lpstr>В расходной части бюджета муниципального района запланированы межбюджетные трансферты бюджетам поселений, входящих в состав муниципального образования «Сычевский район» Смоленской области: в 2022 году- 23058,5 тыс. руб., в 2023 году- 13683,9 тыс. руб., в 2024 году – 7665,5тыс. руб.</vt:lpstr>
      <vt:lpstr>Муниципальный долг муниципального образования «Сычевский район» Смоленской области</vt:lpstr>
      <vt:lpstr> Президентом России издан указ от 7 мая 2018 года № 204 «О национальных целях и стратегических задачах развития Российской Федерации на период до 2024 года», устанавливающий и утверждающий национальные проекты России.  Муниципальное образование «Сычевский район» Смоленской области принимает участие в реализации следующих национальных проектов: </vt:lpstr>
      <vt:lpstr>Слайд 81</vt:lpstr>
      <vt:lpstr>Слайд 82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1580</cp:revision>
  <dcterms:created xsi:type="dcterms:W3CDTF">2013-11-27T07:50:48Z</dcterms:created>
  <dcterms:modified xsi:type="dcterms:W3CDTF">2022-01-28T06:09:55Z</dcterms:modified>
</cp:coreProperties>
</file>