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769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143E-2"/>
          <c:w val="0.43212645930738014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44.2</c:v>
                </c:pt>
                <c:pt idx="1">
                  <c:v>38.700000000000003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146.9</c:v>
                </c:pt>
                <c:pt idx="1">
                  <c:v>127.3</c:v>
                </c:pt>
                <c:pt idx="2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18.7</c:v>
                </c:pt>
                <c:pt idx="1">
                  <c:v>17.899999999999999</c:v>
                </c:pt>
                <c:pt idx="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7.3</c:v>
                </c:pt>
                <c:pt idx="1">
                  <c:v>6.5</c:v>
                </c:pt>
                <c:pt idx="2">
                  <c:v>6.7</c:v>
                </c:pt>
              </c:numCache>
            </c:numRef>
          </c:val>
        </c:ser>
        <c:axId val="200499200"/>
        <c:axId val="200500736"/>
      </c:barChart>
      <c:catAx>
        <c:axId val="200499200"/>
        <c:scaling>
          <c:orientation val="minMax"/>
        </c:scaling>
        <c:axPos val="b"/>
        <c:numFmt formatCode="General" sourceLinked="1"/>
        <c:tickLblPos val="nextTo"/>
        <c:crossAx val="200500736"/>
        <c:crosses val="autoZero"/>
        <c:auto val="1"/>
        <c:lblAlgn val="ctr"/>
        <c:lblOffset val="100"/>
      </c:catAx>
      <c:valAx>
        <c:axId val="200500736"/>
        <c:scaling>
          <c:orientation val="minMax"/>
        </c:scaling>
        <c:axPos val="l"/>
        <c:majorGridlines/>
        <c:numFmt formatCode="General" sourceLinked="1"/>
        <c:tickLblPos val="nextTo"/>
        <c:crossAx val="2004992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08.08.2023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08.08.2023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</a:t>
            </a:r>
            <a:r>
              <a:rPr lang="en-US" sz="2000" dirty="0" smtClean="0"/>
              <a:t>1</a:t>
            </a:r>
            <a:r>
              <a:rPr lang="ru-RU" sz="2000" dirty="0" smtClean="0"/>
              <a:t> декабря 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года № </a:t>
            </a:r>
            <a:r>
              <a:rPr lang="en-US" sz="2000" dirty="0" smtClean="0"/>
              <a:t>9</a:t>
            </a:r>
            <a:r>
              <a:rPr lang="ru-RU" sz="2000" dirty="0" smtClean="0"/>
              <a:t>1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115 от 24 мая 2023г)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2023 год и плановый период 2024-2025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2023г. и плановый период 2024 и 2025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2023-2025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872053.8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458349,2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896729.7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472312,3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24675.9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-13963,1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458349,2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58576,3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62695,5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403006,6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262339,7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261785,8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</a:t>
            </a:r>
            <a:r>
              <a:rPr lang="en-US" sz="2400" dirty="0" smtClean="0">
                <a:solidFill>
                  <a:srgbClr val="CC3300"/>
                </a:solidFill>
              </a:rPr>
              <a:t>1</a:t>
            </a:r>
            <a:r>
              <a:rPr lang="ru-RU" sz="2400" dirty="0" smtClean="0">
                <a:solidFill>
                  <a:srgbClr val="CC3300"/>
                </a:solidFill>
              </a:rPr>
              <a:t>-202</a:t>
            </a:r>
            <a:r>
              <a:rPr lang="en-US" sz="2400" dirty="0" smtClean="0">
                <a:solidFill>
                  <a:srgbClr val="CC3300"/>
                </a:solidFill>
              </a:rPr>
              <a:t>5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8625" y="1143000"/>
          <a:ext cx="8364538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4150"/>
          <a:ext cx="3168650" cy="1992313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8950"/>
        </p:xfrm>
        <a:graphic>
          <a:graphicData uri="http://schemas.openxmlformats.org/presentationml/2006/ole">
            <p:oleObj spid="_x0000_s3075" name="Worksheet" r:id="rId4" imgW="2298755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2021-2025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2636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2021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83709,1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51211,4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54422,4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58535,2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79535,0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45735,3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48785,8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52720,8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2343,4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1954,1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4131,2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4160,2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92102,2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55342,6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58576,3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62695,4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2021-2025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1059"/>
            <a:chOff x="213666" y="221057"/>
            <a:chExt cx="8813900" cy="353868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6282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538934"/>
            <a:chOff x="305973" y="228080"/>
            <a:chExt cx="8608080" cy="6054161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413304"/>
          </p:xfrm>
          <a:graphic>
            <a:graphicData uri="http://schemas.openxmlformats.org/presentationml/2006/ole">
              <p:oleObj spid="_x0000_s7170" name="Worksheet" r:id="rId4" imgW="7118308" imgH="46545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801100" cy="6203973"/>
            <a:chOff x="305972" y="228080"/>
            <a:chExt cx="8472074" cy="574403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72074" cy="5107584"/>
          </p:xfrm>
          <a:graphic>
            <a:graphicData uri="http://schemas.openxmlformats.org/presentationml/2006/ole">
              <p:oleObj spid="_x0000_s8194" name="Worksheet" r:id="rId4" imgW="6984890" imgH="391169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458414,2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97,1%</a:t>
            </a:r>
            <a:endParaRPr lang="ru-RU" sz="2400" b="1" i="1" dirty="0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28421,5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25746,1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26676,1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29794,3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20817,0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14597,7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14480,4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302,0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214694,6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187708,7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195443,0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133725,2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52115,7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50906,5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805,8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365,5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367,1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35683,0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2023-2025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28421,5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25746,1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28331,5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214694,9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187708,7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195443,0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4684,5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142872,1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6744,3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5489,0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44232,8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38657,3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4076,9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2023 год и плановый период 2024  и 2025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133725,2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52115,7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69738,8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17504,8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1865,4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6743,0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26320,0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9216,7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2149,7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239045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проведенных мероприятий в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35683,0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1368,9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33309,0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2023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2024-2025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35512,2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2570,2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24129,0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2010,7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24581,9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2048,5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16323,6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1360,3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4317,3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193,1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4939,2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3699,9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308,3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2860,0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238,3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2794,6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1233,0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102,7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1132,3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94,4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1213,6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101,1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2023-2025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35053,0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585,6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36318,6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2023-2025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44164,2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146921,7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18726,2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7291,3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217103,4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197196,9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2023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16323,6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2023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2023 году составит </a:t>
            </a:r>
            <a:r>
              <a:rPr lang="ru-RU" sz="1400" b="1" dirty="0" smtClean="0">
                <a:solidFill>
                  <a:srgbClr val="0000CC"/>
                </a:solidFill>
              </a:rPr>
              <a:t>3699,9 </a:t>
            </a:r>
            <a:r>
              <a:rPr lang="ru-RU" sz="1400" b="1" dirty="0" smtClean="0">
                <a:solidFill>
                  <a:srgbClr val="0000CC"/>
                </a:solidFill>
              </a:rPr>
              <a:t>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2023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785813" y="2997200"/>
          <a:ext cx="6853237" cy="3671888"/>
        </p:xfrm>
        <a:graphic>
          <a:graphicData uri="http://schemas.openxmlformats.org/presentationml/2006/ole">
            <p:oleObj spid="_x0000_s10242" name="Worksheet" r:id="rId3" imgW="6743685" imgH="361315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16398,9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15057,6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16019,0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2023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1233,0 </a:t>
            </a:r>
            <a:r>
              <a:rPr lang="ru-RU" sz="1800" b="0" i="1" dirty="0" smtClean="0">
                <a:solidFill>
                  <a:srgbClr val="006600"/>
                </a:solidFill>
              </a:rPr>
              <a:t>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1988,9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7658,2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2023-2025 г – 175,0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2023-2025 г – 180,0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2023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en-US" sz="1000" dirty="0" smtClean="0">
                <a:solidFill>
                  <a:schemeClr val="accent2"/>
                </a:solidFill>
              </a:rPr>
              <a:t>337552.4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153079.0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138759.0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45597.3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7.1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en-US" sz="1000" dirty="0" smtClean="0">
                <a:solidFill>
                  <a:schemeClr val="accent2"/>
                </a:solidFill>
              </a:rPr>
              <a:t>262339.7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13800.0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</a:t>
            </a:r>
            <a:r>
              <a:rPr lang="en-US" sz="1000" dirty="0" smtClean="0">
                <a:solidFill>
                  <a:schemeClr val="accent2"/>
                </a:solidFill>
              </a:rPr>
              <a:t>2828.1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5593.4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8</a:t>
            </a:r>
            <a:r>
              <a:rPr lang="ru-RU" sz="1000" dirty="0" smtClean="0">
                <a:solidFill>
                  <a:schemeClr val="accent2"/>
                </a:solidFill>
              </a:rPr>
              <a:t>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</a:t>
            </a:r>
            <a:r>
              <a:rPr lang="en-US" sz="1000" dirty="0" smtClean="0">
                <a:solidFill>
                  <a:schemeClr val="accent2"/>
                </a:solidFill>
              </a:rPr>
              <a:t>61785.8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</a:t>
            </a:r>
            <a:r>
              <a:rPr lang="en-US" sz="1000" dirty="0" smtClean="0">
                <a:solidFill>
                  <a:schemeClr val="accent2"/>
                </a:solidFill>
              </a:rPr>
              <a:t>7667.0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48280.4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5719.1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9.3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2023 году- 23457,4 тыс. руб., в 2024 году- 14480,1 тыс. руб., в 2025 году – 8260,8тыс.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3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5</a:t>
            </a:r>
            <a:r>
              <a:rPr lang="ru-RU" sz="1400" dirty="0" smtClean="0"/>
              <a:t>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3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4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351975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4684,5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4684,5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1892,1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69860,5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14229,6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69738,8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14229,6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14229,6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74545,0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15139,0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18453</TotalTime>
  <Words>6373</Words>
  <Application>Microsoft Office PowerPoint</Application>
  <PresentationFormat>Экран (4:3)</PresentationFormat>
  <Paragraphs>1497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83</vt:i4>
      </vt:variant>
    </vt:vector>
  </HeadingPairs>
  <TitlesOfParts>
    <vt:vector size="88" baseType="lpstr">
      <vt:lpstr>Справедливость</vt:lpstr>
      <vt:lpstr>Лист</vt:lpstr>
      <vt:lpstr>Worksheet</vt:lpstr>
      <vt:lpstr>Диаграмма</vt:lpstr>
      <vt:lpstr>Лист Microsoft Office Excel 97-2003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2023 год и плановый период 2024  и 2025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2023-2025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2021-2025 годы</vt:lpstr>
      <vt:lpstr>Поступление налоговых доходов в динамике  2021-2025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458414,2 тыс. руб., или 97,1%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2023 году и плановом периоде 2024-2025 годов</vt:lpstr>
      <vt:lpstr>НАЦИОНАЛЬНАЯ ЭКОНОМИКА НА 2023-2025 годы</vt:lpstr>
      <vt:lpstr>Расходы на образование на 2023-2025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2023 году составит 3699,9 рублей  Расходы на культуру на 2023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2023 году- 23457,4 тыс. руб., в 2024 году- 14480,1 тыс. руб., в 2025 году – 8260,8тыс.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1812</cp:revision>
  <dcterms:created xsi:type="dcterms:W3CDTF">2013-11-27T07:50:48Z</dcterms:created>
  <dcterms:modified xsi:type="dcterms:W3CDTF">2023-08-08T08:45:45Z</dcterms:modified>
</cp:coreProperties>
</file>