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85"/>
  </p:notesMasterIdLst>
  <p:sldIdLst>
    <p:sldId id="256" r:id="rId2"/>
    <p:sldId id="402" r:id="rId3"/>
    <p:sldId id="390" r:id="rId4"/>
    <p:sldId id="290" r:id="rId5"/>
    <p:sldId id="386" r:id="rId6"/>
    <p:sldId id="388" r:id="rId7"/>
    <p:sldId id="300" r:id="rId8"/>
    <p:sldId id="298" r:id="rId9"/>
    <p:sldId id="398" r:id="rId10"/>
    <p:sldId id="317" r:id="rId11"/>
    <p:sldId id="297" r:id="rId12"/>
    <p:sldId id="314" r:id="rId13"/>
    <p:sldId id="400" r:id="rId14"/>
    <p:sldId id="304" r:id="rId15"/>
    <p:sldId id="307" r:id="rId16"/>
    <p:sldId id="305" r:id="rId17"/>
    <p:sldId id="318" r:id="rId18"/>
    <p:sldId id="401" r:id="rId19"/>
    <p:sldId id="316" r:id="rId20"/>
    <p:sldId id="319" r:id="rId21"/>
    <p:sldId id="327" r:id="rId22"/>
    <p:sldId id="270" r:id="rId23"/>
    <p:sldId id="272" r:id="rId24"/>
    <p:sldId id="403" r:id="rId25"/>
    <p:sldId id="404" r:id="rId26"/>
    <p:sldId id="405" r:id="rId27"/>
    <p:sldId id="312" r:id="rId28"/>
    <p:sldId id="286" r:id="rId29"/>
    <p:sldId id="273" r:id="rId30"/>
    <p:sldId id="338" r:id="rId31"/>
    <p:sldId id="340" r:id="rId32"/>
    <p:sldId id="268" r:id="rId33"/>
    <p:sldId id="329" r:id="rId34"/>
    <p:sldId id="267" r:id="rId35"/>
    <p:sldId id="269" r:id="rId36"/>
    <p:sldId id="311" r:id="rId37"/>
    <p:sldId id="309" r:id="rId38"/>
    <p:sldId id="275" r:id="rId39"/>
    <p:sldId id="280" r:id="rId40"/>
    <p:sldId id="383" r:id="rId41"/>
    <p:sldId id="384" r:id="rId42"/>
    <p:sldId id="274" r:id="rId43"/>
    <p:sldId id="287" r:id="rId44"/>
    <p:sldId id="288" r:id="rId45"/>
    <p:sldId id="289" r:id="rId46"/>
    <p:sldId id="296" r:id="rId47"/>
    <p:sldId id="342" r:id="rId48"/>
    <p:sldId id="343" r:id="rId49"/>
    <p:sldId id="345" r:id="rId50"/>
    <p:sldId id="347" r:id="rId51"/>
    <p:sldId id="349" r:id="rId52"/>
    <p:sldId id="351" r:id="rId53"/>
    <p:sldId id="354" r:id="rId54"/>
    <p:sldId id="412" r:id="rId55"/>
    <p:sldId id="356" r:id="rId56"/>
    <p:sldId id="358" r:id="rId57"/>
    <p:sldId id="360" r:id="rId58"/>
    <p:sldId id="362" r:id="rId59"/>
    <p:sldId id="364" r:id="rId60"/>
    <p:sldId id="366" r:id="rId61"/>
    <p:sldId id="368" r:id="rId62"/>
    <p:sldId id="370" r:id="rId63"/>
    <p:sldId id="372" r:id="rId64"/>
    <p:sldId id="374" r:id="rId65"/>
    <p:sldId id="376" r:id="rId66"/>
    <p:sldId id="378" r:id="rId67"/>
    <p:sldId id="380" r:id="rId68"/>
    <p:sldId id="382" r:id="rId69"/>
    <p:sldId id="320" r:id="rId70"/>
    <p:sldId id="335" r:id="rId71"/>
    <p:sldId id="328" r:id="rId72"/>
    <p:sldId id="279" r:id="rId73"/>
    <p:sldId id="281" r:id="rId74"/>
    <p:sldId id="276" r:id="rId75"/>
    <p:sldId id="277" r:id="rId76"/>
    <p:sldId id="278" r:id="rId77"/>
    <p:sldId id="285" r:id="rId78"/>
    <p:sldId id="282" r:id="rId79"/>
    <p:sldId id="315" r:id="rId80"/>
    <p:sldId id="313" r:id="rId81"/>
    <p:sldId id="406" r:id="rId82"/>
    <p:sldId id="407" r:id="rId83"/>
    <p:sldId id="411" r:id="rId84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3399"/>
    <a:srgbClr val="FF9900"/>
    <a:srgbClr val="00FF00"/>
    <a:srgbClr val="00CC00"/>
    <a:srgbClr val="0000FF"/>
    <a:srgbClr val="D60093"/>
    <a:srgbClr val="0080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98" autoAdjust="0"/>
    <p:restoredTop sz="97695" autoAdjust="0"/>
  </p:normalViewPr>
  <p:slideViewPr>
    <p:cSldViewPr>
      <p:cViewPr varScale="1">
        <p:scale>
          <a:sx n="68" d="100"/>
          <a:sy n="68" d="100"/>
        </p:scale>
        <p:origin x="-151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7817623073754271"/>
          <c:y val="5.4832027966404198E-2"/>
          <c:w val="0.43212645930738042"/>
          <c:h val="0.718475865004101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44.5</c:v>
                </c:pt>
                <c:pt idx="1">
                  <c:v>38.700000000000003</c:v>
                </c:pt>
                <c:pt idx="2">
                  <c:v>41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148.80000000000001</c:v>
                </c:pt>
                <c:pt idx="1">
                  <c:v>127.3</c:v>
                </c:pt>
                <c:pt idx="2">
                  <c:v>131.6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18.8</c:v>
                </c:pt>
                <c:pt idx="1">
                  <c:v>17.899999999999999</c:v>
                </c:pt>
                <c:pt idx="2">
                  <c:v>17.899999999999999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расходы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4.9000000000000004</c:v>
                </c:pt>
                <c:pt idx="1">
                  <c:v>6.5</c:v>
                </c:pt>
                <c:pt idx="2">
                  <c:v>6.7</c:v>
                </c:pt>
              </c:numCache>
            </c:numRef>
          </c:val>
        </c:ser>
        <c:axId val="210147584"/>
        <c:axId val="210169856"/>
      </c:barChart>
      <c:catAx>
        <c:axId val="210147584"/>
        <c:scaling>
          <c:orientation val="minMax"/>
        </c:scaling>
        <c:axPos val="b"/>
        <c:numFmt formatCode="General" sourceLinked="1"/>
        <c:tickLblPos val="nextTo"/>
        <c:crossAx val="210169856"/>
        <c:crosses val="autoZero"/>
        <c:auto val="1"/>
        <c:lblAlgn val="ctr"/>
        <c:lblOffset val="100"/>
      </c:catAx>
      <c:valAx>
        <c:axId val="210169856"/>
        <c:scaling>
          <c:orientation val="minMax"/>
        </c:scaling>
        <c:axPos val="l"/>
        <c:majorGridlines/>
        <c:numFmt formatCode="General" sourceLinked="1"/>
        <c:tickLblPos val="nextTo"/>
        <c:crossAx val="21014758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3FAC818-66B6-41D0-8690-9FCF974A7224}" type="datetimeFigureOut">
              <a:rPr lang="ru-RU"/>
              <a:pPr>
                <a:defRPr/>
              </a:pPr>
              <a:t>15.08.2023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BC45926-2427-4310-827F-1D6A75F886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BF8B7-2F97-402D-A5A4-680D7A3DBB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F86A9195-01E9-4F71-8488-413490B3A16F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39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DD200B6D-B826-4920-9F14-F0AA70247A66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40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31914B90-C8DB-4C4E-A1BB-11DEE957789C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41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86EB-A1E8-4CB2-B798-BCD4630F92F6}" type="datetimeFigureOut">
              <a:rPr lang="ru-RU"/>
              <a:pPr>
                <a:defRPr/>
              </a:pPr>
              <a:t>15.08.2023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036589-7687-4579-A7C1-74FC46B20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0718-38CD-4A0A-AF86-3CA2B8065D22}" type="datetimeFigureOut">
              <a:rPr lang="ru-RU"/>
              <a:pPr>
                <a:defRPr/>
              </a:pPr>
              <a:t>15.08.2023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7296-05F6-46CF-B2D8-5F7A5247C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27C0-60D9-486D-85D6-40F920DD028B}" type="datetimeFigureOut">
              <a:rPr lang="ru-RU"/>
              <a:pPr>
                <a:defRPr/>
              </a:pPr>
              <a:t>15.08.2023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9541-16C7-4F27-B1A1-BD4725889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5558-9FA3-4779-BEE1-49903E481332}" type="datetimeFigureOut">
              <a:rPr lang="ru-RU"/>
              <a:pPr>
                <a:defRPr/>
              </a:pPr>
              <a:t>15.08.2023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AF985-221E-4293-A485-A5EC478E5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D7CF4-7242-4029-86A4-534D8D5E00C6}" type="datetimeFigureOut">
              <a:rPr lang="ru-RU"/>
              <a:pPr>
                <a:defRPr/>
              </a:pPr>
              <a:t>15.08.2023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D04F-C14D-4D1B-9E6C-12ED73A42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C271A-7A4A-4140-B13F-F49BB5F62CAA}" type="datetimeFigureOut">
              <a:rPr lang="ru-RU"/>
              <a:pPr>
                <a:defRPr/>
              </a:pPr>
              <a:t>15.08.2023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F9FE-9182-4729-A319-B08C29C98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3506-EA98-4C8E-9B59-B3290F551FE8}" type="datetimeFigureOut">
              <a:rPr lang="ru-RU"/>
              <a:pPr>
                <a:defRPr/>
              </a:pPr>
              <a:t>15.08.2023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B7BA-38C5-4002-9B97-5D8F919D2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C0277-2676-4BD5-A3F3-BED7FE6E5843}" type="datetimeFigureOut">
              <a:rPr lang="ru-RU"/>
              <a:pPr>
                <a:defRPr/>
              </a:pPr>
              <a:t>15.08.2023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324C-9AEB-4812-9A2D-2A994FD24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C0B7A-BCA6-4D68-B331-D8A7AAD98511}" type="datetimeFigureOut">
              <a:rPr lang="ru-RU"/>
              <a:pPr>
                <a:defRPr/>
              </a:pPr>
              <a:t>15.08.2023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1FAA-EC6B-4930-B550-B95C917B0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C264-CA69-471B-BADF-9A4BD78F4FFF}" type="datetimeFigureOut">
              <a:rPr lang="ru-RU"/>
              <a:pPr>
                <a:defRPr/>
              </a:pPr>
              <a:t>15.08.2023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EC3C8-8E52-4C1A-BFC1-3CDB3519F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D6057-8463-4218-910A-10D88411CEF2}" type="datetimeFigureOut">
              <a:rPr lang="ru-RU"/>
              <a:pPr>
                <a:defRPr/>
              </a:pPr>
              <a:t>15.08.2023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4DED-C57C-4B6E-80A8-B34A3D5FC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6002-DE74-4D8F-87E4-4390A865BF4F}" type="datetimeFigureOut">
              <a:rPr lang="ru-RU"/>
              <a:pPr>
                <a:defRPr/>
              </a:pPr>
              <a:t>15.08.2023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E393-3EAD-4917-9331-6E2B8A521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8191-B9AF-45F4-9F1A-2E2B9FEA1625}" type="datetimeFigureOut">
              <a:rPr lang="ru-RU"/>
              <a:pPr>
                <a:defRPr/>
              </a:pPr>
              <a:t>15.08.2023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911D-9B30-4CE8-8C8E-997DA0AB3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1137-4D7B-415E-A043-4AE3A12460E3}" type="datetimeFigureOut">
              <a:rPr lang="ru-RU"/>
              <a:pPr>
                <a:defRPr/>
              </a:pPr>
              <a:t>15.08.2023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61A5-929E-46E6-809B-8BFDF8126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A643-178D-4D55-9A98-90B7BB8676E2}" type="datetimeFigureOut">
              <a:rPr lang="ru-RU"/>
              <a:pPr>
                <a:defRPr/>
              </a:pPr>
              <a:t>15.08.2023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EFBF-B1D0-42AF-A7F8-AC8619DFA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837F-4379-46BA-B2B4-F31A3ECEB36E}" type="datetimeFigureOut">
              <a:rPr lang="ru-RU"/>
              <a:pPr>
                <a:defRPr/>
              </a:pPr>
              <a:t>15.08.2023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4D35B-66DE-4B96-ABC6-7826307B7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41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6DA3C2-4194-407D-A3DC-1CB8454B5D21}" type="datetimeFigureOut">
              <a:rPr lang="ru-RU"/>
              <a:pPr>
                <a:defRPr/>
              </a:pPr>
              <a:t>15.08.2023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74576C5-24B5-400E-ACF9-280C99181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68" r:id="rId2"/>
    <p:sldLayoutId id="2147483881" r:id="rId3"/>
    <p:sldLayoutId id="2147483869" r:id="rId4"/>
    <p:sldLayoutId id="2147483870" r:id="rId5"/>
    <p:sldLayoutId id="2147483871" r:id="rId6"/>
    <p:sldLayoutId id="2147483872" r:id="rId7"/>
    <p:sldLayoutId id="2147483882" r:id="rId8"/>
    <p:sldLayoutId id="2147483883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finsych@mail.r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5.xls"/><Relationship Id="rId4" Type="http://schemas.openxmlformats.org/officeDocument/2006/relationships/oleObject" Target="../embeddings/_____Microsoft_Office_Excel_97-20034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7.xls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8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9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10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1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2.v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3"/>
          <p:cNvSpPr txBox="1">
            <a:spLocks noChangeArrowheads="1"/>
          </p:cNvSpPr>
          <p:nvPr/>
        </p:nvSpPr>
        <p:spPr bwMode="auto">
          <a:xfrm>
            <a:off x="0" y="4457343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Бюджет муниципального образования «</a:t>
            </a:r>
            <a:r>
              <a:rPr lang="ru-RU" sz="2000" dirty="0" err="1"/>
              <a:t>Сычевский</a:t>
            </a:r>
            <a:r>
              <a:rPr lang="ru-RU" sz="2000" dirty="0"/>
              <a:t> район» Смоленской области на </a:t>
            </a:r>
            <a:r>
              <a:rPr lang="ru-RU" sz="2000" dirty="0" smtClean="0"/>
              <a:t>202</a:t>
            </a:r>
            <a:r>
              <a:rPr lang="en-US" sz="2000" dirty="0" smtClean="0"/>
              <a:t>3</a:t>
            </a:r>
            <a:r>
              <a:rPr lang="ru-RU" sz="2000" dirty="0" smtClean="0"/>
              <a:t> </a:t>
            </a:r>
            <a:r>
              <a:rPr lang="ru-RU" sz="2000" dirty="0"/>
              <a:t>год и плановый период </a:t>
            </a:r>
            <a:endParaRPr lang="ru-RU" sz="2000" dirty="0" smtClean="0"/>
          </a:p>
          <a:p>
            <a:r>
              <a:rPr lang="ru-RU" sz="2000" dirty="0" smtClean="0"/>
              <a:t>202</a:t>
            </a:r>
            <a:r>
              <a:rPr lang="en-US" sz="2000" dirty="0" smtClean="0"/>
              <a:t>4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dirty="0" smtClean="0"/>
              <a:t>202</a:t>
            </a:r>
            <a:r>
              <a:rPr lang="en-US" sz="2000" dirty="0" smtClean="0"/>
              <a:t>5</a:t>
            </a:r>
            <a:r>
              <a:rPr lang="ru-RU" sz="2000" dirty="0" smtClean="0"/>
              <a:t> </a:t>
            </a:r>
            <a:r>
              <a:rPr lang="ru-RU" sz="2000" dirty="0"/>
              <a:t>годов </a:t>
            </a:r>
          </a:p>
          <a:p>
            <a:r>
              <a:rPr lang="ru-RU" sz="2000" dirty="0"/>
              <a:t>к решению </a:t>
            </a:r>
            <a:r>
              <a:rPr lang="ru-RU" sz="2000" dirty="0" err="1"/>
              <a:t>Сычевской</a:t>
            </a:r>
            <a:r>
              <a:rPr lang="ru-RU" sz="2000" dirty="0"/>
              <a:t> районной Думы от </a:t>
            </a:r>
            <a:r>
              <a:rPr lang="ru-RU" sz="2000" dirty="0" smtClean="0"/>
              <a:t>2</a:t>
            </a:r>
            <a:r>
              <a:rPr lang="en-US" sz="2000" dirty="0" smtClean="0"/>
              <a:t>1</a:t>
            </a:r>
            <a:r>
              <a:rPr lang="ru-RU" sz="2000" dirty="0" smtClean="0"/>
              <a:t> декабря 202</a:t>
            </a:r>
            <a:r>
              <a:rPr lang="en-US" sz="2000" dirty="0" smtClean="0"/>
              <a:t>2</a:t>
            </a:r>
            <a:r>
              <a:rPr lang="ru-RU" sz="2000" dirty="0" smtClean="0"/>
              <a:t> </a:t>
            </a:r>
            <a:r>
              <a:rPr lang="ru-RU" sz="2000" dirty="0"/>
              <a:t>года № </a:t>
            </a:r>
            <a:r>
              <a:rPr lang="en-US" sz="2000" dirty="0" smtClean="0"/>
              <a:t>9</a:t>
            </a:r>
            <a:r>
              <a:rPr lang="ru-RU" sz="2000" dirty="0" smtClean="0"/>
              <a:t>1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«О </a:t>
            </a:r>
            <a:r>
              <a:rPr lang="ru-RU" sz="2000" dirty="0" smtClean="0"/>
              <a:t>бюджете </a:t>
            </a:r>
            <a:r>
              <a:rPr lang="ru-RU" sz="2000" dirty="0"/>
              <a:t>муниципального района на </a:t>
            </a:r>
            <a:r>
              <a:rPr lang="ru-RU" sz="2000" dirty="0" smtClean="0"/>
              <a:t>202</a:t>
            </a:r>
            <a:r>
              <a:rPr lang="en-US" sz="2000" dirty="0" smtClean="0"/>
              <a:t>3</a:t>
            </a:r>
            <a:r>
              <a:rPr lang="ru-RU" sz="2000" dirty="0" smtClean="0"/>
              <a:t> </a:t>
            </a:r>
            <a:r>
              <a:rPr lang="ru-RU" sz="2000" dirty="0"/>
              <a:t>год </a:t>
            </a:r>
            <a:r>
              <a:rPr lang="ru-RU" sz="2000" dirty="0" smtClean="0"/>
              <a:t>и </a:t>
            </a:r>
            <a:r>
              <a:rPr lang="ru-RU" sz="2000" dirty="0"/>
              <a:t>плановый период </a:t>
            </a:r>
            <a:r>
              <a:rPr lang="ru-RU" sz="2000" dirty="0" smtClean="0"/>
              <a:t>202</a:t>
            </a:r>
            <a:r>
              <a:rPr lang="en-US" sz="2000" dirty="0" smtClean="0"/>
              <a:t>4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dirty="0" smtClean="0"/>
              <a:t>202</a:t>
            </a:r>
            <a:r>
              <a:rPr lang="en-US" sz="2000" dirty="0" smtClean="0"/>
              <a:t>5</a:t>
            </a:r>
            <a:r>
              <a:rPr lang="ru-RU" sz="2000" dirty="0" smtClean="0"/>
              <a:t> </a:t>
            </a:r>
            <a:r>
              <a:rPr lang="ru-RU" sz="2000" dirty="0"/>
              <a:t>годов</a:t>
            </a:r>
            <a:r>
              <a:rPr lang="ru-RU" sz="2000" dirty="0" smtClean="0"/>
              <a:t>»</a:t>
            </a:r>
            <a:r>
              <a:rPr lang="ru-RU" sz="1600" dirty="0" smtClean="0"/>
              <a:t> </a:t>
            </a:r>
            <a:r>
              <a:rPr lang="ru-RU" sz="1400" dirty="0" smtClean="0"/>
              <a:t>(в редакции Решения № 124 от 09 августа 2023г)</a:t>
            </a:r>
            <a:endParaRPr lang="ru-RU" sz="1400" dirty="0"/>
          </a:p>
        </p:txBody>
      </p:sp>
      <p:sp>
        <p:nvSpPr>
          <p:cNvPr id="19459" name="AutoShape 17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AutoShape 19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1" name="Picture 42" descr="1462333654_byudzheta-dlya-grazhd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500063"/>
            <a:ext cx="8716963" cy="571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CC6600"/>
                </a:solidFill>
              </a:rPr>
              <a:t/>
            </a:r>
            <a:br>
              <a:rPr lang="ru-RU" sz="2000" b="1" i="1" dirty="0" smtClean="0">
                <a:solidFill>
                  <a:srgbClr val="CC6600"/>
                </a:solidFill>
              </a:rPr>
            </a:br>
            <a:r>
              <a:rPr lang="ru-RU" sz="2400" b="1" i="1" dirty="0" smtClean="0">
                <a:solidFill>
                  <a:srgbClr val="CC6600"/>
                </a:solidFill>
              </a:rPr>
              <a:t>Консолидированный бюджет</a:t>
            </a:r>
            <a:r>
              <a:rPr lang="ru-RU" sz="2000" b="1" dirty="0" smtClean="0">
                <a:solidFill>
                  <a:srgbClr val="CC6600"/>
                </a:solidFill>
              </a:rPr>
              <a:t> – свод бюджетов всех уровней на соответствующей территории, используемый  при прогнозировании, расчетах, анализе</a:t>
            </a:r>
          </a:p>
        </p:txBody>
      </p:sp>
      <p:pic>
        <p:nvPicPr>
          <p:cNvPr id="29699" name="Picture 4" descr="tirelire-1024x68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9400" y="1568450"/>
            <a:ext cx="6502400" cy="4330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333375"/>
            <a:ext cx="8505825" cy="6191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Виды финансовой помощи</a:t>
            </a:r>
          </a:p>
        </p:txBody>
      </p:sp>
      <p:grpSp>
        <p:nvGrpSpPr>
          <p:cNvPr id="31747" name="Group 5"/>
          <p:cNvGrpSpPr>
            <a:grpSpLocks noChangeAspect="1"/>
          </p:cNvGrpSpPr>
          <p:nvPr/>
        </p:nvGrpSpPr>
        <p:grpSpPr bwMode="auto">
          <a:xfrm>
            <a:off x="357188" y="928688"/>
            <a:ext cx="8501062" cy="5664200"/>
            <a:chOff x="4603" y="8855"/>
            <a:chExt cx="7669" cy="4654"/>
          </a:xfrm>
        </p:grpSpPr>
        <p:sp>
          <p:nvSpPr>
            <p:cNvPr id="3175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1" name="Group 7"/>
            <p:cNvGrpSpPr>
              <a:grpSpLocks/>
            </p:cNvGrpSpPr>
            <p:nvPr/>
          </p:nvGrpSpPr>
          <p:grpSpPr bwMode="auto">
            <a:xfrm>
              <a:off x="4727" y="12001"/>
              <a:ext cx="7200" cy="1081"/>
              <a:chOff x="4776" y="9200"/>
              <a:chExt cx="7200" cy="1080"/>
            </a:xfrm>
          </p:grpSpPr>
          <p:sp>
            <p:nvSpPr>
              <p:cNvPr id="317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3" name="Text Box 9"/>
              <p:cNvSpPr txBox="1">
                <a:spLocks noChangeArrowheads="1"/>
              </p:cNvSpPr>
              <p:nvPr/>
            </p:nvSpPr>
            <p:spPr bwMode="auto">
              <a:xfrm>
                <a:off x="5316" y="9290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Предоставляются на условиях долевого софинансирования расходов других бюджетов</a:t>
                </a:r>
              </a:p>
            </p:txBody>
          </p:sp>
          <p:sp>
            <p:nvSpPr>
              <p:cNvPr id="317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/>
              </a:p>
            </p:txBody>
          </p:sp>
          <p:sp>
            <p:nvSpPr>
              <p:cNvPr id="317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200"/>
                <a:ext cx="1980" cy="1080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Субсидии (от латинского «</a:t>
                </a:r>
                <a:r>
                  <a:rPr lang="en-US"/>
                  <a:t>Subsidium</a:t>
                </a:r>
                <a:r>
                  <a:rPr lang="ru-RU"/>
                  <a:t>»-поддержка)</a:t>
                </a:r>
              </a:p>
            </p:txBody>
          </p:sp>
        </p:grpSp>
        <p:grpSp>
          <p:nvGrpSpPr>
            <p:cNvPr id="31752" name="Group 12"/>
            <p:cNvGrpSpPr>
              <a:grpSpLocks/>
            </p:cNvGrpSpPr>
            <p:nvPr/>
          </p:nvGrpSpPr>
          <p:grpSpPr bwMode="auto">
            <a:xfrm>
              <a:off x="4776" y="9358"/>
              <a:ext cx="7200" cy="1029"/>
              <a:chOff x="4776" y="9616"/>
              <a:chExt cx="7200" cy="1029"/>
            </a:xfrm>
          </p:grpSpPr>
          <p:sp>
            <p:nvSpPr>
              <p:cNvPr id="31758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9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616"/>
                <a:ext cx="1885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Дотации (от латинского «</a:t>
                </a:r>
                <a:r>
                  <a:rPr lang="en-US"/>
                  <a:t>Dotatio</a:t>
                </a:r>
                <a:r>
                  <a:rPr lang="ru-RU"/>
                  <a:t>»-дар, пожертвование)</a:t>
                </a:r>
              </a:p>
              <a:p>
                <a:endParaRPr lang="ru-RU"/>
              </a:p>
            </p:txBody>
          </p:sp>
          <p:sp>
            <p:nvSpPr>
              <p:cNvPr id="31760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209" y="9616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31761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на «карманные расходы»</a:t>
                </a:r>
              </a:p>
            </p:txBody>
          </p:sp>
        </p:grpSp>
        <p:sp>
          <p:nvSpPr>
            <p:cNvPr id="31753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4" name="Group 18"/>
            <p:cNvGrpSpPr>
              <a:grpSpLocks/>
            </p:cNvGrpSpPr>
            <p:nvPr/>
          </p:nvGrpSpPr>
          <p:grpSpPr bwMode="auto">
            <a:xfrm>
              <a:off x="5034" y="10665"/>
              <a:ext cx="6280" cy="1029"/>
              <a:chOff x="5047" y="10665"/>
              <a:chExt cx="6280" cy="1029"/>
            </a:xfrm>
          </p:grpSpPr>
          <p:sp>
            <p:nvSpPr>
              <p:cNvPr id="31755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7361" y="10665"/>
                <a:ext cx="1886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Субвенции (от латинского «</a:t>
                </a:r>
                <a:r>
                  <a:rPr lang="en-US"/>
                  <a:t>Subvenire</a:t>
                </a:r>
                <a:r>
                  <a:rPr lang="ru-RU"/>
                  <a:t>»-приходить на помощь)</a:t>
                </a:r>
              </a:p>
            </p:txBody>
          </p:sp>
          <p:sp>
            <p:nvSpPr>
              <p:cNvPr id="31756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5047" y="10751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31757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и посылаете его в магазин купить продукты строго по списку</a:t>
                </a:r>
              </a:p>
              <a:p>
                <a:endParaRPr lang="ru-RU"/>
              </a:p>
            </p:txBody>
          </p:sp>
        </p:grpSp>
      </p:grpSp>
      <p:sp>
        <p:nvSpPr>
          <p:cNvPr id="3174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70F44C-C7C9-4829-9E86-6A789FEA1349}" type="slidenum">
              <a:rPr lang="en-US" altLang="ru-RU">
                <a:solidFill>
                  <a:srgbClr val="898989"/>
                </a:solidFill>
                <a:latin typeface="Calibri" pitchFamily="34" charset="0"/>
              </a:rPr>
              <a:pPr algn="r"/>
              <a:t>13</a:t>
            </a:fld>
            <a:endParaRPr lang="en-US" alt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1749" name="Rectangle 21"/>
          <p:cNvSpPr>
            <a:spLocks noChangeArrowheads="1"/>
          </p:cNvSpPr>
          <p:nvPr/>
        </p:nvSpPr>
        <p:spPr bwMode="auto">
          <a:xfrm>
            <a:off x="5651500" y="5013325"/>
            <a:ext cx="27368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 «добавляете» средства, чтобы ваш ребенок купил себе новый телефон, если остальные он накопил сам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slid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get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%D0%B1%D1%8E%D0%B4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57188"/>
            <a:ext cx="8143875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Picture 5" descr="%D0%A1%D0%BB%D0%B0%D0%B9%D0%B4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4486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786313" y="357188"/>
            <a:ext cx="4000500" cy="1643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/>
              <a:t>МУНИЦИПАЛЬНЫЙ ДОЛГ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428625" y="428625"/>
            <a:ext cx="4000500" cy="17859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 долга не должен превышать объем налоговых и неналоговых доходов бюджета, закрепленных за местным бюджетом  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428625" y="2786063"/>
            <a:ext cx="4143375" cy="22145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расходов на обслуживание долга не должен превышать 15% объема расходов бюджета, за исключением объема расходов, которые осуществляются за счет субвенции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3" y="2714625"/>
            <a:ext cx="2071687" cy="2286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Заимствования в целях обеспечения погашения существующего муниципального долга и финансирования дефицита бюджета в виде: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750" y="2786063"/>
            <a:ext cx="1785938" cy="21431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0" y="5214938"/>
            <a:ext cx="1928813" cy="1071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srgbClr val="0000FF"/>
                </a:solidFill>
              </a:rPr>
              <a:t>кредиты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5" descr="%D0%A1%D0%BB%D0%B0%D0%B9%D0%B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551863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95263"/>
            <a:ext cx="8023225" cy="7778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143000"/>
            <a:ext cx="8229600" cy="2571750"/>
          </a:xfrm>
        </p:spPr>
        <p:txBody>
          <a:bodyPr>
            <a:normAutofit fontScale="92500" lnSpcReduction="10000"/>
          </a:bodyPr>
          <a:lstStyle/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познакомит Вас с положениями основного финансового документа муниципального образования, а именно –   бюджетом муниципального образования «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на 2023 год и плановый период 2024-2025 годов.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гражданским служащим, пенсионерам и другим категориям населения, так как местный бюджет затрагивает интересы каждого жителя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Сычевского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 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AutoShape 9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AutoShape 11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AutoShape 14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Text Box 15"/>
          <p:cNvSpPr txBox="1">
            <a:spLocks noChangeArrowheads="1"/>
          </p:cNvSpPr>
          <p:nvPr/>
        </p:nvSpPr>
        <p:spPr bwMode="auto">
          <a:xfrm>
            <a:off x="1023938" y="712788"/>
            <a:ext cx="1171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pic>
        <p:nvPicPr>
          <p:cNvPr id="20489" name="Picture 18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857625"/>
            <a:ext cx="83534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Picture 5" descr="%D0%A1%D0%BB%D0%B0%D0%B9%D0%B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285750"/>
            <a:ext cx="85471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5429250" y="2428875"/>
            <a:ext cx="3240088" cy="17287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проекту решения 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местном бюджете</a:t>
            </a:r>
          </a:p>
        </p:txBody>
      </p:sp>
      <p:sp>
        <p:nvSpPr>
          <p:cNvPr id="38918" name="Oval 7"/>
          <p:cNvSpPr>
            <a:spLocks noChangeArrowheads="1"/>
          </p:cNvSpPr>
          <p:nvPr/>
        </p:nvSpPr>
        <p:spPr bwMode="auto">
          <a:xfrm>
            <a:off x="5357813" y="4143375"/>
            <a:ext cx="3563937" cy="18732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 проекту решения об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исполнении местного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88913"/>
            <a:ext cx="8675687" cy="5965825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Утверждено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решением</a:t>
            </a:r>
          </a:p>
          <a:p>
            <a:pPr algn="r" eaLnBrk="1" hangingPunct="1">
              <a:buFontTx/>
              <a:buNone/>
            </a:pPr>
            <a:r>
              <a:rPr lang="ru-RU" sz="1400" b="1" dirty="0" err="1" smtClean="0">
                <a:solidFill>
                  <a:srgbClr val="D60093"/>
                </a:solidFill>
              </a:rPr>
              <a:t>Сычевской</a:t>
            </a:r>
            <a:r>
              <a:rPr lang="ru-RU" sz="1400" b="1" dirty="0" smtClean="0">
                <a:solidFill>
                  <a:srgbClr val="D60093"/>
                </a:solidFill>
              </a:rPr>
              <a:t> районной Думы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от 21.02.2017 года № 95 </a:t>
            </a:r>
          </a:p>
          <a:p>
            <a:pPr algn="r" eaLnBrk="1" hangingPunct="1">
              <a:buFontTx/>
              <a:buNone/>
            </a:pPr>
            <a:endParaRPr lang="ru-RU" sz="1400" dirty="0" smtClean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79388" y="2892424"/>
            <a:ext cx="8785225" cy="267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Положение о бюджетном процессе</a:t>
            </a:r>
          </a:p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в муниципальном образовании «</a:t>
            </a:r>
            <a:r>
              <a:rPr lang="ru-RU" sz="1800" i="1" dirty="0" err="1">
                <a:solidFill>
                  <a:srgbClr val="FF0000"/>
                </a:solidFill>
              </a:rPr>
              <a:t>Сычевский</a:t>
            </a:r>
            <a:r>
              <a:rPr lang="ru-RU" sz="1800" i="1" dirty="0">
                <a:solidFill>
                  <a:srgbClr val="FF0000"/>
                </a:solidFill>
              </a:rPr>
              <a:t> район» Смоленской области</a:t>
            </a:r>
          </a:p>
          <a:p>
            <a:pPr>
              <a:spcBef>
                <a:spcPct val="0"/>
              </a:spcBef>
            </a:pPr>
            <a:endParaRPr lang="ru-RU" sz="1800" i="1" dirty="0">
              <a:solidFill>
                <a:srgbClr val="FF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ru-RU" sz="1600" b="0" i="1" dirty="0">
                <a:solidFill>
                  <a:schemeClr val="accent2"/>
                </a:solidFill>
              </a:rPr>
              <a:t>       Определяет порядок бюджетных полномочий органов местного самоуправления: составления и рассмотрения проекта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утверждения и исполнения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осуществления контроля за его исполнением, осуществления бюджетного учета, составления, внешней проверки, рассмотрения и утверждения бюджетной отчетности</a:t>
            </a:r>
            <a:r>
              <a:rPr lang="ru-RU" sz="1600" b="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9941" name="Picture 6" descr="img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547211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85938" y="214313"/>
            <a:ext cx="7358062" cy="642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Этапы формирования местного бюджета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grpSp>
        <p:nvGrpSpPr>
          <p:cNvPr id="40964" name="7-конечная звезда 6"/>
          <p:cNvGrpSpPr>
            <a:grpSpLocks/>
          </p:cNvGrpSpPr>
          <p:nvPr/>
        </p:nvGrpSpPr>
        <p:grpSpPr bwMode="auto">
          <a:xfrm>
            <a:off x="0" y="2420938"/>
            <a:ext cx="539750" cy="503237"/>
            <a:chOff x="50" y="1283"/>
            <a:chExt cx="346" cy="291"/>
          </a:xfrm>
        </p:grpSpPr>
        <p:pic>
          <p:nvPicPr>
            <p:cNvPr id="40974" name="7-конечная звезда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" y="1283"/>
              <a:ext cx="3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5" name="Text Box 5"/>
            <p:cNvSpPr txBox="1">
              <a:spLocks noChangeArrowheads="1"/>
            </p:cNvSpPr>
            <p:nvPr/>
          </p:nvSpPr>
          <p:spPr bwMode="auto">
            <a:xfrm>
              <a:off x="150" y="1350"/>
              <a:ext cx="150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0"/>
                </a:spcBef>
              </a:pPr>
              <a:endParaRPr lang="ru-RU" sz="1800" b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8" name="7-конечная звезда 7"/>
          <p:cNvSpPr/>
          <p:nvPr/>
        </p:nvSpPr>
        <p:spPr>
          <a:xfrm>
            <a:off x="142844" y="4334048"/>
            <a:ext cx="428596" cy="444041"/>
          </a:xfrm>
          <a:prstGeom prst="star7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ru-RU" sz="1800" b="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142844" y="5715016"/>
            <a:ext cx="428628" cy="357190"/>
          </a:xfrm>
          <a:prstGeom prst="star7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539750" y="1844675"/>
            <a:ext cx="8389938" cy="19288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just">
              <a:spcBef>
                <a:spcPct val="0"/>
              </a:spcBef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Составление проекта бюджета. </a:t>
            </a:r>
            <a:r>
              <a:rPr lang="ru-RU" sz="1400" b="0">
                <a:latin typeface="Times New Roman" pitchFamily="18" charset="0"/>
                <a:cs typeface="Times New Roman" pitchFamily="18" charset="0"/>
              </a:rPr>
              <a:t>До начала составления проекта местного бюджета принимается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«Сычевский район» Смоленской области. Готовый проект местного бюджета представляется на рассмотрение в Сычевскую районную Думу не позднее 15 ноября текущего года.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682625" y="3860800"/>
            <a:ext cx="8247063" cy="16557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бюджета.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Глава  муниципального образования «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не позднее 15 ноября текущего года вносит на рассмотрение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Думы проект решения о местном бюджете на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годов.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Проект местного бюджета  рассмотрен   на заседании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 районной Думы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</a:rPr>
              <a:t>23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ноября т.г</a:t>
            </a:r>
            <a:r>
              <a:rPr lang="ru-RU" sz="1800" b="0" dirty="0"/>
              <a:t>, </a:t>
            </a:r>
            <a:r>
              <a:rPr lang="ru-RU" sz="1400" b="0" dirty="0" smtClean="0">
                <a:latin typeface="Times New Roman" pitchFamily="18" charset="0"/>
              </a:rPr>
              <a:t>12 </a:t>
            </a:r>
            <a:r>
              <a:rPr lang="ru-RU" sz="1400" b="0" dirty="0">
                <a:latin typeface="Times New Roman" pitchFamily="18" charset="0"/>
              </a:rPr>
              <a:t>декабря</a:t>
            </a:r>
            <a:r>
              <a:rPr lang="ru-RU" sz="1800" b="0" dirty="0"/>
              <a:t> </a:t>
            </a:r>
            <a:r>
              <a:rPr lang="ru-RU" sz="1400" b="0" dirty="0">
                <a:latin typeface="Times New Roman" pitchFamily="18" charset="0"/>
              </a:rPr>
              <a:t>прошли  публичные слушанья по проекту  бюджета.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местного бюджета рассматривается депутатами в одном чтении.</a:t>
            </a: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611188" y="5661025"/>
            <a:ext cx="8316912" cy="10731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Утверждение бюджета.</a:t>
            </a: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 о местном бюджете на очередной финансовый год и на плановый период утверждается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Думой. Решение о проекте бюджета муниципального района на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и плановой период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годов утверждено 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 ноября 2022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82</a:t>
            </a: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Группа 14"/>
          <p:cNvGrpSpPr>
            <a:grpSpLocks/>
          </p:cNvGrpSpPr>
          <p:nvPr/>
        </p:nvGrpSpPr>
        <p:grpSpPr bwMode="auto">
          <a:xfrm>
            <a:off x="142844" y="0"/>
            <a:ext cx="9001156" cy="6286500"/>
            <a:chOff x="351547" y="142852"/>
            <a:chExt cx="8649609" cy="628654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93154" y="142852"/>
              <a:ext cx="7208002" cy="928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581003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51547" y="1928801"/>
              <a:ext cx="8512344" cy="571504"/>
            </a:xfrm>
            <a:prstGeom prst="roundRect">
              <a:avLst/>
            </a:prstGeom>
            <a:blipFill>
              <a:blip r:embed="rId2" cstate="print"/>
              <a:tile tx="0" ty="0" sx="65000" sy="65000" flip="none" algn="ctr"/>
            </a:blip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0"/>
                </a:spcBef>
                <a:defRPr/>
              </a:pPr>
              <a:r>
                <a:rPr lang="ru-RU" sz="24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1106699" y="3286124"/>
              <a:ext cx="2265365" cy="314327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Основные направления бюджетной  и налоговой политики муниципального образования «</a:t>
              </a:r>
              <a:r>
                <a:rPr lang="ru-RU" sz="16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</a:t>
              </a:r>
              <a:endPara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3989892" y="3286124"/>
              <a:ext cx="2128071" cy="3143272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  <a:p>
              <a:pPr>
                <a:spcBef>
                  <a:spcPct val="0"/>
                </a:spcBef>
                <a:defRPr/>
              </a:pP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6598496" y="3286124"/>
              <a:ext cx="1990776" cy="3143272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Муниципальных программах муниципального образования 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0195" y="285705"/>
              <a:ext cx="1849441" cy="1071571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2" descr="Hangisi_do_ru_hangisi_yanl___238486433201909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1" name="Group 85"/>
          <p:cNvGrpSpPr>
            <a:grpSpLocks/>
          </p:cNvGrpSpPr>
          <p:nvPr/>
        </p:nvGrpSpPr>
        <p:grpSpPr bwMode="auto">
          <a:xfrm>
            <a:off x="68263" y="115888"/>
            <a:ext cx="8967787" cy="5932487"/>
            <a:chOff x="43" y="73"/>
            <a:chExt cx="5649" cy="3737"/>
          </a:xfrm>
        </p:grpSpPr>
        <p:sp>
          <p:nvSpPr>
            <p:cNvPr id="43013" name="AutoShape 4"/>
            <p:cNvSpPr>
              <a:spLocks noChangeArrowheads="1"/>
            </p:cNvSpPr>
            <p:nvPr/>
          </p:nvSpPr>
          <p:spPr bwMode="auto">
            <a:xfrm>
              <a:off x="68" y="73"/>
              <a:ext cx="4354" cy="787"/>
            </a:xfrm>
            <a:prstGeom prst="flowChartAlternateProcess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Бюджетная политика-совокупность принимаемых решений, осуществляемых органами законодательной (представительной) и исполнительной власти мер, связанных с определением основных направлений развития бюджетных отношений и выработкой конкретных путей их использования в интересах граждан, общества и государства.</a:t>
              </a:r>
            </a:p>
          </p:txBody>
        </p:sp>
        <p:sp>
          <p:nvSpPr>
            <p:cNvPr id="43014" name="AutoShape 62"/>
            <p:cNvSpPr>
              <a:spLocks noChangeArrowheads="1"/>
            </p:cNvSpPr>
            <p:nvPr/>
          </p:nvSpPr>
          <p:spPr bwMode="auto">
            <a:xfrm>
              <a:off x="249" y="1033"/>
              <a:ext cx="4205" cy="322"/>
            </a:xfrm>
            <a:prstGeom prst="flowChartAlternateProcess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Основные приоритеты бюджетной политики  муниципального образования «</a:t>
              </a:r>
              <a:r>
                <a:rPr lang="ru-RU" dirty="0" err="1">
                  <a:solidFill>
                    <a:schemeClr val="bg1"/>
                  </a:solidFill>
                </a:rPr>
                <a:t>Сычевский</a:t>
              </a:r>
              <a:r>
                <a:rPr lang="ru-RU" dirty="0">
                  <a:solidFill>
                    <a:schemeClr val="bg1"/>
                  </a:solidFill>
                </a:rPr>
                <a:t> район» Смоленской области  на  </a:t>
              </a:r>
              <a:r>
                <a:rPr lang="ru-RU" dirty="0" smtClean="0">
                  <a:solidFill>
                    <a:schemeClr val="bg1"/>
                  </a:solidFill>
                </a:rPr>
                <a:t>2023 </a:t>
              </a:r>
              <a:r>
                <a:rPr lang="ru-RU" dirty="0">
                  <a:solidFill>
                    <a:schemeClr val="bg1"/>
                  </a:solidFill>
                </a:rPr>
                <a:t>– </a:t>
              </a:r>
              <a:r>
                <a:rPr lang="ru-RU" dirty="0" smtClean="0">
                  <a:solidFill>
                    <a:schemeClr val="bg1"/>
                  </a:solidFill>
                </a:rPr>
                <a:t>2025 </a:t>
              </a:r>
              <a:r>
                <a:rPr lang="ru-RU" dirty="0">
                  <a:solidFill>
                    <a:schemeClr val="bg1"/>
                  </a:solidFill>
                </a:rPr>
                <a:t>года</a:t>
              </a:r>
            </a:p>
          </p:txBody>
        </p:sp>
        <p:sp>
          <p:nvSpPr>
            <p:cNvPr id="43015" name="AutoShape 63"/>
            <p:cNvSpPr>
              <a:spLocks noChangeArrowheads="1"/>
            </p:cNvSpPr>
            <p:nvPr/>
          </p:nvSpPr>
          <p:spPr bwMode="auto">
            <a:xfrm>
              <a:off x="43" y="1538"/>
              <a:ext cx="1228" cy="1801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макроэкономической  стабильности, которая  предусматривает  сбалансированный  бюджет  и устойчивость бюджетной  системы, повышение  инвестиционной привлекательности Сычевского района</a:t>
              </a:r>
            </a:p>
          </p:txBody>
        </p:sp>
        <p:sp>
          <p:nvSpPr>
            <p:cNvPr id="43016" name="AutoShape 64"/>
            <p:cNvSpPr>
              <a:spLocks noChangeArrowheads="1"/>
            </p:cNvSpPr>
            <p:nvPr/>
          </p:nvSpPr>
          <p:spPr bwMode="auto">
            <a:xfrm>
              <a:off x="1383" y="1601"/>
              <a:ext cx="998" cy="160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исполнения Указов Президента Российской Федерации о повышении качества жизни населения («майских Указов»)</a:t>
              </a:r>
            </a:p>
          </p:txBody>
        </p:sp>
        <p:sp>
          <p:nvSpPr>
            <p:cNvPr id="43017" name="AutoShape 65"/>
            <p:cNvSpPr>
              <a:spLocks noChangeArrowheads="1"/>
            </p:cNvSpPr>
            <p:nvPr/>
          </p:nvSpPr>
          <p:spPr bwMode="auto">
            <a:xfrm>
              <a:off x="2517" y="1616"/>
              <a:ext cx="1037" cy="64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Сохранение социальной направленности бюджета</a:t>
              </a:r>
            </a:p>
          </p:txBody>
        </p:sp>
        <p:sp>
          <p:nvSpPr>
            <p:cNvPr id="43018" name="AutoShape 66"/>
            <p:cNvSpPr>
              <a:spLocks noChangeArrowheads="1"/>
            </p:cNvSpPr>
            <p:nvPr/>
          </p:nvSpPr>
          <p:spPr bwMode="auto">
            <a:xfrm>
              <a:off x="4633" y="2704"/>
              <a:ext cx="1059" cy="1106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прозрачности и открытости бюджета и бюджетного процесса для общества</a:t>
              </a:r>
            </a:p>
          </p:txBody>
        </p:sp>
        <p:sp>
          <p:nvSpPr>
            <p:cNvPr id="43019" name="AutoShape 67"/>
            <p:cNvSpPr>
              <a:spLocks noChangeArrowheads="1"/>
            </p:cNvSpPr>
            <p:nvPr/>
          </p:nvSpPr>
          <p:spPr bwMode="auto">
            <a:xfrm>
              <a:off x="3798" y="1647"/>
              <a:ext cx="1849" cy="5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Повышение качества муниципального  управления местного бюджета  </a:t>
              </a:r>
            </a:p>
          </p:txBody>
        </p:sp>
        <p:sp>
          <p:nvSpPr>
            <p:cNvPr id="43020" name="AutoShape 68"/>
            <p:cNvSpPr>
              <a:spLocks noChangeArrowheads="1"/>
            </p:cNvSpPr>
            <p:nvPr/>
          </p:nvSpPr>
          <p:spPr bwMode="auto">
            <a:xfrm>
              <a:off x="2417" y="2464"/>
              <a:ext cx="2096" cy="8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нацеленности местного бюджета на достижение конкретных  результатов, применение программно- целевого принципа планирования местного бюджета</a:t>
              </a:r>
            </a:p>
          </p:txBody>
        </p:sp>
        <p:sp>
          <p:nvSpPr>
            <p:cNvPr id="43021" name="AutoShape 69"/>
            <p:cNvSpPr>
              <a:spLocks noChangeArrowheads="1"/>
            </p:cNvSpPr>
            <p:nvPr/>
          </p:nvSpPr>
          <p:spPr bwMode="auto">
            <a:xfrm>
              <a:off x="1296" y="3324"/>
              <a:ext cx="2948" cy="450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сбалансированности и устойчивости районного бюджета, выравнивание  уровня развития различных территорий Сычевского района</a:t>
              </a:r>
            </a:p>
          </p:txBody>
        </p:sp>
        <p:sp>
          <p:nvSpPr>
            <p:cNvPr id="43022" name="Line 73"/>
            <p:cNvSpPr>
              <a:spLocks noChangeShapeType="1"/>
            </p:cNvSpPr>
            <p:nvPr/>
          </p:nvSpPr>
          <p:spPr bwMode="auto">
            <a:xfrm flipV="1">
              <a:off x="2290" y="1389"/>
              <a:ext cx="0" cy="91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3" name="Line 74"/>
            <p:cNvSpPr>
              <a:spLocks noChangeShapeType="1"/>
            </p:cNvSpPr>
            <p:nvPr/>
          </p:nvSpPr>
          <p:spPr bwMode="auto">
            <a:xfrm>
              <a:off x="657" y="1480"/>
              <a:ext cx="5035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4" name="Line 76"/>
            <p:cNvSpPr>
              <a:spLocks noChangeShapeType="1"/>
            </p:cNvSpPr>
            <p:nvPr/>
          </p:nvSpPr>
          <p:spPr bwMode="auto">
            <a:xfrm>
              <a:off x="657" y="1480"/>
              <a:ext cx="0" cy="9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5" name="Line 77"/>
            <p:cNvSpPr>
              <a:spLocks noChangeShapeType="1"/>
            </p:cNvSpPr>
            <p:nvPr/>
          </p:nvSpPr>
          <p:spPr bwMode="auto">
            <a:xfrm>
              <a:off x="1882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6" name="Line 78"/>
            <p:cNvSpPr>
              <a:spLocks noChangeShapeType="1"/>
            </p:cNvSpPr>
            <p:nvPr/>
          </p:nvSpPr>
          <p:spPr bwMode="auto">
            <a:xfrm>
              <a:off x="3016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7" name="Line 79"/>
            <p:cNvSpPr>
              <a:spLocks noChangeShapeType="1"/>
            </p:cNvSpPr>
            <p:nvPr/>
          </p:nvSpPr>
          <p:spPr bwMode="auto">
            <a:xfrm>
              <a:off x="4694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8" name="Line 80"/>
            <p:cNvSpPr>
              <a:spLocks noChangeShapeType="1"/>
            </p:cNvSpPr>
            <p:nvPr/>
          </p:nvSpPr>
          <p:spPr bwMode="auto">
            <a:xfrm>
              <a:off x="3651" y="1480"/>
              <a:ext cx="0" cy="99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9" name="Line 81"/>
            <p:cNvSpPr>
              <a:spLocks noChangeShapeType="1"/>
            </p:cNvSpPr>
            <p:nvPr/>
          </p:nvSpPr>
          <p:spPr bwMode="auto">
            <a:xfrm>
              <a:off x="1338" y="1480"/>
              <a:ext cx="0" cy="1859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0" name="Line 82"/>
            <p:cNvSpPr>
              <a:spLocks noChangeShapeType="1"/>
            </p:cNvSpPr>
            <p:nvPr/>
          </p:nvSpPr>
          <p:spPr bwMode="auto">
            <a:xfrm>
              <a:off x="5148" y="2568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1" name="Line 83"/>
            <p:cNvSpPr>
              <a:spLocks noChangeShapeType="1"/>
            </p:cNvSpPr>
            <p:nvPr/>
          </p:nvSpPr>
          <p:spPr bwMode="auto">
            <a:xfrm>
              <a:off x="5148" y="2568"/>
              <a:ext cx="54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2" name="Line 84"/>
            <p:cNvSpPr>
              <a:spLocks noChangeShapeType="1"/>
            </p:cNvSpPr>
            <p:nvPr/>
          </p:nvSpPr>
          <p:spPr bwMode="auto">
            <a:xfrm>
              <a:off x="5692" y="1480"/>
              <a:ext cx="0" cy="108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12" name="Rectangle 86"/>
          <p:cNvSpPr>
            <a:spLocks noChangeArrowheads="1"/>
          </p:cNvSpPr>
          <p:nvPr/>
        </p:nvSpPr>
        <p:spPr bwMode="auto">
          <a:xfrm>
            <a:off x="8782050" y="65532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3783B4B2-2E93-4252-9E0E-C9F3BE8A5790}" type="slidenum">
              <a:rPr lang="en-US" altLang="ru-RU">
                <a:solidFill>
                  <a:srgbClr val="898989"/>
                </a:solidFill>
              </a:rPr>
              <a:pPr/>
              <a:t>24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126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CE5F023-B959-4FA2-81A4-F6F2B9139F19}" type="slidenum">
              <a:rPr lang="en-US" altLang="ru-RU" smtClean="0"/>
              <a:pPr>
                <a:defRPr/>
              </a:pPr>
              <a:t>25</a:t>
            </a:fld>
            <a:endParaRPr lang="en-US"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81138" y="404813"/>
            <a:ext cx="6480175" cy="288925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2636838"/>
            <a:ext cx="3444875" cy="3027362"/>
          </a:xfrm>
          <a:prstGeom prst="rect">
            <a:avLst/>
          </a:prstGeom>
          <a:solidFill>
            <a:srgbClr val="7D5C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«Демидовский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налоговых и неналоговых доходов в местный бюджет, снижения неформальной занятости на территории Демидовского района Смоленской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2950" y="898525"/>
            <a:ext cx="2374900" cy="1127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 администраторов поступлений, усиление их контрольной функции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6600" y="947738"/>
            <a:ext cx="2087563" cy="16176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взаимодействия с налоговыми органами, усиление мер воздействия  на  плательщиков, имеющих задолженность по платежам, поступающим в местный  бюджет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94163" y="2663825"/>
            <a:ext cx="2519362" cy="26654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налогооблагаемой базы путем реализации мероприятий по содействию предпринимательской активности и развитию малого  и среднего бизнеса на территории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 Смоленской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22938" y="974725"/>
            <a:ext cx="2386012" cy="1397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имущественных, земельных и природных ресурсов, находящихся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27863" y="2663825"/>
            <a:ext cx="1836737" cy="27368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постановка на учет вновь открывшихся  юридических лиц и индивидуальных предпринимателей, осуществляющих деятельность на территории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836738" y="711200"/>
            <a:ext cx="211137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54488" y="712788"/>
            <a:ext cx="57150" cy="238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08625" y="660400"/>
            <a:ext cx="0" cy="2003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80175" y="692150"/>
            <a:ext cx="547688" cy="25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3" name="Соединительная линия уступом 112642"/>
          <p:cNvCxnSpPr>
            <a:stCxn id="5" idx="1"/>
          </p:cNvCxnSpPr>
          <p:nvPr/>
        </p:nvCxnSpPr>
        <p:spPr>
          <a:xfrm rot="10800000" flipV="1">
            <a:off x="539750" y="549275"/>
            <a:ext cx="941388" cy="20875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7" name="Соединительная линия уступом 112646"/>
          <p:cNvCxnSpPr>
            <a:stCxn id="5" idx="3"/>
          </p:cNvCxnSpPr>
          <p:nvPr/>
        </p:nvCxnSpPr>
        <p:spPr>
          <a:xfrm>
            <a:off x="7961313" y="549275"/>
            <a:ext cx="714375" cy="21145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14313" y="2643188"/>
            <a:ext cx="3444875" cy="302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и сокращения задолженности налоговых и неналоговых платежей в местный бюджет, снижения неформальной занятости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0063" y="142875"/>
            <a:ext cx="8229600" cy="3286125"/>
          </a:xfrm>
        </p:spPr>
        <p:txBody>
          <a:bodyPr>
            <a:normAutofit/>
          </a:bodyPr>
          <a:lstStyle/>
          <a:p>
            <a:pPr marL="274320" indent="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Сведения о налоговых льготах и объеме выпадающих доходов в связи с предоставлением таких льгот отсутствуют, так как на 2023г. и плановый период 2024 и 2025 гг. налоговые льготы по налогам, зачисляемым в бюджет муниципального образования «</a:t>
            </a:r>
            <a:r>
              <a:rPr lang="ru-RU" sz="2400" b="1" dirty="0" err="1" smtClean="0"/>
              <a:t>Сычевский</a:t>
            </a:r>
            <a:r>
              <a:rPr lang="ru-RU" sz="2400" b="1" dirty="0" smtClean="0"/>
              <a:t> район» Смоленской области, не предусмотрены.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3071813"/>
            <a:ext cx="7191375" cy="3668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5" descr="Голубая тисненая бумага"/>
          <p:cNvSpPr>
            <a:spLocks noChangeArrowheads="1"/>
          </p:cNvSpPr>
          <p:nvPr/>
        </p:nvSpPr>
        <p:spPr bwMode="auto">
          <a:xfrm>
            <a:off x="4429125" y="1357313"/>
            <a:ext cx="3786188" cy="1785937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«Сельскохозяйственное 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предприятие «Мещерское»</a:t>
            </a:r>
          </a:p>
          <a:p>
            <a:pPr>
              <a:spcBef>
                <a:spcPct val="0"/>
              </a:spcBef>
            </a:pPr>
            <a:endParaRPr lang="ru-RU" sz="1800" b="0">
              <a:solidFill>
                <a:srgbClr val="008000"/>
              </a:solidFill>
            </a:endParaRPr>
          </a:p>
        </p:txBody>
      </p:sp>
      <p:sp>
        <p:nvSpPr>
          <p:cNvPr id="46083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" y="5000625"/>
            <a:ext cx="2286000" cy="157162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МОО «Тайга»</a:t>
            </a:r>
          </a:p>
        </p:txBody>
      </p:sp>
      <p:sp>
        <p:nvSpPr>
          <p:cNvPr id="46084" name="Oval 5" descr="Голубая тисненая бумага"/>
          <p:cNvSpPr>
            <a:spLocks noChangeArrowheads="1"/>
          </p:cNvSpPr>
          <p:nvPr/>
        </p:nvSpPr>
        <p:spPr bwMode="auto">
          <a:xfrm>
            <a:off x="5715000" y="4572000"/>
            <a:ext cx="3286125" cy="115252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ЗАО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«Тропарево»</a:t>
            </a:r>
          </a:p>
        </p:txBody>
      </p:sp>
      <p:sp>
        <p:nvSpPr>
          <p:cNvPr id="46085" name="Oval 5" descr="Голубая тисненая бумага"/>
          <p:cNvSpPr>
            <a:spLocks noChangeArrowheads="1"/>
          </p:cNvSpPr>
          <p:nvPr/>
        </p:nvSpPr>
        <p:spPr bwMode="auto">
          <a:xfrm>
            <a:off x="142875" y="1357313"/>
            <a:ext cx="3857625" cy="185737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«СПБСТИН»</a:t>
            </a:r>
          </a:p>
        </p:txBody>
      </p:sp>
      <p:sp>
        <p:nvSpPr>
          <p:cNvPr id="46086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0" y="5357813"/>
            <a:ext cx="3000375" cy="129540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«Отдел охраны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СПБСТИН»</a:t>
            </a:r>
          </a:p>
        </p:txBody>
      </p:sp>
      <p:sp>
        <p:nvSpPr>
          <p:cNvPr id="46087" name="Прямоугольник 7"/>
          <p:cNvSpPr>
            <a:spLocks noChangeArrowheads="1"/>
          </p:cNvSpPr>
          <p:nvPr/>
        </p:nvSpPr>
        <p:spPr bwMode="auto">
          <a:xfrm>
            <a:off x="642938" y="428625"/>
            <a:ext cx="7500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0">
                <a:solidFill>
                  <a:srgbClr val="008000"/>
                </a:solidFill>
              </a:rPr>
              <a:t>Крупнейшие налогоплательщики:</a:t>
            </a:r>
          </a:p>
        </p:txBody>
      </p:sp>
      <p:sp>
        <p:nvSpPr>
          <p:cNvPr id="46088" name="Oval 5" descr="Голубая тисненая бумага"/>
          <p:cNvSpPr>
            <a:spLocks noChangeArrowheads="1"/>
          </p:cNvSpPr>
          <p:nvPr/>
        </p:nvSpPr>
        <p:spPr bwMode="auto">
          <a:xfrm>
            <a:off x="2143125" y="3071813"/>
            <a:ext cx="4219575" cy="1938337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«МРСК Центра»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rgbClr val="CC0099"/>
                </a:solidFill>
              </a:rPr>
              <a:t>Какие налоги, уплачиваются непосредственно на территории муниципального образования «Сычевский район»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 rot="372716">
            <a:off x="488950" y="1052513"/>
            <a:ext cx="1412875" cy="219075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/>
              <a:t>Налог</a:t>
            </a:r>
          </a:p>
          <a:p>
            <a:pPr>
              <a:spcBef>
                <a:spcPct val="0"/>
              </a:spcBef>
            </a:pPr>
            <a:r>
              <a:rPr lang="ru-RU" dirty="0"/>
              <a:t> на доходы</a:t>
            </a:r>
          </a:p>
          <a:p>
            <a:pPr>
              <a:spcBef>
                <a:spcPct val="0"/>
              </a:spcBef>
            </a:pPr>
            <a:r>
              <a:rPr lang="ru-RU" dirty="0"/>
              <a:t> физических</a:t>
            </a:r>
          </a:p>
          <a:p>
            <a:pPr>
              <a:spcBef>
                <a:spcPct val="0"/>
              </a:spcBef>
            </a:pPr>
            <a:r>
              <a:rPr lang="ru-RU" dirty="0"/>
              <a:t> лиц</a:t>
            </a:r>
          </a:p>
          <a:p>
            <a:pPr>
              <a:spcBef>
                <a:spcPct val="0"/>
              </a:spcBef>
            </a:pPr>
            <a:r>
              <a:rPr lang="ru-RU" dirty="0"/>
              <a:t>(НДФЛ)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31,052%</a:t>
            </a:r>
            <a:endParaRPr lang="ru-RU" dirty="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268538" y="1557338"/>
            <a:ext cx="1223962" cy="172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/>
              <a:t>Налог,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взимаемый в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связи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 применением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упрощенной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системы</a:t>
            </a:r>
          </a:p>
          <a:p>
            <a:pPr>
              <a:spcBef>
                <a:spcPct val="0"/>
              </a:spcBef>
            </a:pPr>
            <a:r>
              <a:rPr lang="ru-RU" dirty="0" err="1" smtClean="0"/>
              <a:t>налого</a:t>
            </a:r>
            <a:r>
              <a:rPr lang="ru-RU" dirty="0" smtClean="0"/>
              <a:t>-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обложения 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10%</a:t>
            </a:r>
            <a:endParaRPr lang="ru-RU" dirty="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635375" y="1844675"/>
            <a:ext cx="1800225" cy="14398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Налог, взимаемый</a:t>
            </a:r>
          </a:p>
          <a:p>
            <a:pPr>
              <a:spcBef>
                <a:spcPct val="0"/>
              </a:spcBef>
            </a:pPr>
            <a:r>
              <a:rPr lang="ru-RU"/>
              <a:t>в связи с </a:t>
            </a:r>
          </a:p>
          <a:p>
            <a:pPr>
              <a:spcBef>
                <a:spcPct val="0"/>
              </a:spcBef>
            </a:pPr>
            <a:r>
              <a:rPr lang="ru-RU"/>
              <a:t>применением</a:t>
            </a:r>
          </a:p>
          <a:p>
            <a:pPr>
              <a:spcBef>
                <a:spcPct val="0"/>
              </a:spcBef>
            </a:pPr>
            <a:r>
              <a:rPr lang="ru-RU"/>
              <a:t>патентной системы</a:t>
            </a:r>
          </a:p>
          <a:p>
            <a:pPr>
              <a:spcBef>
                <a:spcPct val="0"/>
              </a:spcBef>
            </a:pPr>
            <a:r>
              <a:rPr lang="ru-RU"/>
              <a:t>налогообложения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 rot="-667657">
            <a:off x="5510213" y="1482725"/>
            <a:ext cx="1939925" cy="136842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Единый</a:t>
            </a:r>
          </a:p>
          <a:p>
            <a:pPr>
              <a:spcBef>
                <a:spcPct val="0"/>
              </a:spcBef>
            </a:pPr>
            <a:r>
              <a:rPr lang="ru-RU"/>
              <a:t>Сельскохозяйственный </a:t>
            </a:r>
          </a:p>
          <a:p>
            <a:pPr>
              <a:spcBef>
                <a:spcPct val="0"/>
              </a:spcBef>
            </a:pPr>
            <a:r>
              <a:rPr lang="ru-RU"/>
              <a:t>Налог</a:t>
            </a:r>
          </a:p>
          <a:p>
            <a:pPr>
              <a:spcBef>
                <a:spcPct val="0"/>
              </a:spcBef>
            </a:pPr>
            <a:r>
              <a:rPr lang="ru-RU"/>
              <a:t>50%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 rot="517233">
            <a:off x="7542213" y="1584325"/>
            <a:ext cx="1347787" cy="172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Госпошлина</a:t>
            </a:r>
          </a:p>
          <a:p>
            <a:pPr>
              <a:spcBef>
                <a:spcPct val="0"/>
              </a:spcBef>
            </a:pPr>
            <a:endParaRPr lang="ru-RU"/>
          </a:p>
          <a:p>
            <a:pPr>
              <a:spcBef>
                <a:spcPct val="0"/>
              </a:spcBef>
            </a:pPr>
            <a:r>
              <a:rPr lang="ru-RU"/>
              <a:t>100%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10429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270033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4356100" y="3429000"/>
            <a:ext cx="433388" cy="1152525"/>
          </a:xfrm>
          <a:prstGeom prst="downArrow">
            <a:avLst>
              <a:gd name="adj1" fmla="val 50000"/>
              <a:gd name="adj2" fmla="val 664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6156325" y="3141663"/>
            <a:ext cx="433388" cy="1439862"/>
          </a:xfrm>
          <a:prstGeom prst="downArrow">
            <a:avLst>
              <a:gd name="adj1" fmla="val 50000"/>
              <a:gd name="adj2" fmla="val 830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75961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250825" y="4941888"/>
            <a:ext cx="8713788" cy="1511300"/>
          </a:xfrm>
          <a:prstGeom prst="flowChartAlternateProcess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/>
              <a:t>БЮДЖЕТ МУНИЦИПАЛЬНОГО ОБРАЗОВАНИЯ «СЫЧЕВСКИЙ РАЙОН»</a:t>
            </a:r>
          </a:p>
          <a:p>
            <a:pPr>
              <a:spcBef>
                <a:spcPct val="0"/>
              </a:spcBef>
            </a:pPr>
            <a:r>
              <a:rPr lang="ru-RU" sz="1800"/>
              <a:t>СМОЛЕНСКОЙ ОБЛАСТИ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0"/>
            <a:ext cx="7286676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Какие налоги уплачивают в местный бюджет граждане муниципального образования?</a:t>
            </a:r>
          </a:p>
        </p:txBody>
      </p:sp>
      <p:grpSp>
        <p:nvGrpSpPr>
          <p:cNvPr id="48131" name="Группа 12"/>
          <p:cNvGrpSpPr>
            <a:grpSpLocks/>
          </p:cNvGrpSpPr>
          <p:nvPr/>
        </p:nvGrpSpPr>
        <p:grpSpPr bwMode="auto">
          <a:xfrm>
            <a:off x="2357438" y="1571625"/>
            <a:ext cx="4357687" cy="2500313"/>
            <a:chOff x="2571736" y="1928802"/>
            <a:chExt cx="4357718" cy="2500330"/>
          </a:xfrm>
        </p:grpSpPr>
        <p:sp>
          <p:nvSpPr>
            <p:cNvPr id="8" name="Блок-схема: задержка 7"/>
            <p:cNvSpPr/>
            <p:nvPr/>
          </p:nvSpPr>
          <p:spPr>
            <a:xfrm>
              <a:off x="4857752" y="1928802"/>
              <a:ext cx="2071702" cy="2500330"/>
            </a:xfrm>
            <a:prstGeom prst="flowChartDelay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Предоставление налоговых вычетов</a:t>
              </a:r>
            </a:p>
          </p:txBody>
        </p:sp>
        <p:sp>
          <p:nvSpPr>
            <p:cNvPr id="9" name="Блок-схема: задержка 8"/>
            <p:cNvSpPr/>
            <p:nvPr/>
          </p:nvSpPr>
          <p:spPr>
            <a:xfrm flipH="1">
              <a:off x="2571736" y="1928802"/>
              <a:ext cx="2143140" cy="2500330"/>
            </a:xfrm>
            <a:prstGeom prst="flowChartDelay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 НА ДОХОДЫ ФИЗИЧЕСКИХ ЛИЦ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Глава 23 Налогового Кодекса Российской Федерации</a:t>
              </a:r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4357686" y="2000240"/>
              <a:ext cx="1000132" cy="428628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42844" y="3857628"/>
            <a:ext cx="4357718" cy="264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отдельных случаях: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9% - в отношении доходов от долевого участия в деятельности организаций, полученных в виде дивидендов;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30% - в отношении всех доходов, получаемых физическими лицами – иностранными гражданами;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35% - в отношении стоимости полученных выигрышей и призов.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4071938"/>
            <a:ext cx="4357688" cy="2643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сумме, уплаченной: за обучение, на лечение, дополнительных страховых взносов на накопительную часть трудовой пенсии.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детей.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для нотариусов, адвокатов, лиц, получающих авторские вознаграждения.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Имущественные,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приобретение жилья.</a:t>
            </a: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4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50" y="2714625"/>
            <a:ext cx="1928813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Ставка налога 13%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Контактная информация</a:t>
            </a:r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>
                <a:latin typeface="Times New Roman" pitchFamily="18" charset="0"/>
              </a:rPr>
              <a:t>Финансовое управление Администрации муниципального образования «</a:t>
            </a:r>
            <a:r>
              <a:rPr lang="ru-RU" sz="1600" dirty="0" err="1" smtClean="0">
                <a:latin typeface="Times New Roman" pitchFamily="18" charset="0"/>
              </a:rPr>
              <a:t>Сычевский</a:t>
            </a:r>
            <a:r>
              <a:rPr lang="ru-RU" sz="1600" dirty="0" smtClean="0">
                <a:latin typeface="Times New Roman" pitchFamily="18" charset="0"/>
              </a:rPr>
              <a:t>  район»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Адрес:</a:t>
            </a:r>
            <a:r>
              <a:rPr lang="ru-RU" sz="1600" dirty="0" smtClean="0">
                <a:latin typeface="Times New Roman" pitchFamily="18" charset="0"/>
              </a:rPr>
              <a:t> 215280, ул.Пушкина, д.25, г. Сычевка,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Для обратной связи граждан: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Телефон:</a:t>
            </a:r>
            <a:r>
              <a:rPr lang="ru-RU" sz="1600" dirty="0" smtClean="0">
                <a:latin typeface="Times New Roman" pitchFamily="18" charset="0"/>
              </a:rPr>
              <a:t> +7 (48130) 4-19-44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Факс</a:t>
            </a:r>
            <a:r>
              <a:rPr lang="ru-RU" sz="1600" dirty="0" smtClean="0">
                <a:latin typeface="Times New Roman" pitchFamily="18" charset="0"/>
              </a:rPr>
              <a:t>: +7 (48130) 4-64-08</a:t>
            </a:r>
            <a:endParaRPr lang="en-US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b="1" i="1" u="sng" dirty="0" smtClean="0">
                <a:latin typeface="Times New Roman" pitchFamily="18" charset="0"/>
              </a:rPr>
              <a:t>E-mail</a:t>
            </a:r>
            <a:r>
              <a:rPr lang="en-US" sz="1600" dirty="0" smtClean="0">
                <a:latin typeface="Times New Roman" pitchFamily="18" charset="0"/>
              </a:rPr>
              <a:t>:    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hlinkClick r:id="rId2"/>
              </a:rPr>
              <a:t>finsych@mail.ru</a:t>
            </a:r>
            <a:endParaRPr lang="ru-RU" sz="1600" b="1" i="1" u="sng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Режим работы:</a:t>
            </a:r>
            <a:r>
              <a:rPr lang="ru-RU" sz="1600" dirty="0" smtClean="0">
                <a:latin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понедельник-пятница: 08:00 - 17:00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перерыв на обед: 13:00 - 14:00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выходные: суббота-воскресенье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/>
              <a:t>График личного приема граждан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smtClean="0"/>
              <a:t>Павлова Юлия Николаевна- начальник Финансового управления  ежедневно с 08.00 до 13.00 и с 14.00 до 17.00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err="1" smtClean="0"/>
              <a:t>Федай</a:t>
            </a:r>
            <a:r>
              <a:rPr lang="ru-RU" sz="1600" i="1" u="sng" dirty="0" smtClean="0"/>
              <a:t> Светлана Валентиновна - заместитель начальника Финансового управления ежедневно с 08.00 до 13.00 и с 14.00 до 17.00 (на период отсутствия начальника Финансового управления по уважительным причинам (отпуск, командировка и т.д.))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Формами участия граждан в публичных слушаньях</a:t>
            </a:r>
            <a:r>
              <a:rPr lang="ru-RU" sz="1600" dirty="0" smtClean="0"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000375" y="0"/>
            <a:ext cx="6000750" cy="1571625"/>
          </a:xfrm>
        </p:spPr>
        <p:txBody>
          <a:bodyPr/>
          <a:lstStyle/>
          <a:p>
            <a:pPr eaLnBrk="1" hangingPunct="1"/>
            <a:r>
              <a:rPr lang="ru-RU" sz="1800" b="1" dirty="0" smtClean="0"/>
              <a:t>Основные параметры консолидированного бюджета муниципального образования «</a:t>
            </a:r>
            <a:r>
              <a:rPr lang="ru-RU" sz="1800" b="1" dirty="0" err="1" smtClean="0"/>
              <a:t>Сычевский</a:t>
            </a:r>
            <a:r>
              <a:rPr lang="ru-RU" sz="1800" b="1" dirty="0" smtClean="0"/>
              <a:t> район» Смоленской области  на 2023-2025 годы</a:t>
            </a:r>
            <a:br>
              <a:rPr lang="ru-RU" sz="1800" b="1" dirty="0" smtClean="0"/>
            </a:br>
            <a:endParaRPr lang="ru-RU" sz="1800" b="1" dirty="0" smtClean="0"/>
          </a:p>
        </p:txBody>
      </p:sp>
      <p:graphicFrame>
        <p:nvGraphicFramePr>
          <p:cNvPr id="44083" name="Group 51"/>
          <p:cNvGraphicFramePr>
            <a:graphicFrameLocks noGrp="1"/>
          </p:cNvGraphicFramePr>
          <p:nvPr>
            <p:ph sz="quarter" idx="1"/>
          </p:nvPr>
        </p:nvGraphicFramePr>
        <p:xfrm>
          <a:off x="214282" y="1603375"/>
          <a:ext cx="8715437" cy="5040335"/>
        </p:xfrm>
        <a:graphic>
          <a:graphicData uri="http://schemas.openxmlformats.org/drawingml/2006/table">
            <a:tbl>
              <a:tblPr/>
              <a:tblGrid>
                <a:gridCol w="2178859"/>
                <a:gridCol w="1089430"/>
                <a:gridCol w="1089430"/>
                <a:gridCol w="1157519"/>
                <a:gridCol w="1157518"/>
                <a:gridCol w="1021341"/>
                <a:gridCol w="1021340"/>
              </a:tblGrid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Консолидированный бюджет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Бюджет муниципального района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911603,4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348862,4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349245,9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460799,3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320916,0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324481,3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944672,1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348862,4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349245,9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479771,7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320916,0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324481,3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Дефицит (профицит)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-33068,7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-18972,4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49201" name="Picture 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63" cy="157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714500"/>
          </a:xfrm>
        </p:spPr>
        <p:txBody>
          <a:bodyPr/>
          <a:lstStyle/>
          <a:p>
            <a:pPr eaLnBrk="1" hangingPunct="1"/>
            <a:r>
              <a:rPr lang="ru-RU" sz="1800" b="1" smtClean="0"/>
              <a:t>ИНФОРМАЦИЯ </a:t>
            </a:r>
            <a:br>
              <a:rPr lang="ru-RU" sz="1800" b="1" smtClean="0"/>
            </a:br>
            <a:r>
              <a:rPr lang="ru-RU" sz="1800" b="1" smtClean="0"/>
              <a:t>об объеме доходов бюджета муниципального района в расчете на душу населения</a:t>
            </a:r>
          </a:p>
        </p:txBody>
      </p:sp>
      <p:graphicFrame>
        <p:nvGraphicFramePr>
          <p:cNvPr id="45105" name="Group 49"/>
          <p:cNvGraphicFramePr>
            <a:graphicFrameLocks noGrp="1"/>
          </p:cNvGraphicFramePr>
          <p:nvPr>
            <p:ph sz="quarter" idx="1"/>
          </p:nvPr>
        </p:nvGraphicFramePr>
        <p:xfrm>
          <a:off x="357158" y="1714488"/>
          <a:ext cx="8501124" cy="4929211"/>
        </p:xfrm>
        <a:graphic>
          <a:graphicData uri="http://schemas.openxmlformats.org/drawingml/2006/table">
            <a:tbl>
              <a:tblPr/>
              <a:tblGrid>
                <a:gridCol w="3586411"/>
                <a:gridCol w="1461131"/>
                <a:gridCol w="1261886"/>
                <a:gridCol w="1062641"/>
                <a:gridCol w="1129055"/>
              </a:tblGrid>
              <a:tr h="948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 доходов,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507251,3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460799,3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320916,0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324481,3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Налоговые и неналоговые доходы,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72001,0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55342,6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58576,3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62695,5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Безвозмездные поступления,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435250,3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405456,7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262339,7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261785,8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Численность постоянного населения, тыс.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 на душу населения,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38139,2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34646,6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24129,0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24581,9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50223" name="Picture 2" descr="C:\Users\user\Desktop\kak-rasschityvaetsja-stoimost-kurerskoj-dostav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8000" y="714357"/>
            <a:ext cx="1785938" cy="3571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 рублей</a:t>
            </a:r>
          </a:p>
        </p:txBody>
      </p:sp>
      <p:graphicFrame>
        <p:nvGraphicFramePr>
          <p:cNvPr id="1026" name="Диаграмма 7"/>
          <p:cNvGraphicFramePr>
            <a:graphicFrameLocks/>
          </p:cNvGraphicFramePr>
          <p:nvPr/>
        </p:nvGraphicFramePr>
        <p:xfrm>
          <a:off x="0" y="1341438"/>
          <a:ext cx="9144000" cy="6007100"/>
        </p:xfrm>
        <a:graphic>
          <a:graphicData uri="http://schemas.openxmlformats.org/presentationml/2006/ole">
            <p:oleObj spid="_x0000_s1026" name="Лист" r:id="rId3" imgW="6522738" imgH="6172200" progId="Excel.Sheet.8">
              <p:embed/>
            </p:oleObj>
          </a:graphicData>
        </a:graphic>
      </p:graphicFrame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323850" y="260350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ОСНОВНЫЕ ХАРАКТЕРИСТИКИ БЮДЖЕТА 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НА </a:t>
            </a:r>
            <a:r>
              <a:rPr lang="ru-RU" sz="2400" dirty="0" smtClean="0">
                <a:solidFill>
                  <a:srgbClr val="CC3300"/>
                </a:solidFill>
              </a:rPr>
              <a:t>202</a:t>
            </a:r>
            <a:r>
              <a:rPr lang="en-US" sz="2400" dirty="0" smtClean="0">
                <a:solidFill>
                  <a:srgbClr val="CC3300"/>
                </a:solidFill>
              </a:rPr>
              <a:t>1</a:t>
            </a:r>
            <a:r>
              <a:rPr lang="ru-RU" sz="2400" dirty="0" smtClean="0">
                <a:solidFill>
                  <a:srgbClr val="CC3300"/>
                </a:solidFill>
              </a:rPr>
              <a:t>-202</a:t>
            </a:r>
            <a:r>
              <a:rPr lang="en-US" sz="2400" dirty="0" smtClean="0">
                <a:solidFill>
                  <a:srgbClr val="CC3300"/>
                </a:solidFill>
              </a:rPr>
              <a:t>5</a:t>
            </a:r>
            <a:r>
              <a:rPr lang="ru-RU" sz="2400" dirty="0" smtClean="0">
                <a:solidFill>
                  <a:srgbClr val="CC3300"/>
                </a:solidFill>
              </a:rPr>
              <a:t> </a:t>
            </a:r>
            <a:r>
              <a:rPr lang="ru-RU" sz="2400" dirty="0">
                <a:solidFill>
                  <a:srgbClr val="CC3300"/>
                </a:solidFill>
              </a:rPr>
              <a:t>ГОДЫ</a:t>
            </a:r>
          </a:p>
        </p:txBody>
      </p:sp>
      <p:graphicFrame>
        <p:nvGraphicFramePr>
          <p:cNvPr id="1027" name="Object 11"/>
          <p:cNvGraphicFramePr>
            <a:graphicFrameLocks/>
          </p:cNvGraphicFramePr>
          <p:nvPr/>
        </p:nvGraphicFramePr>
        <p:xfrm>
          <a:off x="428625" y="1143000"/>
          <a:ext cx="8364538" cy="5481638"/>
        </p:xfrm>
        <a:graphic>
          <a:graphicData uri="http://schemas.openxmlformats.org/presentationml/2006/ole">
            <p:oleObj spid="_x0000_s1027" name="Worksheet" r:id="rId4" imgW="6496013" imgH="3917932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8000"/>
                </a:solidFill>
              </a:rPr>
              <a:t>МУНИЦИПАЛЬНЫЙ ДОЛГ В ДИНАМИКЕ НА 2020-2024 ГОДА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498475" y="1600200"/>
          <a:ext cx="8145463" cy="4525963"/>
        </p:xfrm>
        <a:graphic>
          <a:graphicData uri="http://schemas.openxmlformats.org/presentationml/2006/ole">
            <p:oleObj spid="_x0000_s2050" name="Диаграмма" r:id="rId3" imgW="8331280" imgH="4629150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539750" y="333375"/>
            <a:ext cx="8321675" cy="10033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algn="ctr">
            <a:solidFill>
              <a:srgbClr val="17375E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              средств в бюджет</a:t>
            </a: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714375" y="1428750"/>
            <a:ext cx="8286750" cy="7858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НАЛОГОВЫЕ ДОХОДЫ -  </a:t>
            </a:r>
            <a:r>
              <a:rPr lang="ru-RU" sz="1400" b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</a:t>
            </a: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714375" y="2286000"/>
            <a:ext cx="8286750" cy="7143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 ДОХОДЫ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714375" y="3071813"/>
            <a:ext cx="8286750" cy="714375"/>
          </a:xfrm>
          <a:prstGeom prst="roundRect">
            <a:avLst>
              <a:gd name="adj" fmla="val 14625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и безвозмездной основе из федерального, областного бюджетов (межбюджетные трансферты в виде дотаций, субсидий), а также перечисления от физических и юридических лиц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-643731" y="2285207"/>
            <a:ext cx="214312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28625" y="1857375"/>
            <a:ext cx="285750" cy="15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28625" y="2643188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28625" y="3357563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4" name="Диаграмма 38"/>
          <p:cNvGraphicFramePr>
            <a:graphicFrameLocks/>
          </p:cNvGraphicFramePr>
          <p:nvPr/>
        </p:nvGraphicFramePr>
        <p:xfrm>
          <a:off x="2860675" y="3994150"/>
          <a:ext cx="3168650" cy="1992313"/>
        </p:xfrm>
        <a:graphic>
          <a:graphicData uri="http://schemas.openxmlformats.org/presentationml/2006/ole">
            <p:oleObj spid="_x0000_s3074" name="Worksheet" r:id="rId3" imgW="2908355" imgH="1828880" progId="Excel.Sheet.8">
              <p:embed/>
            </p:oleObj>
          </a:graphicData>
        </a:graphic>
      </p:graphicFrame>
      <p:graphicFrame>
        <p:nvGraphicFramePr>
          <p:cNvPr id="3075" name="Диаграмма 39"/>
          <p:cNvGraphicFramePr>
            <a:graphicFrameLocks/>
          </p:cNvGraphicFramePr>
          <p:nvPr/>
        </p:nvGraphicFramePr>
        <p:xfrm>
          <a:off x="358775" y="4054475"/>
          <a:ext cx="2716213" cy="1758950"/>
        </p:xfrm>
        <a:graphic>
          <a:graphicData uri="http://schemas.openxmlformats.org/presentationml/2006/ole">
            <p:oleObj spid="_x0000_s3075" name="Worksheet" r:id="rId4" imgW="2298755" imgH="1466797" progId="Excel.Sheet.8">
              <p:embed/>
            </p:oleObj>
          </a:graphicData>
        </a:graphic>
      </p:graphicFrame>
      <p:graphicFrame>
        <p:nvGraphicFramePr>
          <p:cNvPr id="3076" name="Диаграмма 40"/>
          <p:cNvGraphicFramePr>
            <a:graphicFrameLocks/>
          </p:cNvGraphicFramePr>
          <p:nvPr/>
        </p:nvGraphicFramePr>
        <p:xfrm>
          <a:off x="5786438" y="4000500"/>
          <a:ext cx="2881312" cy="1944688"/>
        </p:xfrm>
        <a:graphic>
          <a:graphicData uri="http://schemas.openxmlformats.org/presentationml/2006/ole">
            <p:oleObj spid="_x0000_s3076" name="Worksheet" r:id="rId5" imgW="2870270" imgH="1936786" progId="Excel.Sheet.8">
              <p:embed/>
            </p:oleObj>
          </a:graphicData>
        </a:graphic>
      </p:graphicFrame>
      <p:grpSp>
        <p:nvGrpSpPr>
          <p:cNvPr id="3086" name="Группа 49"/>
          <p:cNvGrpSpPr>
            <a:grpSpLocks/>
          </p:cNvGrpSpPr>
          <p:nvPr/>
        </p:nvGrpSpPr>
        <p:grpSpPr bwMode="auto">
          <a:xfrm>
            <a:off x="827088" y="6237288"/>
            <a:ext cx="8001000" cy="357187"/>
            <a:chOff x="1000100" y="6286520"/>
            <a:chExt cx="8001056" cy="357190"/>
          </a:xfrm>
        </p:grpSpPr>
        <p:sp>
          <p:nvSpPr>
            <p:cNvPr id="42" name="Овал 41"/>
            <p:cNvSpPr/>
            <p:nvPr/>
          </p:nvSpPr>
          <p:spPr>
            <a:xfrm>
              <a:off x="1000100" y="6357958"/>
              <a:ext cx="214313" cy="2143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428992" y="6357958"/>
              <a:ext cx="214313" cy="21431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786445" y="6357958"/>
              <a:ext cx="214315" cy="21431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357289" y="6286520"/>
              <a:ext cx="1928827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643305" y="6286520"/>
              <a:ext cx="2428892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072197" y="6286520"/>
              <a:ext cx="2928959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</a:t>
              </a:r>
            </a:p>
          </p:txBody>
        </p:sp>
      </p:grpSp>
      <p:sp>
        <p:nvSpPr>
          <p:cNvPr id="3087" name="Text Box 34"/>
          <p:cNvSpPr txBox="1">
            <a:spLocks noChangeArrowheads="1"/>
          </p:cNvSpPr>
          <p:nvPr/>
        </p:nvSpPr>
        <p:spPr bwMode="auto">
          <a:xfrm>
            <a:off x="900113" y="3933825"/>
            <a:ext cx="777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58000" y="928688"/>
            <a:ext cx="18573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187450" y="60960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800" b="0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755650" y="352425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539750" y="352425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dirty="0">
                <a:solidFill>
                  <a:srgbClr val="CC3300"/>
                </a:solidFill>
              </a:rPr>
              <a:t>СТРУКТУРА ДОХОДОВ БЮДЖЕТА НА </a:t>
            </a:r>
            <a:r>
              <a:rPr lang="ru-RU" sz="1800" dirty="0" smtClean="0">
                <a:solidFill>
                  <a:srgbClr val="CC3300"/>
                </a:solidFill>
              </a:rPr>
              <a:t>2023 </a:t>
            </a:r>
            <a:r>
              <a:rPr lang="ru-RU" sz="1800" dirty="0">
                <a:solidFill>
                  <a:srgbClr val="CC3300"/>
                </a:solidFill>
              </a:rPr>
              <a:t>ГОД И ПЛАНОВЫЙ ПЕРИОД </a:t>
            </a:r>
            <a:r>
              <a:rPr lang="ru-RU" sz="1800" dirty="0" smtClean="0">
                <a:solidFill>
                  <a:srgbClr val="CC3300"/>
                </a:solidFill>
              </a:rPr>
              <a:t>2024 </a:t>
            </a:r>
            <a:r>
              <a:rPr lang="ru-RU" sz="1800" dirty="0">
                <a:solidFill>
                  <a:srgbClr val="CC3300"/>
                </a:solidFill>
              </a:rPr>
              <a:t>И </a:t>
            </a:r>
            <a:r>
              <a:rPr lang="ru-RU" sz="1800" dirty="0" smtClean="0">
                <a:solidFill>
                  <a:srgbClr val="CC3300"/>
                </a:solidFill>
              </a:rPr>
              <a:t>2025 </a:t>
            </a:r>
            <a:r>
              <a:rPr lang="ru-RU" sz="1800" dirty="0">
                <a:solidFill>
                  <a:srgbClr val="CC3300"/>
                </a:solidFill>
              </a:rPr>
              <a:t>ГОДОВ</a:t>
            </a: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/>
        </p:nvGraphicFramePr>
        <p:xfrm>
          <a:off x="357189" y="1357313"/>
          <a:ext cx="8429653" cy="4929207"/>
        </p:xfrm>
        <a:graphic>
          <a:graphicData uri="http://schemas.openxmlformats.org/presentationml/2006/ole">
            <p:oleObj spid="_x0000_s4098" name="Лист" r:id="rId3" imgW="6835228" imgH="4351104" progId="Excel.Sheet.8">
              <p:embed/>
            </p:oleObj>
          </a:graphicData>
        </a:graphic>
      </p:graphicFrame>
      <p:graphicFrame>
        <p:nvGraphicFramePr>
          <p:cNvPr id="4099" name="Object 12"/>
          <p:cNvGraphicFramePr>
            <a:graphicFrameLocks/>
          </p:cNvGraphicFramePr>
          <p:nvPr/>
        </p:nvGraphicFramePr>
        <p:xfrm>
          <a:off x="179388" y="1341438"/>
          <a:ext cx="8772525" cy="5083175"/>
        </p:xfrm>
        <a:graphic>
          <a:graphicData uri="http://schemas.openxmlformats.org/presentationml/2006/ole">
            <p:oleObj spid="_x0000_s4099" name="Worksheet" r:id="rId4" imgW="6915187" imgH="3778135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" y="116632"/>
            <a:ext cx="9001125" cy="582612"/>
          </a:xfrm>
        </p:spPr>
        <p:txBody>
          <a:bodyPr/>
          <a:lstStyle/>
          <a:p>
            <a:pPr algn="ctr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на 2021-2025 годы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836712"/>
          <a:ext cx="8678229" cy="5426369"/>
        </p:xfrm>
        <a:graphic>
          <a:graphicData uri="http://schemas.openxmlformats.org/drawingml/2006/table">
            <a:tbl>
              <a:tblPr/>
              <a:tblGrid>
                <a:gridCol w="3225700"/>
                <a:gridCol w="1196330"/>
                <a:gridCol w="1065758"/>
                <a:gridCol w="1161465"/>
                <a:gridCol w="1014488"/>
                <a:gridCol w="1014488"/>
              </a:tblGrid>
              <a:tr h="340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2021 Отчет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 План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2023 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2024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2025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30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Налоговые доходы - всего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83709,1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52646,5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51211,4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54422,4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58535,2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Налог на доходы физических лиц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79535,0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48145,8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45735,3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48785,8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52720,8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2.Налог, взимаемый в связи с применением упрощенной системы налогообложения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1231,5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2308,3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2309,6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2343,4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2389,5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Единый налог на вмененный доход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348,2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85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Налог взимаемый в связи с применением патентной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системы налогообложения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669,7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1356,6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1410,9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1467,3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Государственная пошлина 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1538,0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1517,0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1806,7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1879,0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1954,1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84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8393,1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19354,5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4131,2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4153,9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4160,2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Арендная плата за земли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1447,9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1626,0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Аренда имущества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320,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Плата за негативное воздействие на окружающую среду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134,2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196,1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107,7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Доходы от оказания платных услуг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2047,3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2534,9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2562,0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2576,1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2590,8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Доходы от реализации материальных и нематериальных активов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4164,4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14305,6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Штрафы, санкции, возмещение ущерба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199,3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192,4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205,8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02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доходов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92102,2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72001,0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55342,6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58576,3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62695,4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Поступление налоговых доходов в динамике 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2021-2025 годов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84138" y="1436688"/>
          <a:ext cx="9037637" cy="4344987"/>
        </p:xfrm>
        <a:graphic>
          <a:graphicData uri="http://schemas.openxmlformats.org/presentationml/2006/ole">
            <p:oleObj spid="_x0000_s5122" name="Диаграмма" r:id="rId3" imgW="8407450" imgH="3638577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Группа 8"/>
          <p:cNvGrpSpPr>
            <a:grpSpLocks/>
          </p:cNvGrpSpPr>
          <p:nvPr/>
        </p:nvGrpSpPr>
        <p:grpSpPr bwMode="auto">
          <a:xfrm>
            <a:off x="0" y="-100013"/>
            <a:ext cx="8715375" cy="6480176"/>
            <a:chOff x="179388" y="188913"/>
            <a:chExt cx="8715375" cy="648020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14313" y="4572019"/>
              <a:ext cx="4143375" cy="18573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1.Общегосударственные вопросы.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2. Национальная оборона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3. Национальная безопасность и правоохранительная деятельность</a:t>
              </a:r>
              <a:r>
                <a:rPr lang="ru-RU" sz="1600" b="0">
                  <a:solidFill>
                    <a:schemeClr val="tx1"/>
                  </a:solidFill>
                </a:rPr>
                <a:t>  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4.</a:t>
              </a:r>
              <a:r>
                <a:rPr lang="ru-RU" sz="1600" b="0">
                  <a:solidFill>
                    <a:schemeClr val="tx1"/>
                  </a:solidFill>
                </a:rPr>
                <a:t>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Национальная экономика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5. Жилищно-коммунальное хозяйство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6. Охрана окружающей среды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7. Образование</a:t>
              </a:r>
            </a:p>
            <a:p>
              <a:pPr algn="just">
                <a:spcBef>
                  <a:spcPct val="0"/>
                </a:spcBef>
                <a:defRPr/>
              </a:pPr>
              <a:endParaRPr lang="ru-RU" sz="16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 bwMode="auto">
            <a:xfrm>
              <a:off x="1393826" y="188913"/>
              <a:ext cx="7429500" cy="6429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Классификация расходов бюджета</a:t>
              </a:r>
              <a:endParaRPr lang="ru-RU" sz="36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 bwMode="auto">
            <a:xfrm>
              <a:off x="179388" y="1331919"/>
              <a:ext cx="8715375" cy="2500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–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это выплачиваемые из бюджета денежные средства, за исключением средств, являющихся источниками финансирования дефицита бюджета.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Формирование расходов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 должно происходить в очередном финансовом году за счет средств соответствующих бюджетов. 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Принципы формирования расходов бюджета: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по разделам;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ведомствам;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муниципальным программам муниципального образования «Сычевский район» Смоленской области.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endParaRPr lang="ru-RU"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428596" y="4143380"/>
              <a:ext cx="8358188" cy="35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u="sng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Разделы классификации расходов местного бюджета</a:t>
              </a: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4214813" y="4643458"/>
              <a:ext cx="4572000" cy="2025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8. Культура, кинематография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9. Здравоохранение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10. Социальная политика.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11. Физическая культура.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12. Средства массовой информации.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13. Обслуживание муниципального долга.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14. Межбюджетные трансферта общего характера.</a:t>
              </a:r>
            </a:p>
          </p:txBody>
        </p:sp>
        <p:pic>
          <p:nvPicPr>
            <p:cNvPr id="11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388" y="260351"/>
              <a:ext cx="1324460" cy="71437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Группа 5"/>
          <p:cNvGrpSpPr>
            <a:grpSpLocks/>
          </p:cNvGrpSpPr>
          <p:nvPr/>
        </p:nvGrpSpPr>
        <p:grpSpPr bwMode="auto">
          <a:xfrm>
            <a:off x="212725" y="428604"/>
            <a:ext cx="8783638" cy="5761059"/>
            <a:chOff x="213666" y="221057"/>
            <a:chExt cx="8813900" cy="3538684"/>
          </a:xfrm>
        </p:grpSpPr>
        <p:graphicFrame>
          <p:nvGraphicFramePr>
            <p:cNvPr id="6146" name="Диаграмма 3"/>
            <p:cNvGraphicFramePr>
              <a:graphicFrameLocks/>
            </p:cNvGraphicFramePr>
            <p:nvPr/>
          </p:nvGraphicFramePr>
          <p:xfrm>
            <a:off x="213666" y="793459"/>
            <a:ext cx="8813900" cy="2966282"/>
          </p:xfrm>
          <a:graphic>
            <a:graphicData uri="http://schemas.openxmlformats.org/presentationml/2006/ole">
              <p:oleObj spid="_x0000_s6146" name="Worksheet" r:id="rId4" imgW="6978662" imgH="3670229" progId="Excel.Sheet.8">
                <p:embed/>
              </p:oleObj>
            </a:graphicData>
          </a:graphic>
        </p:graphicFrame>
        <p:pic>
          <p:nvPicPr>
            <p:cNvPr id="6150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321" y="221057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403350" y="285728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2023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063" y="274638"/>
            <a:ext cx="3563937" cy="1785937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Муниципальное образование «Сычевский район» Смоленской области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2924175"/>
            <a:ext cx="8229600" cy="3744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600" b="1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1.  Территория муниципального района составляет  1791,1 квадратных километров.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2. Территорию муниципального района</a:t>
            </a:r>
            <a:r>
              <a:rPr lang="ru-RU" sz="1400" b="1" i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</a:rPr>
              <a:t>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 поселений.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3. В состав территории муниципального района входят земли поселений в границах муниципального района независимо от форм собственности и их целевого назначения.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4. Территорию муниципального района</a:t>
            </a:r>
            <a:r>
              <a:rPr lang="ru-RU" sz="1400" b="1" i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</a:rPr>
              <a:t>образуют территории следующих поселений, входящих в его состав: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-   </a:t>
            </a:r>
            <a:r>
              <a:rPr lang="ru-RU" sz="1400" b="1" dirty="0" err="1" smtClean="0">
                <a:solidFill>
                  <a:srgbClr val="006600"/>
                </a:solidFill>
              </a:rPr>
              <a:t>Сычевское</a:t>
            </a:r>
            <a:r>
              <a:rPr lang="ru-RU" sz="1400" b="1" dirty="0" smtClean="0">
                <a:solidFill>
                  <a:srgbClr val="006600"/>
                </a:solidFill>
              </a:rPr>
              <a:t> городское поселение  (административный центр город Сычевка);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err="1" smtClean="0">
                <a:solidFill>
                  <a:srgbClr val="006600"/>
                </a:solidFill>
              </a:rPr>
              <a:t>Дугинское</a:t>
            </a:r>
            <a:r>
              <a:rPr lang="ru-RU" sz="1400" b="1" dirty="0" smtClean="0">
                <a:solidFill>
                  <a:srgbClr val="006600"/>
                </a:solidFill>
              </a:rPr>
              <a:t> сельское поселение     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Дугино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err="1" smtClean="0">
                <a:solidFill>
                  <a:srgbClr val="006600"/>
                </a:solidFill>
              </a:rPr>
              <a:t>Караваевское</a:t>
            </a:r>
            <a:r>
              <a:rPr lang="ru-RU" sz="1400" b="1" dirty="0" smtClean="0">
                <a:solidFill>
                  <a:srgbClr val="006600"/>
                </a:solidFill>
              </a:rPr>
              <a:t> сельское поселение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Караваево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Мальцевское сельское поселение 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Мальцево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Никольское сельское поселение    (административный центр деревня Никольское);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solidFill>
                  <a:srgbClr val="006600"/>
                </a:solidFill>
              </a:rPr>
              <a:t>       </a:t>
            </a:r>
            <a:r>
              <a:rPr lang="ru-RU" sz="1400" b="1" dirty="0" smtClean="0">
                <a:solidFill>
                  <a:srgbClr val="006600"/>
                </a:solidFill>
              </a:rPr>
              <a:t>5. Административным центром муниципального района является город Сычевка.</a:t>
            </a:r>
          </a:p>
          <a:p>
            <a:pPr eaLnBrk="1" hangingPunct="1">
              <a:lnSpc>
                <a:spcPct val="80000"/>
              </a:lnSpc>
            </a:pPr>
            <a:endParaRPr lang="ru-RU" sz="1400" dirty="0" smtClean="0"/>
          </a:p>
        </p:txBody>
      </p:sp>
      <p:sp>
        <p:nvSpPr>
          <p:cNvPr id="22532" name="AutoShape 6" descr="Сычёвский район Смоленской области - это... Что такое Сычёвский район  Смоленской области?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3" name="Рисунок 5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42875"/>
            <a:ext cx="38576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Группа 5"/>
          <p:cNvGrpSpPr>
            <a:grpSpLocks/>
          </p:cNvGrpSpPr>
          <p:nvPr/>
        </p:nvGrpSpPr>
        <p:grpSpPr bwMode="auto">
          <a:xfrm>
            <a:off x="95250" y="214291"/>
            <a:ext cx="8942388" cy="6538934"/>
            <a:chOff x="305973" y="228080"/>
            <a:chExt cx="8608080" cy="6054161"/>
          </a:xfrm>
        </p:grpSpPr>
        <p:graphicFrame>
          <p:nvGraphicFramePr>
            <p:cNvPr id="7170" name="Диаграмма 3"/>
            <p:cNvGraphicFramePr>
              <a:graphicFrameLocks/>
            </p:cNvGraphicFramePr>
            <p:nvPr/>
          </p:nvGraphicFramePr>
          <p:xfrm>
            <a:off x="305973" y="868937"/>
            <a:ext cx="8608080" cy="5413304"/>
          </p:xfrm>
          <a:graphic>
            <a:graphicData uri="http://schemas.openxmlformats.org/presentationml/2006/ole">
              <p:oleObj spid="_x0000_s7170" name="Worksheet" r:id="rId4" imgW="7118308" imgH="4654568" progId="Excel.Sheet.8">
                <p:embed/>
              </p:oleObj>
            </a:graphicData>
          </a:graphic>
        </p:graphicFrame>
        <p:pic>
          <p:nvPicPr>
            <p:cNvPr id="717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2024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Группа 5"/>
          <p:cNvGrpSpPr>
            <a:grpSpLocks/>
          </p:cNvGrpSpPr>
          <p:nvPr/>
        </p:nvGrpSpPr>
        <p:grpSpPr bwMode="auto">
          <a:xfrm>
            <a:off x="95250" y="214290"/>
            <a:ext cx="8801100" cy="6203973"/>
            <a:chOff x="305972" y="228080"/>
            <a:chExt cx="8472074" cy="5744032"/>
          </a:xfrm>
        </p:grpSpPr>
        <p:graphicFrame>
          <p:nvGraphicFramePr>
            <p:cNvPr id="8194" name="Диаграмма 3"/>
            <p:cNvGraphicFramePr>
              <a:graphicFrameLocks/>
            </p:cNvGraphicFramePr>
            <p:nvPr/>
          </p:nvGraphicFramePr>
          <p:xfrm>
            <a:off x="305972" y="864528"/>
            <a:ext cx="8472074" cy="5107584"/>
          </p:xfrm>
          <a:graphic>
            <a:graphicData uri="http://schemas.openxmlformats.org/presentationml/2006/ole">
              <p:oleObj spid="_x0000_s8194" name="Worksheet" r:id="rId4" imgW="6984890" imgH="3911698" progId="Excel.Sheet.8">
                <p:embed/>
              </p:oleObj>
            </a:graphicData>
          </a:graphic>
        </p:graphicFrame>
        <p:pic>
          <p:nvPicPr>
            <p:cNvPr id="8198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2025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Группа 21"/>
          <p:cNvGrpSpPr>
            <a:grpSpLocks/>
          </p:cNvGrpSpPr>
          <p:nvPr/>
        </p:nvGrpSpPr>
        <p:grpSpPr bwMode="auto">
          <a:xfrm>
            <a:off x="142875" y="0"/>
            <a:ext cx="9001125" cy="6240189"/>
            <a:chOff x="214282" y="142852"/>
            <a:chExt cx="8786874" cy="494018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14414" y="142852"/>
              <a:ext cx="7786742" cy="7143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Муниципальные программы</a:t>
              </a:r>
              <a:endParaRPr lang="ru-RU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4282" y="999976"/>
              <a:ext cx="8786874" cy="25009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400" b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В целях повышения эффективности и результативности бюджетных расходов Администрацией муниципального образования «</a:t>
              </a:r>
              <a:r>
                <a:rPr lang="ru-RU" sz="1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район» Смоленской области принято решение о формировании и исполнении расходной части местного бюджета через реализацию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14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муниципальных программ. Проект местного бюджета на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2023-2025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годы – программный бюджет. Отличие муниципальных программ от целевых заключается в том, что целевые программы направлены на решение конкретных возникающих проблем, а муниципальные программы являются более крупными и долгосрочными, направлены на развитие конкретной социально-экономической сферы,  включают меры муниципального и правового регулирования. Составление бюджета в программном варианте позволяет контролировать достижение целей и задач региональной политики в целом по сферам деятельности.</a:t>
              </a:r>
            </a:p>
          </p:txBody>
        </p:sp>
        <p:grpSp>
          <p:nvGrpSpPr>
            <p:cNvPr id="53253" name="Группа 48"/>
            <p:cNvGrpSpPr>
              <a:grpSpLocks/>
            </p:cNvGrpSpPr>
            <p:nvPr/>
          </p:nvGrpSpPr>
          <p:grpSpPr bwMode="auto">
            <a:xfrm>
              <a:off x="357073" y="3256543"/>
              <a:ext cx="8643997" cy="1826493"/>
              <a:chOff x="357073" y="3256543"/>
              <a:chExt cx="8643997" cy="1826493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357073" y="3511399"/>
                <a:ext cx="1500198" cy="1285884"/>
              </a:xfrm>
              <a:prstGeom prst="roundRect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Программа</a:t>
                </a: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2357753" y="3712597"/>
                <a:ext cx="1428836" cy="91210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Комплексы процессных мероприятий</a:t>
                </a:r>
                <a:endParaRPr lang="ru-RU" sz="1800" dirty="0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4256806" y="3256543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4214310" y="3940624"/>
                <a:ext cx="1929393" cy="498941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214310" y="4582838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 +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6929369" y="3725714"/>
                <a:ext cx="2071701" cy="785818"/>
              </a:xfrm>
              <a:prstGeom prst="roundRect">
                <a:avLst/>
              </a:prstGeom>
              <a:blipFill>
                <a:blip r:embed="rId2" cstate="print"/>
                <a:tile tx="0" ty="0" sx="65000" sy="65000" flip="none" algn="ctr"/>
              </a:blip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Показатели эффективности</a:t>
                </a:r>
              </a:p>
            </p:txBody>
          </p:sp>
          <p:cxnSp>
            <p:nvCxnSpPr>
              <p:cNvPr id="16" name="Прямая со стрелкой 15"/>
              <p:cNvCxnSpPr/>
              <p:nvPr/>
            </p:nvCxnSpPr>
            <p:spPr>
              <a:xfrm flipV="1">
                <a:off x="3764748" y="3508528"/>
                <a:ext cx="431353" cy="4320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/>
              <p:nvPr/>
            </p:nvCxnSpPr>
            <p:spPr>
              <a:xfrm>
                <a:off x="3765837" y="4306621"/>
                <a:ext cx="492058" cy="45605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/>
              <p:nvPr/>
            </p:nvCxnSpPr>
            <p:spPr>
              <a:xfrm flipV="1">
                <a:off x="1857195" y="4154276"/>
                <a:ext cx="500558" cy="188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>
                <a:stCxn id="8" idx="3"/>
                <a:endCxn id="11" idx="2"/>
              </p:cNvCxnSpPr>
              <p:nvPr/>
            </p:nvCxnSpPr>
            <p:spPr>
              <a:xfrm>
                <a:off x="3786589" y="4168651"/>
                <a:ext cx="427721" cy="2144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Правая фигурная скобка 47"/>
              <p:cNvSpPr/>
              <p:nvPr/>
            </p:nvSpPr>
            <p:spPr>
              <a:xfrm>
                <a:off x="6143702" y="3512061"/>
                <a:ext cx="928279" cy="1356066"/>
              </a:xfrm>
              <a:prstGeom prst="rightBrac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dirty="0"/>
              </a:p>
            </p:txBody>
          </p:sp>
        </p:grpSp>
        <p:pic>
          <p:nvPicPr>
            <p:cNvPr id="5325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142852"/>
              <a:ext cx="1571636" cy="847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Расходы бюджета в рамках муниципальных программ</a:t>
            </a:r>
            <a:b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составляют 465692,0 тыс. руб., или 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itchFamily="18" charset="0"/>
              </a:rPr>
              <a:t>97,1%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11188" y="1196975"/>
            <a:ext cx="4824412" cy="11525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800"/>
              <a:t> </a:t>
            </a:r>
            <a:r>
              <a:rPr lang="ru-RU" sz="1600">
                <a:latin typeface="Times New Roman" pitchFamily="18" charset="0"/>
              </a:rPr>
              <a:t>«Местное самоуправление</a:t>
            </a:r>
          </a:p>
          <a:p>
            <a:pPr>
              <a:spcBef>
                <a:spcPct val="20000"/>
              </a:spcBef>
            </a:pPr>
            <a:r>
              <a:rPr lang="ru-RU" sz="1600">
                <a:latin typeface="Times New Roman" pitchFamily="18" charset="0"/>
              </a:rPr>
              <a:t>в муниципальном образовании «Сычевский район»</a:t>
            </a:r>
          </a:p>
          <a:p>
            <a:pPr>
              <a:spcBef>
                <a:spcPct val="20000"/>
              </a:spcBef>
            </a:pPr>
            <a:r>
              <a:rPr lang="ru-RU" sz="1600">
                <a:latin typeface="Times New Roman" pitchFamily="18" charset="0"/>
              </a:rPr>
              <a:t> Смоленской области»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95288" y="2565400"/>
            <a:ext cx="936625" cy="863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30481,8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627313" y="2565400"/>
            <a:ext cx="936625" cy="8636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25746,1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9" name="Rectangle 9"/>
          <p:cNvSpPr>
            <a:spLocks noChangeArrowheads="1"/>
          </p:cNvSpPr>
          <p:nvPr/>
        </p:nvSpPr>
        <p:spPr bwMode="auto">
          <a:xfrm>
            <a:off x="1476375" y="2565400"/>
            <a:ext cx="1008063" cy="8636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26676,1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600" dirty="0">
                <a:latin typeface="Times New Roman" pitchFamily="18" charset="0"/>
              </a:rPr>
              <a:t>.</a:t>
            </a:r>
          </a:p>
        </p:txBody>
      </p:sp>
      <p:sp>
        <p:nvSpPr>
          <p:cNvPr id="54280" name="Rectangle 11"/>
          <p:cNvSpPr>
            <a:spLocks noChangeArrowheads="1"/>
          </p:cNvSpPr>
          <p:nvPr/>
        </p:nvSpPr>
        <p:spPr bwMode="auto">
          <a:xfrm>
            <a:off x="179388" y="3716338"/>
            <a:ext cx="5040312" cy="1008062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«Управление муниципальными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финансами в муниципальном образовании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«Сычевский район» Смоленской области </a:t>
            </a:r>
          </a:p>
        </p:txBody>
      </p:sp>
      <p:sp>
        <p:nvSpPr>
          <p:cNvPr id="54281" name="Rectangle 12"/>
          <p:cNvSpPr>
            <a:spLocks noChangeArrowheads="1"/>
          </p:cNvSpPr>
          <p:nvPr/>
        </p:nvSpPr>
        <p:spPr bwMode="auto">
          <a:xfrm>
            <a:off x="250825" y="5157788"/>
            <a:ext cx="936625" cy="6985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31419,2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 тыс. руб.</a:t>
            </a:r>
          </a:p>
        </p:txBody>
      </p:sp>
      <p:sp>
        <p:nvSpPr>
          <p:cNvPr id="54282" name="Rectangle 13"/>
          <p:cNvSpPr>
            <a:spLocks noChangeArrowheads="1"/>
          </p:cNvSpPr>
          <p:nvPr/>
        </p:nvSpPr>
        <p:spPr bwMode="auto">
          <a:xfrm>
            <a:off x="1476375" y="5157788"/>
            <a:ext cx="1008063" cy="6985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20817,0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2627313" y="5157788"/>
            <a:ext cx="720725" cy="698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14597,7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4" name="Rectangle 15" descr="самоуправ"/>
          <p:cNvSpPr>
            <a:spLocks noChangeArrowheads="1"/>
          </p:cNvSpPr>
          <p:nvPr/>
        </p:nvSpPr>
        <p:spPr bwMode="auto">
          <a:xfrm>
            <a:off x="3779838" y="2420938"/>
            <a:ext cx="1800225" cy="12239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5" name="Rectangle 16" descr="финансы"/>
          <p:cNvSpPr>
            <a:spLocks noChangeArrowheads="1"/>
          </p:cNvSpPr>
          <p:nvPr/>
        </p:nvSpPr>
        <p:spPr bwMode="auto">
          <a:xfrm>
            <a:off x="3563938" y="4797425"/>
            <a:ext cx="1944687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8"/>
          <p:cNvSpPr>
            <a:spLocks noChangeArrowheads="1"/>
          </p:cNvSpPr>
          <p:nvPr/>
        </p:nvSpPr>
        <p:spPr bwMode="auto">
          <a:xfrm>
            <a:off x="5940425" y="1196975"/>
            <a:ext cx="2952750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87" name="Rectangle 19"/>
          <p:cNvSpPr>
            <a:spLocks noChangeArrowheads="1"/>
          </p:cNvSpPr>
          <p:nvPr/>
        </p:nvSpPr>
        <p:spPr bwMode="auto">
          <a:xfrm>
            <a:off x="7596188" y="16287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8" name="Rectangle 20"/>
          <p:cNvSpPr>
            <a:spLocks noChangeArrowheads="1"/>
          </p:cNvSpPr>
          <p:nvPr/>
        </p:nvSpPr>
        <p:spPr bwMode="auto">
          <a:xfrm>
            <a:off x="7740650" y="3141663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9" name="Rectangle 21"/>
          <p:cNvSpPr>
            <a:spLocks noChangeArrowheads="1"/>
          </p:cNvSpPr>
          <p:nvPr/>
        </p:nvSpPr>
        <p:spPr bwMode="auto">
          <a:xfrm>
            <a:off x="6732588" y="18446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90" name="Rectangle 22"/>
          <p:cNvSpPr>
            <a:spLocks noChangeArrowheads="1"/>
          </p:cNvSpPr>
          <p:nvPr/>
        </p:nvSpPr>
        <p:spPr bwMode="auto">
          <a:xfrm>
            <a:off x="6300788" y="1268413"/>
            <a:ext cx="2065337" cy="1274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1" name="AutoShape 23"/>
          <p:cNvSpPr>
            <a:spLocks noChangeArrowheads="1"/>
          </p:cNvSpPr>
          <p:nvPr/>
        </p:nvSpPr>
        <p:spPr bwMode="auto">
          <a:xfrm>
            <a:off x="6948488" y="1700213"/>
            <a:ext cx="998537" cy="1028700"/>
          </a:xfrm>
          <a:prstGeom prst="vertic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2" name="Rectangle 24"/>
          <p:cNvSpPr>
            <a:spLocks noChangeArrowheads="1"/>
          </p:cNvSpPr>
          <p:nvPr/>
        </p:nvSpPr>
        <p:spPr bwMode="auto">
          <a:xfrm flipV="1">
            <a:off x="6372225" y="1341438"/>
            <a:ext cx="2160588" cy="1655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3" name="Rectangle 25"/>
          <p:cNvSpPr>
            <a:spLocks noChangeArrowheads="1"/>
          </p:cNvSpPr>
          <p:nvPr/>
        </p:nvSpPr>
        <p:spPr bwMode="auto">
          <a:xfrm>
            <a:off x="6588125" y="1341438"/>
            <a:ext cx="2427288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4" name="Rectangle 26"/>
          <p:cNvSpPr>
            <a:spLocks noChangeArrowheads="1"/>
          </p:cNvSpPr>
          <p:nvPr/>
        </p:nvSpPr>
        <p:spPr bwMode="auto">
          <a:xfrm>
            <a:off x="5724525" y="1511300"/>
            <a:ext cx="3311525" cy="830263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"Профилактика терроризма и экстремизма на территории муниципального образования "Сычевский район" Смоленской области </a:t>
            </a:r>
          </a:p>
        </p:txBody>
      </p:sp>
      <p:sp>
        <p:nvSpPr>
          <p:cNvPr id="54295" name="Rectangle 27"/>
          <p:cNvSpPr>
            <a:spLocks noChangeArrowheads="1"/>
          </p:cNvSpPr>
          <p:nvPr/>
        </p:nvSpPr>
        <p:spPr bwMode="auto">
          <a:xfrm>
            <a:off x="5580063" y="2743200"/>
            <a:ext cx="1152525" cy="558800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 smtClean="0"/>
              <a:t>2023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6" name="Rectangle 28"/>
          <p:cNvSpPr>
            <a:spLocks noChangeArrowheads="1"/>
          </p:cNvSpPr>
          <p:nvPr/>
        </p:nvSpPr>
        <p:spPr bwMode="auto">
          <a:xfrm rot="1064671">
            <a:off x="6918325" y="2743200"/>
            <a:ext cx="1136650" cy="55880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2024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7" name="Rectangle 29"/>
          <p:cNvSpPr>
            <a:spLocks noChangeArrowheads="1"/>
          </p:cNvSpPr>
          <p:nvPr/>
        </p:nvSpPr>
        <p:spPr bwMode="auto">
          <a:xfrm rot="-449243">
            <a:off x="7999413" y="2814638"/>
            <a:ext cx="1136650" cy="5588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2025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8" name="Rectangle 30" descr="profilaktika_terrorizma"/>
          <p:cNvSpPr>
            <a:spLocks noChangeArrowheads="1"/>
          </p:cNvSpPr>
          <p:nvPr/>
        </p:nvSpPr>
        <p:spPr bwMode="auto">
          <a:xfrm>
            <a:off x="5867400" y="4005263"/>
            <a:ext cx="2952750" cy="251936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323850" y="333375"/>
            <a:ext cx="3887788" cy="9350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Материально-техническое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 и транспортное обеспечение деятельности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органов местного самоуправления</a:t>
            </a:r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468313" y="1412875"/>
            <a:ext cx="914400" cy="914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14839,0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1619250" y="1412875"/>
            <a:ext cx="914400" cy="9144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14274,5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2771775" y="1412875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14274,5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auto">
          <a:xfrm>
            <a:off x="4787900" y="2781300"/>
            <a:ext cx="3816350" cy="647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i="1">
                <a:latin typeface="Times New Roman" pitchFamily="18" charset="0"/>
              </a:rPr>
              <a:t>Молодежная политика</a:t>
            </a:r>
          </a:p>
        </p:txBody>
      </p: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8229600" y="350043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218,0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4" name="Rectangle 10"/>
          <p:cNvSpPr>
            <a:spLocks noChangeArrowheads="1"/>
          </p:cNvSpPr>
          <p:nvPr/>
        </p:nvSpPr>
        <p:spPr bwMode="auto">
          <a:xfrm>
            <a:off x="7092950" y="3500438"/>
            <a:ext cx="914400" cy="914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218,0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5" name="Rectangle 11"/>
          <p:cNvSpPr>
            <a:spLocks noChangeArrowheads="1"/>
          </p:cNvSpPr>
          <p:nvPr/>
        </p:nvSpPr>
        <p:spPr bwMode="auto">
          <a:xfrm>
            <a:off x="6011863" y="3500438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302,0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06" name="Rectangle 12"/>
          <p:cNvSpPr>
            <a:spLocks noChangeArrowheads="1"/>
          </p:cNvSpPr>
          <p:nvPr/>
        </p:nvSpPr>
        <p:spPr bwMode="auto">
          <a:xfrm>
            <a:off x="539750" y="2565400"/>
            <a:ext cx="3600450" cy="7921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Развитие животноводства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 укрепление кормовой базы</a:t>
            </a:r>
          </a:p>
        </p:txBody>
      </p: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611188" y="3644900"/>
            <a:ext cx="914400" cy="914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8" name="Rectangle 14"/>
          <p:cNvSpPr>
            <a:spLocks noChangeArrowheads="1"/>
          </p:cNvSpPr>
          <p:nvPr/>
        </p:nvSpPr>
        <p:spPr bwMode="auto">
          <a:xfrm>
            <a:off x="1763713" y="3644900"/>
            <a:ext cx="914400" cy="9144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09" name="Rectangle 15"/>
          <p:cNvSpPr>
            <a:spLocks noChangeArrowheads="1"/>
          </p:cNvSpPr>
          <p:nvPr/>
        </p:nvSpPr>
        <p:spPr bwMode="auto">
          <a:xfrm>
            <a:off x="2916238" y="3644900"/>
            <a:ext cx="914400" cy="9144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10" name="Rectangle 16"/>
          <p:cNvSpPr>
            <a:spLocks noChangeArrowheads="1"/>
          </p:cNvSpPr>
          <p:nvPr/>
        </p:nvSpPr>
        <p:spPr bwMode="auto">
          <a:xfrm>
            <a:off x="4572000" y="333375"/>
            <a:ext cx="2232025" cy="10795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Энергосбережение </a:t>
            </a:r>
          </a:p>
        </p:txBody>
      </p:sp>
      <p:sp>
        <p:nvSpPr>
          <p:cNvPr id="55311" name="Rectangle 17"/>
          <p:cNvSpPr>
            <a:spLocks noChangeArrowheads="1"/>
          </p:cNvSpPr>
          <p:nvPr/>
        </p:nvSpPr>
        <p:spPr bwMode="auto">
          <a:xfrm>
            <a:off x="5364163" y="1557338"/>
            <a:ext cx="914400" cy="9144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2" name="Rectangle 18"/>
          <p:cNvSpPr>
            <a:spLocks noChangeArrowheads="1"/>
          </p:cNvSpPr>
          <p:nvPr/>
        </p:nvSpPr>
        <p:spPr bwMode="auto">
          <a:xfrm>
            <a:off x="6516688" y="1557338"/>
            <a:ext cx="914400" cy="9144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7667625" y="1557338"/>
            <a:ext cx="914400" cy="9144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14" name="Rectangle 20"/>
          <p:cNvSpPr>
            <a:spLocks noChangeArrowheads="1"/>
          </p:cNvSpPr>
          <p:nvPr/>
        </p:nvSpPr>
        <p:spPr bwMode="auto">
          <a:xfrm>
            <a:off x="4787900" y="4941888"/>
            <a:ext cx="3600450" cy="71913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 субъектов малого  и среднего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предпринимательства</a:t>
            </a:r>
          </a:p>
        </p:txBody>
      </p:sp>
      <p:sp>
        <p:nvSpPr>
          <p:cNvPr id="55315" name="Rectangle 21"/>
          <p:cNvSpPr>
            <a:spLocks noChangeArrowheads="1"/>
          </p:cNvSpPr>
          <p:nvPr/>
        </p:nvSpPr>
        <p:spPr bwMode="auto">
          <a:xfrm>
            <a:off x="4859338" y="5734050"/>
            <a:ext cx="914400" cy="9144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6" name="Rectangle 22"/>
          <p:cNvSpPr>
            <a:spLocks noChangeArrowheads="1"/>
          </p:cNvSpPr>
          <p:nvPr/>
        </p:nvSpPr>
        <p:spPr bwMode="auto">
          <a:xfrm>
            <a:off x="6011863" y="5734050"/>
            <a:ext cx="914400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7" name="Rectangle 23"/>
          <p:cNvSpPr>
            <a:spLocks noChangeArrowheads="1"/>
          </p:cNvSpPr>
          <p:nvPr/>
        </p:nvSpPr>
        <p:spPr bwMode="auto">
          <a:xfrm>
            <a:off x="7308850" y="5734050"/>
            <a:ext cx="914400" cy="914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8" name="Rectangle 24" descr="сх"/>
          <p:cNvSpPr>
            <a:spLocks noChangeArrowheads="1"/>
          </p:cNvSpPr>
          <p:nvPr/>
        </p:nvSpPr>
        <p:spPr bwMode="auto">
          <a:xfrm>
            <a:off x="395288" y="4797425"/>
            <a:ext cx="1728787" cy="14398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9" name="Rectangle 25" descr="mal_biznes"/>
          <p:cNvSpPr>
            <a:spLocks noChangeArrowheads="1"/>
          </p:cNvSpPr>
          <p:nvPr/>
        </p:nvSpPr>
        <p:spPr bwMode="auto">
          <a:xfrm>
            <a:off x="3348038" y="5229225"/>
            <a:ext cx="1274762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20" name="Rectangle 26" descr="молодежь"/>
          <p:cNvSpPr>
            <a:spLocks noChangeArrowheads="1"/>
          </p:cNvSpPr>
          <p:nvPr/>
        </p:nvSpPr>
        <p:spPr bwMode="auto">
          <a:xfrm>
            <a:off x="4067175" y="3429000"/>
            <a:ext cx="2017713" cy="13684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5321" name="Picture 28" descr="%D1%8D%D0%BA%D0%BE%D0%BD%D0%BE%D0%BC%D0%B8%D1%8F_%D1%8D%D0%BD%D0%B5%D1%80%D0%B3%D0%B8%D0%B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260350"/>
            <a:ext cx="144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684213" y="404813"/>
            <a:ext cx="3671887" cy="122396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образования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539750" y="1844675"/>
            <a:ext cx="1295400" cy="115252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2023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217068,7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1979613" y="1773238"/>
            <a:ext cx="1008062" cy="11509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187708,7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800" b="0" dirty="0"/>
              <a:t>.</a:t>
            </a:r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3132138" y="1700213"/>
            <a:ext cx="1152525" cy="11525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195443,0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26" name="Rectangle 8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5076825" y="3644900"/>
            <a:ext cx="2952750" cy="1635125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культуры </a:t>
            </a:r>
          </a:p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и туризма</a:t>
            </a:r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4932363" y="5516563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2023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134511,6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9" name="Rectangle 11"/>
          <p:cNvSpPr>
            <a:spLocks noChangeArrowheads="1"/>
          </p:cNvSpPr>
          <p:nvPr/>
        </p:nvSpPr>
        <p:spPr bwMode="auto">
          <a:xfrm>
            <a:off x="6372225" y="558958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52115,7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0" name="Rectangle 12"/>
          <p:cNvSpPr>
            <a:spLocks noChangeArrowheads="1"/>
          </p:cNvSpPr>
          <p:nvPr/>
        </p:nvSpPr>
        <p:spPr bwMode="auto">
          <a:xfrm>
            <a:off x="7956550" y="5445125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50906,5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1" name="Rectangle 13" descr="культура"/>
          <p:cNvSpPr>
            <a:spLocks noChangeArrowheads="1"/>
          </p:cNvSpPr>
          <p:nvPr/>
        </p:nvSpPr>
        <p:spPr bwMode="auto">
          <a:xfrm>
            <a:off x="539750" y="3500438"/>
            <a:ext cx="3960813" cy="24987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2" name="Rectangle 14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6333" name="Picture 16" descr="446634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500438"/>
            <a:ext cx="42481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4" name="Picture 18" descr="IMG_6400__1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14290"/>
            <a:ext cx="45005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900113" y="476250"/>
            <a:ext cx="2243137" cy="720725"/>
          </a:xfrm>
          <a:solidFill>
            <a:srgbClr val="CC99FF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1600" b="1" smtClean="0">
                <a:latin typeface="Times New Roman" pitchFamily="18" charset="0"/>
              </a:rPr>
              <a:t>Обеспечение жильем молодых семей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71406" y="1412875"/>
            <a:ext cx="1476407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805,8  </a:t>
            </a: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1547813" y="1268413"/>
            <a:ext cx="1419225" cy="579437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800" dirty="0"/>
              <a:t>  </a:t>
            </a: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365,5</a:t>
            </a: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 rot="10800000" flipV="1">
            <a:off x="4787900" y="3357563"/>
            <a:ext cx="4032250" cy="71913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Социальная поддержка</a:t>
            </a:r>
          </a:p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 граждан</a:t>
            </a:r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3059113" y="1268413"/>
            <a:ext cx="1296987" cy="52322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367,1 тыс.руб</a:t>
            </a:r>
            <a:r>
              <a:rPr lang="ru-RU" sz="1400" dirty="0">
                <a:latin typeface="Times New Roman" pitchFamily="18" charset="0"/>
              </a:rPr>
              <a:t>.</a:t>
            </a:r>
          </a:p>
        </p:txBody>
      </p:sp>
      <p:sp>
        <p:nvSpPr>
          <p:cNvPr id="57352" name="Rectangle 11"/>
          <p:cNvSpPr>
            <a:spLocks noChangeArrowheads="1"/>
          </p:cNvSpPr>
          <p:nvPr/>
        </p:nvSpPr>
        <p:spPr bwMode="auto">
          <a:xfrm>
            <a:off x="4140200" y="3141663"/>
            <a:ext cx="271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/>
          </a:p>
          <a:p>
            <a:pPr algn="l">
              <a:spcBef>
                <a:spcPct val="0"/>
              </a:spcBef>
            </a:pPr>
            <a:endParaRPr lang="ru-RU" sz="1800"/>
          </a:p>
        </p:txBody>
      </p:sp>
      <p:sp>
        <p:nvSpPr>
          <p:cNvPr id="57353" name="Rectangle 12"/>
          <p:cNvSpPr>
            <a:spLocks noChangeArrowheads="1"/>
          </p:cNvSpPr>
          <p:nvPr/>
        </p:nvSpPr>
        <p:spPr bwMode="auto">
          <a:xfrm rot="10800000" flipV="1">
            <a:off x="5862638" y="4354403"/>
            <a:ext cx="1087437" cy="646331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2024</a:t>
            </a: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4" name="Rectangle 13"/>
          <p:cNvSpPr>
            <a:spLocks noChangeArrowheads="1"/>
          </p:cNvSpPr>
          <p:nvPr/>
        </p:nvSpPr>
        <p:spPr bwMode="auto">
          <a:xfrm rot="10800000" flipH="1" flipV="1">
            <a:off x="7451725" y="4283075"/>
            <a:ext cx="936625" cy="64611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2025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5" name="Rectangle 14"/>
          <p:cNvSpPr>
            <a:spLocks noChangeArrowheads="1"/>
          </p:cNvSpPr>
          <p:nvPr/>
        </p:nvSpPr>
        <p:spPr bwMode="auto">
          <a:xfrm rot="10800000" flipH="1" flipV="1">
            <a:off x="4427538" y="4284663"/>
            <a:ext cx="936625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2023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pic>
        <p:nvPicPr>
          <p:cNvPr id="57356" name="Picture 16" descr="9e7a383f1c6d547cabcef4e7f9dffe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205038"/>
            <a:ext cx="24479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20" descr="elderly-people-care-122892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5013325"/>
            <a:ext cx="35274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8" name="Rectangle 21"/>
          <p:cNvSpPr>
            <a:spLocks noChangeArrowheads="1"/>
          </p:cNvSpPr>
          <p:nvPr/>
        </p:nvSpPr>
        <p:spPr bwMode="auto">
          <a:xfrm>
            <a:off x="611188" y="3716338"/>
            <a:ext cx="3024187" cy="43338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дорожно-транспортного комплекса</a:t>
            </a:r>
          </a:p>
        </p:txBody>
      </p:sp>
      <p:sp>
        <p:nvSpPr>
          <p:cNvPr id="57359" name="Rectangle 22"/>
          <p:cNvSpPr>
            <a:spLocks noChangeArrowheads="1"/>
          </p:cNvSpPr>
          <p:nvPr/>
        </p:nvSpPr>
        <p:spPr bwMode="auto">
          <a:xfrm>
            <a:off x="468313" y="4221163"/>
            <a:ext cx="914400" cy="6477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2023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35683,0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0" name="Rectangle 23"/>
          <p:cNvSpPr>
            <a:spLocks noChangeArrowheads="1"/>
          </p:cNvSpPr>
          <p:nvPr/>
        </p:nvSpPr>
        <p:spPr bwMode="auto">
          <a:xfrm>
            <a:off x="1692275" y="4221163"/>
            <a:ext cx="914400" cy="57626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2024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648,0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1" name="Rectangle 24"/>
          <p:cNvSpPr>
            <a:spLocks noChangeArrowheads="1"/>
          </p:cNvSpPr>
          <p:nvPr/>
        </p:nvSpPr>
        <p:spPr bwMode="auto">
          <a:xfrm>
            <a:off x="2843213" y="4221163"/>
            <a:ext cx="914400" cy="6477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2025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648,0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2" name="AutoShape 41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3" name="AutoShape 43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4" name="Rectangle 44" descr="PAZ_3205_Avtobus%20gorod_1984[1]"/>
          <p:cNvSpPr>
            <a:spLocks noChangeArrowheads="1"/>
          </p:cNvSpPr>
          <p:nvPr/>
        </p:nvSpPr>
        <p:spPr bwMode="auto">
          <a:xfrm>
            <a:off x="755650" y="5013325"/>
            <a:ext cx="2952750" cy="165576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sp>
        <p:nvSpPr>
          <p:cNvPr id="57365" name="AutoShape 46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6" name="AutoShape 48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7" name="Rectangle 49"/>
          <p:cNvSpPr>
            <a:spLocks noChangeArrowheads="1"/>
          </p:cNvSpPr>
          <p:nvPr/>
        </p:nvSpPr>
        <p:spPr bwMode="auto">
          <a:xfrm>
            <a:off x="4787900" y="549275"/>
            <a:ext cx="4032250" cy="719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Приоритетные направления 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демографического развития</a:t>
            </a:r>
          </a:p>
        </p:txBody>
      </p:sp>
      <p:sp>
        <p:nvSpPr>
          <p:cNvPr id="57368" name="Rectangle 50"/>
          <p:cNvSpPr>
            <a:spLocks noChangeArrowheads="1"/>
          </p:cNvSpPr>
          <p:nvPr/>
        </p:nvSpPr>
        <p:spPr bwMode="auto">
          <a:xfrm>
            <a:off x="7740650" y="1628775"/>
            <a:ext cx="1260506" cy="914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2023-2025 </a:t>
            </a:r>
            <a:r>
              <a:rPr lang="ru-RU" dirty="0">
                <a:latin typeface="Times New Roman" pitchFamily="18" charset="0"/>
              </a:rPr>
              <a:t>г.г.</a:t>
            </a: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10,0 тыс. руб.</a:t>
            </a:r>
          </a:p>
        </p:txBody>
      </p:sp>
      <p:sp>
        <p:nvSpPr>
          <p:cNvPr id="57369" name="Rectangle 51" descr="vtyumenskoy-oblasti-zaregistrirovana-sezonnaya-zabolevaemost-grippom_1[1]"/>
          <p:cNvSpPr>
            <a:spLocks noChangeArrowheads="1"/>
          </p:cNvSpPr>
          <p:nvPr/>
        </p:nvSpPr>
        <p:spPr bwMode="auto">
          <a:xfrm>
            <a:off x="4500563" y="1484313"/>
            <a:ext cx="2808287" cy="172878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3285" name="Group 37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256213"/>
        </p:xfrm>
        <a:graphic>
          <a:graphicData uri="http://schemas.openxmlformats.org/drawingml/2006/table">
            <a:tbl>
              <a:tblPr/>
              <a:tblGrid>
                <a:gridCol w="5083175"/>
                <a:gridCol w="1428750"/>
                <a:gridCol w="1277938"/>
                <a:gridCol w="1354137"/>
              </a:tblGrid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30481,8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26676,1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25746,1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муниципальной службы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архивного дела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30391,8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26586,1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25656,1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58403" name="Picture 36" descr="C:\Users\user\Desktop\e380dFAOBG2ASoZBWu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2071"/>
            <a:ext cx="2000281" cy="141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4315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125345"/>
          <a:ext cx="8786842" cy="5399999"/>
        </p:xfrm>
        <a:graphic>
          <a:graphicData uri="http://schemas.openxmlformats.org/drawingml/2006/table">
            <a:tbl>
              <a:tblPr/>
              <a:tblGrid>
                <a:gridCol w="5003618"/>
                <a:gridCol w="1525493"/>
                <a:gridCol w="1220395"/>
                <a:gridCol w="1037336"/>
              </a:tblGrid>
              <a:tr h="86800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эффективности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47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Кадровый потенциал, обеспечивающий эффективное функционирование и развитие местного самоуправления в муниципальном образовании «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район» Смоленской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оснащения архива современным профессиональным оборудованием, 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работников органов местного самоуправления, прошедших повышение квалификации,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работников органов местного самоуправления, получивших высшее образование,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73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2071688" y="0"/>
            <a:ext cx="6757987" cy="141763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район» Смоленской области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5348" name="Group 52"/>
          <p:cNvGraphicFramePr>
            <a:graphicFrameLocks noGrp="1"/>
          </p:cNvGraphicFramePr>
          <p:nvPr>
            <p:ph sz="quarter" idx="1"/>
          </p:nvPr>
        </p:nvGraphicFramePr>
        <p:xfrm>
          <a:off x="251520" y="1340768"/>
          <a:ext cx="8786875" cy="5707379"/>
        </p:xfrm>
        <a:graphic>
          <a:graphicData uri="http://schemas.openxmlformats.org/drawingml/2006/table">
            <a:tbl>
              <a:tblPr/>
              <a:tblGrid>
                <a:gridCol w="5308737"/>
                <a:gridCol w="1220400"/>
                <a:gridCol w="1144124"/>
                <a:gridCol w="1113614"/>
              </a:tblGrid>
              <a:tr h="76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45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217068,7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187708,7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195443,0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6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«Современная школа»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4684,5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3431,7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3841,8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98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«Патриотическое воспитание граждан Российской Федерации»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169,9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2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представления начального общего, основного общего, среднего (полного) общего образования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144493,2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124426,2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128216,5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27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Организация представления дополнительного образования в муниципальных казенных образовательных учреждениях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6948,0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6218,4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6112,7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88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функционирования модели персонифицированного финансирования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5499,0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4696,5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5709,5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18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предоставления общедоступного бесплатного дошкольного образования на территории муниципального образования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44601,9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38657,3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41030,5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4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системы устройства детей-сирот и детей, оставшихся без попечения родителей, на воспитание в семье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3259,9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3259,9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3259,9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«Осуществление государственных полномочий по организации и осуществлению деятельности по опеке и попечительству»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1474,0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03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«Педагогические кадры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1979,6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1929,6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1979,6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0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4076,9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3668,5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3818,5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0466" name="Picture 41" descr="C:\Users\user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8727"/>
            <a:ext cx="1714531" cy="127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0"/>
            <a:ext cx="4500562" cy="1417638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Основные показатели социально-экономического развития муниципального образования «</a:t>
            </a:r>
            <a:r>
              <a:rPr lang="ru-RU" sz="1600" b="1" dirty="0" err="1" smtClean="0">
                <a:solidFill>
                  <a:srgbClr val="FF0066"/>
                </a:solidFill>
                <a:latin typeface="Times New Roman" pitchFamily="18" charset="0"/>
              </a:rPr>
              <a:t>Сычевский</a:t>
            </a:r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 район» Смоленской области на 2023 год и плановый период 2024  и 2025 годов</a:t>
            </a:r>
          </a:p>
        </p:txBody>
      </p:sp>
      <p:graphicFrame>
        <p:nvGraphicFramePr>
          <p:cNvPr id="36948" name="Group 84"/>
          <p:cNvGraphicFramePr>
            <a:graphicFrameLocks noGrp="1"/>
          </p:cNvGraphicFramePr>
          <p:nvPr>
            <p:ph sz="quarter" idx="1"/>
          </p:nvPr>
        </p:nvGraphicFramePr>
        <p:xfrm>
          <a:off x="285750" y="1428750"/>
          <a:ext cx="8572561" cy="5218176"/>
        </p:xfrm>
        <a:graphic>
          <a:graphicData uri="http://schemas.openxmlformats.org/drawingml/2006/table">
            <a:tbl>
              <a:tblPr/>
              <a:tblGrid>
                <a:gridCol w="1571637"/>
                <a:gridCol w="1857388"/>
                <a:gridCol w="785818"/>
                <a:gridCol w="857256"/>
                <a:gridCol w="928694"/>
                <a:gridCol w="857256"/>
                <a:gridCol w="857256"/>
                <a:gridCol w="857256"/>
              </a:tblGrid>
              <a:tr h="2647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(среднегодовая)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старше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рождаемости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родившихся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смертности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 умерших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Коэффициент естественного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прироста населения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 1000 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634" name="Picture 303" descr="file42505160_3f938d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4000529" cy="125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1800" smtClean="0">
              <a:solidFill>
                <a:schemeClr val="tx1"/>
              </a:solidFill>
            </a:endParaRPr>
          </a:p>
        </p:txBody>
      </p:sp>
      <p:graphicFrame>
        <p:nvGraphicFramePr>
          <p:cNvPr id="56358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2" y="1428737"/>
          <a:ext cx="8786874" cy="5232565"/>
        </p:xfrm>
        <a:graphic>
          <a:graphicData uri="http://schemas.openxmlformats.org/drawingml/2006/table">
            <a:tbl>
              <a:tblPr/>
              <a:tblGrid>
                <a:gridCol w="5003636"/>
                <a:gridCol w="1525500"/>
                <a:gridCol w="1220400"/>
                <a:gridCol w="1037338"/>
              </a:tblGrid>
              <a:tr h="112098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общедоступного бесплатного дошкольного и общего образования.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современного качества, доступности и эффективности дополнительного образования.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24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1.Доля выпускников муниципальных общеобразовательных учреждений, сдавших единый государственный экзамен по русскому языку и математике, в общей численности выпускников муниципальных образовательных учреждений, сдавших единый государственный экзамен по данным предметам;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3.Доля муниципальных общеобразовательных учреждений, соответствующих современным требованиям обучения, в общей численности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07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4.Доля муниципальных общеобразовательных учреждений, здания которых требуют капитального ремонта, в общем  количестве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200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3" y="1500175"/>
          <a:ext cx="8715435" cy="5072099"/>
        </p:xfrm>
        <a:graphic>
          <a:graphicData uri="http://schemas.openxmlformats.org/drawingml/2006/table">
            <a:tbl>
              <a:tblPr/>
              <a:tblGrid>
                <a:gridCol w="5923774"/>
                <a:gridCol w="817072"/>
                <a:gridCol w="1021339"/>
                <a:gridCol w="953250"/>
              </a:tblGrid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Доля детей первой и второй групп здоровья в общей численности обучающихся в муниципальных общеобразовательных  учреждениях;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Доля детей в возрасте 1-7 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12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Количество детей в возрасте 1-7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Доля детей в возрасте 1-7лет, стоящих на учете для определения в муниципальные дошкольные образовательные учреждения,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 Количество детей в возрасте 5-18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10. Количество проведенных мероприятий учреждениями дополнительного образования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1928813" y="0"/>
            <a:ext cx="7215187" cy="1571625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район» Смоленской области»</a:t>
            </a:r>
            <a:endParaRPr lang="ru-RU" sz="1400" smtClean="0">
              <a:solidFill>
                <a:schemeClr val="tx1"/>
              </a:solidFill>
            </a:endParaRPr>
          </a:p>
        </p:txBody>
      </p:sp>
      <p:graphicFrame>
        <p:nvGraphicFramePr>
          <p:cNvPr id="58425" name="Group 57"/>
          <p:cNvGraphicFramePr>
            <a:graphicFrameLocks noGrp="1"/>
          </p:cNvGraphicFramePr>
          <p:nvPr>
            <p:ph sz="quarter" idx="1"/>
          </p:nvPr>
        </p:nvGraphicFramePr>
        <p:xfrm>
          <a:off x="285720" y="1500175"/>
          <a:ext cx="8572560" cy="5380387"/>
        </p:xfrm>
        <a:graphic>
          <a:graphicData uri="http://schemas.openxmlformats.org/drawingml/2006/table">
            <a:tbl>
              <a:tblPr/>
              <a:tblGrid>
                <a:gridCol w="5104839"/>
                <a:gridCol w="1116219"/>
                <a:gridCol w="1190634"/>
                <a:gridCol w="1160868"/>
              </a:tblGrid>
              <a:tr h="35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5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134511,6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52115,7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50906,5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06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«Творческие люди»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«Спорт – норма жизни»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69738,8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библиотечного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17504,8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14256,5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14196,5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музейного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1365,4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2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физической культуры и спорта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7520,3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6480,0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6420,0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2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культурно-досуговой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деятельности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26829,2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19614,2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18435,0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7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художественно-эстетического воспитания подрастающего поколения, выявление и поддержка юных дарований в муниципальном казенном учреждении дополнительного образования детей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Сычевская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детская школа искусств»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9216,7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8780,3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8780,3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6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туризма на территории муниципального образования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2149,7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1745,1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1745,1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3543" name="Picture 46" descr="C:\Users\user\Desktop\imgpreview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57406" cy="147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6311054"/>
        </p:xfrm>
        <a:graphic>
          <a:graphicData uri="http://schemas.openxmlformats.org/drawingml/2006/table">
            <a:tbl>
              <a:tblPr/>
              <a:tblGrid>
                <a:gridCol w="4645750"/>
                <a:gridCol w="1080120"/>
                <a:gridCol w="1008112"/>
                <a:gridCol w="936104"/>
                <a:gridCol w="1045351"/>
              </a:tblGrid>
              <a:tr h="118416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8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93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Количество посещений библиотек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125312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125938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проведенных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Количество участников мероприятий,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41959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Количество предметов хранения музея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Количество посещений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Количество проводимых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Количество человек, систематически занимающихся физической культурой и спортом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Количество спортивно-массовых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6239045"/>
        </p:xfrm>
        <a:graphic>
          <a:graphicData uri="http://schemas.openxmlformats.org/drawingml/2006/table">
            <a:tbl>
              <a:tblPr/>
              <a:tblGrid>
                <a:gridCol w="4645750"/>
                <a:gridCol w="1080120"/>
                <a:gridCol w="1008112"/>
                <a:gridCol w="936104"/>
                <a:gridCol w="1045351"/>
              </a:tblGrid>
              <a:tr h="1281584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9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0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 Количество спортсменов, занимающихся по программам спортивной подготовки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21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10. Количество посетителей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3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11. Число клубных формирований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12. Количество участников клубных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21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13. Количество обучающихся в школах дополнительного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14. Количество проведенных мероприятий в ДШИ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3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15. Количество посетителей мероприятий ДШИ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6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16. Количество принимаемых туристов и экскурсантов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20025+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2714625" y="142875"/>
            <a:ext cx="6429375" cy="164306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</p:txBody>
      </p:sp>
      <p:graphicFrame>
        <p:nvGraphicFramePr>
          <p:cNvPr id="60463" name="Group 47"/>
          <p:cNvGraphicFramePr>
            <a:graphicFrameLocks noGrp="1"/>
          </p:cNvGraphicFramePr>
          <p:nvPr>
            <p:ph sz="quarter" idx="1"/>
          </p:nvPr>
        </p:nvGraphicFramePr>
        <p:xfrm>
          <a:off x="285720" y="2071678"/>
          <a:ext cx="8572560" cy="4658032"/>
        </p:xfrm>
        <a:graphic>
          <a:graphicData uri="http://schemas.openxmlformats.org/drawingml/2006/table">
            <a:tbl>
              <a:tblPr/>
              <a:tblGrid>
                <a:gridCol w="5424824"/>
                <a:gridCol w="1004596"/>
                <a:gridCol w="1138544"/>
                <a:gridCol w="1004596"/>
              </a:tblGrid>
              <a:tr h="517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3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«Гражданско-патриотическое воспитание граждан 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квалифицированными кадрами  учреждений , находящихся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89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«Комплексные меры противодействия злоупотреблению наркотическими средствами и их незаконному обороту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Комплексные меры по профилактике безнадзорности, правонарушений среди несовершеннолетних, семейного неблагополучия и соблюдения законодательства  о правах ребенка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«Комплексные меры по профилактике правонарушений и усилению борьбы с преступностью 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5581" name="Picture 36" descr="C:\Users\user\Deskt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4759"/>
            <a:ext cx="2357468" cy="170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008112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  <a:endParaRPr lang="ru-RU" sz="1800" b="1" dirty="0" smtClean="0"/>
          </a:p>
        </p:txBody>
      </p:sp>
      <p:graphicFrame>
        <p:nvGraphicFramePr>
          <p:cNvPr id="61498" name="Group 58"/>
          <p:cNvGraphicFramePr>
            <a:graphicFrameLocks noGrp="1"/>
          </p:cNvGraphicFramePr>
          <p:nvPr>
            <p:ph sz="quarter" idx="1"/>
          </p:nvPr>
        </p:nvGraphicFramePr>
        <p:xfrm>
          <a:off x="285720" y="1124745"/>
          <a:ext cx="8644000" cy="5544615"/>
        </p:xfrm>
        <a:graphic>
          <a:graphicData uri="http://schemas.openxmlformats.org/drawingml/2006/table">
            <a:tbl>
              <a:tblPr/>
              <a:tblGrid>
                <a:gridCol w="5740156"/>
                <a:gridCol w="1012968"/>
                <a:gridCol w="945438"/>
                <a:gridCol w="945438"/>
              </a:tblGrid>
              <a:tr h="10081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стартовых условий для развития инновационного потенциала молодежи и последующего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включения ее в процессы общественно-политического, социально-экономического и культурного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преобразования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детей и молодежи, охваченных мероприятиями гражданско-патриотической направленности,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5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студентов, получающих муниципальную стипендию,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проведенных мероприятий, связанных с профилактикой злоупотребления наркотических средств,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  проведенных мероприятий, связанных с профилактикой семейного неблагополучия и оздоровлением обстановки в неблагополучных семьях,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0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выявленных правонарушений, совершенных несовершеннолетними,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опубликованных информационных</a:t>
                      </a:r>
                      <a:r>
                        <a:rPr lang="ru-RU" sz="1100" dirty="0" smtClean="0"/>
                        <a:t/>
                      </a:r>
                      <a:br>
                        <a:rPr lang="ru-RU" sz="1100" dirty="0" smtClean="0"/>
                      </a:b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методических материалов в сфере реализации молодёжной политики,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1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связанных с профилактикой злоупотребления наркотических средств,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90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направленных на снижение числа преступлений, совершаемых на улицах и в иных  общественных  местах  на  территории 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Сычевского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района, в том числе преступлений,     совершенных несовершеннолетними,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19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направленных на предупреждение экстремистской деятельности,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715125" cy="165417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4" y="2143117"/>
          <a:ext cx="8786810" cy="4189562"/>
        </p:xfrm>
        <a:graphic>
          <a:graphicData uri="http://schemas.openxmlformats.org/drawingml/2006/table">
            <a:tbl>
              <a:tblPr/>
              <a:tblGrid>
                <a:gridCol w="5011228"/>
                <a:gridCol w="1372939"/>
                <a:gridCol w="1304292"/>
                <a:gridCol w="1098351"/>
              </a:tblGrid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«Оказание финансовой поддержки субъектам малого и среднего предпринимательства»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5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реализацию мероприятий в рамках муниципальных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474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Субсидии субъектам малого и среднего предпринимательства в муниципальном образовании 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7614" name="Picture 41" descr="C:\Users\user\Desktop\podderjka_predprinimatelej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6468"/>
            <a:ext cx="2214593" cy="182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3526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1" y="1571613"/>
          <a:ext cx="8715437" cy="4836026"/>
        </p:xfrm>
        <a:graphic>
          <a:graphicData uri="http://schemas.openxmlformats.org/drawingml/2006/table">
            <a:tbl>
              <a:tblPr/>
              <a:tblGrid>
                <a:gridCol w="5515237"/>
                <a:gridCol w="1089430"/>
                <a:gridCol w="1021340"/>
                <a:gridCol w="1089430"/>
              </a:tblGrid>
              <a:tr h="17145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Формирование благоприятных условий для устойчивого функционирования и развития малого и среднего предпринимательства, увеличение зарегистрированных на территории муниципального образования «</a:t>
                      </a:r>
                      <a:r>
                        <a:rPr kumimoji="0" lang="ru-RU" sz="16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район» Смоленской области юридических и физических лиц, осуществляющих предпринимательскую деятельность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8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субъектов МСП,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Оборот малых и средних предприятий, включая 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микропредприятия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млн.руб.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899,2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организаций, 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724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зарегистрированных на территории муниципального образования «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район» Смоленской области юридических и физических лиц, осуществляющих предпринимательскую деятельность, в расчете на 10 тыс. жителей,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43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субъектов МСП и физических лиц, не являющихся индивидуальными предпринимателями, применяющих специальный налоговый режим «Налог на профессиональный доход», которым оказана муниципальная поддержка,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64368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18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4544" name="Group 32"/>
          <p:cNvGraphicFramePr>
            <a:graphicFrameLocks noGrp="1"/>
          </p:cNvGraphicFramePr>
          <p:nvPr>
            <p:ph sz="quarter" idx="1"/>
          </p:nvPr>
        </p:nvGraphicFramePr>
        <p:xfrm>
          <a:off x="285721" y="1928802"/>
          <a:ext cx="8572560" cy="4452526"/>
        </p:xfrm>
        <a:graphic>
          <a:graphicData uri="http://schemas.openxmlformats.org/drawingml/2006/table">
            <a:tbl>
              <a:tblPr/>
              <a:tblGrid>
                <a:gridCol w="5582423"/>
                <a:gridCol w="1080120"/>
                <a:gridCol w="936104"/>
                <a:gridCol w="973913"/>
              </a:tblGrid>
              <a:tr h="1112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7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35683,0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648,0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648,0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мероприятий»Обеспечение безопасности дорожного движения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24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охраны жизни, здоровья граждан и детей, гарантий их законных прав на безопасные условия движений по дорогам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75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9662" name="Picture 31" descr="C:\Users\user\Desktop\gallery!2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5766"/>
            <a:ext cx="2357468" cy="160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88" name="Group 100"/>
          <p:cNvGraphicFramePr>
            <a:graphicFrameLocks noGrp="1"/>
          </p:cNvGraphicFramePr>
          <p:nvPr>
            <p:ph sz="quarter" idx="1"/>
          </p:nvPr>
        </p:nvGraphicFramePr>
        <p:xfrm>
          <a:off x="214313" y="285750"/>
          <a:ext cx="8715436" cy="5682015"/>
        </p:xfrm>
        <a:graphic>
          <a:graphicData uri="http://schemas.openxmlformats.org/drawingml/2006/table">
            <a:tbl>
              <a:tblPr/>
              <a:tblGrid>
                <a:gridCol w="3132109"/>
                <a:gridCol w="1021341"/>
                <a:gridCol w="748986"/>
                <a:gridCol w="748979"/>
                <a:gridCol w="765627"/>
                <a:gridCol w="732358"/>
                <a:gridCol w="817054"/>
                <a:gridCol w="748982"/>
              </a:tblGrid>
              <a:tr h="882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отгруженных товаров собственного производства, выполненных работ и услуг собственными силами - РАЗДЕЛ С: Обрабатывающие производства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Продукция сельского хозяйства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1073,6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1241,7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1290,4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1368,9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1436,5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1504,1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Ввод в действие жилых домов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кв. м. в общей площади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5,162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5,762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Оборот розничной торговли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340,8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358,9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388,9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428,5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457,1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483,4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платных услуг населению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10,64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Инвестиции в основной капитал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492,5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982,0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828,6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438,3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464,2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рабочей силы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Номинальная начисленная средняя заработная плата работников организаций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29885,6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30841,9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31859,0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32560,0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33309,0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34008,0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5579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500175"/>
          <a:ext cx="8643998" cy="5059422"/>
        </p:xfrm>
        <a:graphic>
          <a:graphicData uri="http://schemas.openxmlformats.org/drawingml/2006/table">
            <a:tbl>
              <a:tblPr/>
              <a:tblGrid>
                <a:gridCol w="4560610"/>
                <a:gridCol w="1428661"/>
                <a:gridCol w="1430160"/>
                <a:gridCol w="1224567"/>
              </a:tblGrid>
              <a:tr h="10514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обеспечение охраны жизни, здоровья граждан и их имущества, гарантий их законных прав на безопасные условия движения на дорогах, а также создание благоприятных условий для предоставления транспортных услуг населению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7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дорожно-транспортных происшествий –шт.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853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пострадавших  в дорожно-транспортных происшествиях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601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Количество  погибших в дорожно-транспортных происшествиях – чел.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39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Количество муниципальных маршрутов – 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перевезенных пассажиров – чел.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2786063" y="0"/>
            <a:ext cx="6286500" cy="192881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6597" name="Group 37"/>
          <p:cNvGraphicFramePr>
            <a:graphicFrameLocks noGrp="1"/>
          </p:cNvGraphicFramePr>
          <p:nvPr>
            <p:ph sz="quarter" idx="1"/>
          </p:nvPr>
        </p:nvGraphicFramePr>
        <p:xfrm>
          <a:off x="214282" y="2143117"/>
          <a:ext cx="8643998" cy="3662804"/>
        </p:xfrm>
        <a:graphic>
          <a:graphicData uri="http://schemas.openxmlformats.org/drawingml/2006/table">
            <a:tbl>
              <a:tblPr/>
              <a:tblGrid>
                <a:gridCol w="4727187"/>
                <a:gridCol w="1215563"/>
                <a:gridCol w="1350624"/>
                <a:gridCol w="1350624"/>
              </a:tblGrid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6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31419,2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20817,0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14597,7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0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межбюджетных отношений, повышение эффективности оказания финансовой помощи бюджетам поселений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24657,4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14480,1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8260,8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6761,8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6336,9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6336,9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1715" name="Picture 2" descr="C:\Users\user\Desktop\cover-041-630x3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42" y="142852"/>
            <a:ext cx="2579721" cy="178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8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/>
          </a:p>
        </p:txBody>
      </p:sp>
      <p:graphicFrame>
        <p:nvGraphicFramePr>
          <p:cNvPr id="67637" name="Group 53"/>
          <p:cNvGraphicFramePr>
            <a:graphicFrameLocks noGrp="1"/>
          </p:cNvGraphicFramePr>
          <p:nvPr>
            <p:ph sz="quarter" idx="1"/>
          </p:nvPr>
        </p:nvGraphicFramePr>
        <p:xfrm>
          <a:off x="214282" y="1124377"/>
          <a:ext cx="8715437" cy="5553239"/>
        </p:xfrm>
        <a:graphic>
          <a:graphicData uri="http://schemas.openxmlformats.org/drawingml/2006/table">
            <a:tbl>
              <a:tblPr/>
              <a:tblGrid>
                <a:gridCol w="6128042"/>
                <a:gridCol w="885162"/>
                <a:gridCol w="885161"/>
                <a:gridCol w="817072"/>
              </a:tblGrid>
              <a:tr h="13245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Обеспечение финансовой устойчивости бюджета муниципального района, создание условий для повышения качества управления муниципальными финансами 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 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Соответствие     решения Сычевской районной Думы  о бюджете муниципального района  требованиям     Бюджетного кодекса  Российской Федерации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доли расходов бюджета муниципального района,  сформированных в рамках   муниципальных программ  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Сокращение отклонения фактического объема налоговых и неналоговых доходов за отчетный период от  утвержденного плана,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Просроченная задолженность по долговым обязательствам муниципального образования «Сычевский район» 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35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расходов  на обслуживание         муниципального долга   в   расходах бюджета муниципального района,     за исключением   объема расходов, которые осуществляются     за счет   субвенций, предоставляемых   из бюджетов   бюджетной системы   Российской Федерации %(предел – 15% - ст.111 БК РФ)     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3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     межбюджетных трансфертов   бюджета муниципального   района, распределяемая     по утвержденным   методикам         (за исключением инвестиционной     финансовой помощи)  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35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Выполнение плана контрольных мероприятий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8639" name="Group 31"/>
          <p:cNvGraphicFramePr>
            <a:graphicFrameLocks noGrp="1"/>
          </p:cNvGraphicFramePr>
          <p:nvPr>
            <p:ph sz="quarter" idx="1"/>
          </p:nvPr>
        </p:nvGraphicFramePr>
        <p:xfrm>
          <a:off x="214281" y="2034536"/>
          <a:ext cx="8715437" cy="4530120"/>
        </p:xfrm>
        <a:graphic>
          <a:graphicData uri="http://schemas.openxmlformats.org/drawingml/2006/table">
            <a:tbl>
              <a:tblPr/>
              <a:tblGrid>
                <a:gridCol w="4970521"/>
                <a:gridCol w="1225609"/>
                <a:gridCol w="1225609"/>
                <a:gridCol w="1293698"/>
              </a:tblGrid>
              <a:tr h="1107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14839,0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14284,5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14274,5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8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14839,0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14284,5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14274,5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35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9660" name="Group 28"/>
          <p:cNvGraphicFramePr>
            <a:graphicFrameLocks noGrp="1"/>
          </p:cNvGraphicFramePr>
          <p:nvPr>
            <p:ph sz="quarter" idx="1"/>
          </p:nvPr>
        </p:nvGraphicFramePr>
        <p:xfrm>
          <a:off x="214283" y="1714489"/>
          <a:ext cx="8643996" cy="4714908"/>
        </p:xfrm>
        <a:graphic>
          <a:graphicData uri="http://schemas.openxmlformats.org/drawingml/2006/table">
            <a:tbl>
              <a:tblPr/>
              <a:tblGrid>
                <a:gridCol w="5334968"/>
                <a:gridCol w="1012967"/>
                <a:gridCol w="1012968"/>
                <a:gridCol w="1283093"/>
              </a:tblGrid>
              <a:tr h="174320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 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организация автотранспортного обслуживания и хозяйственного обеспечения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области, структурных подразделений  Администрации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7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Повышение уровня обеспеченности транспортными средствами(%)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9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Уровень содержания автомобилей, зданий и служебных помещений в надлежащем порядке(%)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429375" cy="1857375"/>
          </a:xfrm>
        </p:spPr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«Сычевский район» Смоленской области» </a:t>
            </a:r>
            <a:endParaRPr lang="ru-RU" sz="1800" i="1" smtClean="0">
              <a:solidFill>
                <a:schemeClr val="tx1"/>
              </a:solidFill>
            </a:endParaRPr>
          </a:p>
        </p:txBody>
      </p:sp>
      <p:graphicFrame>
        <p:nvGraphicFramePr>
          <p:cNvPr id="70688" name="Group 32"/>
          <p:cNvGraphicFramePr>
            <a:graphicFrameLocks noGrp="1"/>
          </p:cNvGraphicFramePr>
          <p:nvPr>
            <p:ph sz="quarter" idx="1"/>
          </p:nvPr>
        </p:nvGraphicFramePr>
        <p:xfrm>
          <a:off x="214281" y="1928803"/>
          <a:ext cx="8643997" cy="4643471"/>
        </p:xfrm>
        <a:graphic>
          <a:graphicData uri="http://schemas.openxmlformats.org/drawingml/2006/table">
            <a:tbl>
              <a:tblPr/>
              <a:tblGrid>
                <a:gridCol w="5267435"/>
                <a:gridCol w="1080500"/>
                <a:gridCol w="1012969"/>
                <a:gridCol w="1283093"/>
              </a:tblGrid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30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«Доступная среда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«Поддержка общественных организаций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75806" name="Picture 2" descr="C:\Users\user\Desktop\vebinar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8492"/>
            <a:ext cx="2143155" cy="16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50106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428736"/>
          <a:ext cx="8715438" cy="4952592"/>
        </p:xfrm>
        <a:graphic>
          <a:graphicData uri="http://schemas.openxmlformats.org/drawingml/2006/table">
            <a:tbl>
              <a:tblPr/>
              <a:tblGrid>
                <a:gridCol w="5038611"/>
                <a:gridCol w="1225609"/>
                <a:gridCol w="1225609"/>
                <a:gridCol w="1225609"/>
              </a:tblGrid>
              <a:tr h="105785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Повышение качества жизни социально незащищенных слоев населения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4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25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мероприятий, проведенных для социально незащищенных слоев населения,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9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проведенных общественными организациями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организованных мероприятий, направленных на поддержку и стимулирование творческой инициативы, на адаптацию, реабилитацию, поддержку инвалидов,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  общественных объединений социальной направленности,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2286000" y="214313"/>
            <a:ext cx="6643688" cy="12858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714488"/>
          <a:ext cx="8643999" cy="4499214"/>
        </p:xfrm>
        <a:graphic>
          <a:graphicData uri="http://schemas.openxmlformats.org/drawingml/2006/table">
            <a:tbl>
              <a:tblPr/>
              <a:tblGrid>
                <a:gridCol w="5132373"/>
                <a:gridCol w="1215563"/>
                <a:gridCol w="1080500"/>
                <a:gridCol w="1215563"/>
              </a:tblGrid>
              <a:tr h="1572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85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41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«Предоставление мер социальной поддержки по обеспечению жильем отдельных категорий граждан»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78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7318"/>
            <a:ext cx="2071718" cy="14243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714375" y="274638"/>
            <a:ext cx="7972425" cy="1143000"/>
          </a:xfrm>
        </p:spPr>
        <p:txBody>
          <a:bodyPr>
            <a:normAutofit fontScale="90000"/>
          </a:bodyPr>
          <a:lstStyle/>
          <a:p>
            <a:pPr algn="ctr" eaLnBrk="1" fontAlgn="t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643051"/>
          <a:ext cx="8715438" cy="4811891"/>
        </p:xfrm>
        <a:graphic>
          <a:graphicData uri="http://schemas.openxmlformats.org/drawingml/2006/table">
            <a:tbl>
              <a:tblPr/>
              <a:tblGrid>
                <a:gridCol w="5310969"/>
                <a:gridCol w="1225609"/>
                <a:gridCol w="1157520"/>
                <a:gridCol w="1021340"/>
              </a:tblGrid>
              <a:tr h="125434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Цель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Поддержка органами местного самоуправления молодых семей, проживающих на территории 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и признанными нуждающимися в улучшении жилищных условий  и повышения качества жизни молодых семей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молодых семей, получивших свидетельство о праве на получение социальной выплаты на приобретение жилого помещения или создание объекта индивидуального жилищного строительства, от общего количества молодых семей участников муниципальной программы, нуждающихся в улучшении жилищных условий и имеющих право на получение мер социальной поддержки,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свидетельств о праве на получение социальной выплаты на приобретение жилого помещения или создание объекта индивидуального жилищного строительства, выданных молодым семьям - участникам муниципальной программы, ед.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6600"/>
                </a:solidFill>
                <a:latin typeface="Times New Roman" pitchFamily="18" charset="0"/>
              </a:rPr>
              <a:t>Бюджетные инвестиции на приобретение объектов недвижимого имущества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484313"/>
            <a:ext cx="8229600" cy="47847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95288" y="1484313"/>
            <a:ext cx="8280400" cy="23764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Объем денежных средств, предусмотренных на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приобретение жилых помещений для детей-сирот и детей,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оставшихся без попечения родителей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составляет:</a:t>
            </a:r>
          </a:p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на 2023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2713,5 тыс.рублей</a:t>
            </a:r>
            <a:endParaRPr lang="ru-RU" sz="2000" dirty="0">
              <a:solidFill>
                <a:srgbClr val="CC660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2024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1809,0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2025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2713,5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4067175" y="4292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pic>
        <p:nvPicPr>
          <p:cNvPr id="79878" name="Picture 7" descr="964cf5e54c4ad258ff8ccaca550a8d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4005263"/>
            <a:ext cx="36004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149725"/>
            <a:ext cx="8229600" cy="2708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dirty="0" smtClean="0">
                <a:solidFill>
                  <a:srgbClr val="000099"/>
                </a:solidFill>
              </a:rPr>
              <a:t>Основные понятия и термины, применяемые при составлении брошюры «</a:t>
            </a:r>
            <a:r>
              <a:rPr lang="ru-RU" sz="4000" dirty="0" smtClean="0">
                <a:solidFill>
                  <a:srgbClr val="FF0066"/>
                </a:solidFill>
              </a:rPr>
              <a:t>БЮДЖЕТ ДЛЯ ГРАЖДАН</a:t>
            </a:r>
            <a:r>
              <a:rPr lang="ru-RU" sz="4000" dirty="0" smtClean="0">
                <a:solidFill>
                  <a:srgbClr val="000099"/>
                </a:solidFill>
              </a:rPr>
              <a:t>»</a:t>
            </a:r>
          </a:p>
        </p:txBody>
      </p:sp>
      <p:pic>
        <p:nvPicPr>
          <p:cNvPr id="25605" name="Picture 7" descr="kodeks_1104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8358246" cy="408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643966" cy="100010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район»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Смоленской области в расчете на душу населения в 2023 году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плановом периоде 2024-2025 годов</a:t>
            </a:r>
          </a:p>
        </p:txBody>
      </p:sp>
      <p:graphicFrame>
        <p:nvGraphicFramePr>
          <p:cNvPr id="75812" name="Group 36"/>
          <p:cNvGraphicFramePr>
            <a:graphicFrameLocks noGrp="1"/>
          </p:cNvGraphicFramePr>
          <p:nvPr>
            <p:ph sz="quarter" idx="1"/>
          </p:nvPr>
        </p:nvGraphicFramePr>
        <p:xfrm>
          <a:off x="214281" y="1000109"/>
          <a:ext cx="8715437" cy="5586901"/>
        </p:xfrm>
        <a:graphic>
          <a:graphicData uri="http://schemas.openxmlformats.org/drawingml/2006/table">
            <a:tbl>
              <a:tblPr/>
              <a:tblGrid>
                <a:gridCol w="2431546"/>
                <a:gridCol w="2094126"/>
                <a:gridCol w="2095639"/>
                <a:gridCol w="2094126"/>
              </a:tblGrid>
              <a:tr h="51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36073,1 руб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3006,1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24129,0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2010,7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24581,9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2048,5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образование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16517,3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1376,4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4317,3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193,1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4939,2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244,9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3706,5 руб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308,9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2860,0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238,3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2794,6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32,9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1233,0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102,7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1132,3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94,4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1213,6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101,1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НАЦИОНАЛЬНАЯ ЭКОНОМИКА НА 2023-2025 годы</a:t>
            </a:r>
          </a:p>
        </p:txBody>
      </p:sp>
      <p:graphicFrame>
        <p:nvGraphicFramePr>
          <p:cNvPr id="76843" name="Group 43"/>
          <p:cNvGraphicFramePr>
            <a:graphicFrameLocks noGrp="1"/>
          </p:cNvGraphicFramePr>
          <p:nvPr>
            <p:ph sz="half" idx="2"/>
          </p:nvPr>
        </p:nvGraphicFramePr>
        <p:xfrm>
          <a:off x="4357686" y="1571612"/>
          <a:ext cx="4643438" cy="5083176"/>
        </p:xfrm>
        <a:graphic>
          <a:graphicData uri="http://schemas.openxmlformats.org/drawingml/2006/table">
            <a:tbl>
              <a:tblPr/>
              <a:tblGrid>
                <a:gridCol w="1733630"/>
                <a:gridCol w="992354"/>
                <a:gridCol w="995343"/>
                <a:gridCol w="922111"/>
              </a:tblGrid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Сельское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Транспорт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Дорожное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35053,0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Другие вопросы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657,1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36390,1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  <p:pic>
        <p:nvPicPr>
          <p:cNvPr id="81961" name="Picture 46" descr="38721338-agriculture--collage-food-production--corn-wheat-tractor-sowing-apple-cows-on-pasture-chicken-farm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2"/>
            <a:ext cx="41402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858280" cy="706438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0066"/>
                </a:solidFill>
              </a:rPr>
              <a:t>Расходы на образование на 2023-2025 годы</a:t>
            </a:r>
          </a:p>
        </p:txBody>
      </p:sp>
      <p:graphicFrame>
        <p:nvGraphicFramePr>
          <p:cNvPr id="9269" name="Group 53"/>
          <p:cNvGraphicFramePr>
            <a:graphicFrameLocks noGrp="1"/>
          </p:cNvGraphicFramePr>
          <p:nvPr>
            <p:ph sz="half" idx="4294967295"/>
          </p:nvPr>
        </p:nvGraphicFramePr>
        <p:xfrm>
          <a:off x="4500562" y="1071546"/>
          <a:ext cx="4356100" cy="4682809"/>
        </p:xfrm>
        <a:graphic>
          <a:graphicData uri="http://schemas.openxmlformats.org/drawingml/2006/table">
            <a:tbl>
              <a:tblPr/>
              <a:tblGrid>
                <a:gridCol w="1641475"/>
                <a:gridCol w="896938"/>
                <a:gridCol w="960437"/>
                <a:gridCol w="857250"/>
              </a:tblGrid>
              <a:tr h="3476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Образовательные учреждения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(тыс. рублей)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образовательное учреждение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44542,9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38657,3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41030,6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148838,8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127353,4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131553,7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18799,6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17886,2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17889,0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0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4922,1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6523,5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6723,6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217103,4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190420,4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197196,9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259" name="Rectangle 4"/>
          <p:cNvSpPr>
            <a:spLocks noChangeArrowheads="1"/>
          </p:cNvSpPr>
          <p:nvPr/>
        </p:nvSpPr>
        <p:spPr bwMode="auto">
          <a:xfrm>
            <a:off x="323850" y="1125538"/>
            <a:ext cx="3887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i="1" dirty="0"/>
              <a:t>Расходы из бюджета муниципального района на образование на каждого жителя </a:t>
            </a:r>
            <a:r>
              <a:rPr lang="ru-RU" sz="1400" i="1" dirty="0" err="1"/>
              <a:t>Сычевского</a:t>
            </a:r>
            <a:r>
              <a:rPr lang="ru-RU" sz="1400" i="1" dirty="0"/>
              <a:t> района Смоленской области в </a:t>
            </a:r>
            <a:r>
              <a:rPr lang="ru-RU" sz="1400" i="1" dirty="0" smtClean="0"/>
              <a:t>2023 </a:t>
            </a:r>
            <a:r>
              <a:rPr lang="ru-RU" sz="1400" i="1" dirty="0"/>
              <a:t>году составят примерно </a:t>
            </a:r>
            <a:r>
              <a:rPr lang="ru-RU" sz="2000" i="1" dirty="0" smtClean="0"/>
              <a:t>16517,3 </a:t>
            </a:r>
            <a:r>
              <a:rPr lang="ru-RU" sz="1400" i="1" dirty="0"/>
              <a:t>руб.</a:t>
            </a:r>
          </a:p>
        </p:txBody>
      </p:sp>
      <p:sp>
        <p:nvSpPr>
          <p:cNvPr id="9260" name="Rectangle 16"/>
          <p:cNvSpPr>
            <a:spLocks noChangeArrowheads="1"/>
          </p:cNvSpPr>
          <p:nvPr/>
        </p:nvSpPr>
        <p:spPr bwMode="auto">
          <a:xfrm>
            <a:off x="539750" y="6092825"/>
            <a:ext cx="82296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dirty="0"/>
              <a:t>Расходы из бюджета муниципального района на общее образование на каждого ученика </a:t>
            </a:r>
            <a:r>
              <a:rPr lang="ru-RU" sz="1400" dirty="0" err="1"/>
              <a:t>Сычевского</a:t>
            </a:r>
            <a:r>
              <a:rPr lang="ru-RU" sz="1400" dirty="0"/>
              <a:t> района в </a:t>
            </a:r>
            <a:r>
              <a:rPr lang="ru-RU" sz="1400" dirty="0" smtClean="0"/>
              <a:t>2023 </a:t>
            </a:r>
            <a:r>
              <a:rPr lang="ru-RU" sz="1400" dirty="0"/>
              <a:t>году составят примерно </a:t>
            </a:r>
            <a:r>
              <a:rPr lang="ru-RU" sz="1400" dirty="0" smtClean="0"/>
              <a:t>199,2 </a:t>
            </a:r>
            <a:r>
              <a:rPr lang="ru-RU" sz="1400" dirty="0"/>
              <a:t>тыс. рублей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85720" y="2357430"/>
          <a:ext cx="4000528" cy="377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75" y="274638"/>
            <a:ext cx="5675313" cy="2654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CC"/>
                </a:solidFill>
              </a:rPr>
              <a:t>Сколько тратится средств из  бюджета муниципального района на культуру?</a:t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/>
            </a:r>
            <a:br>
              <a:rPr lang="ru-RU" sz="16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Объем расходов  бюджета муниципального района на культуру и кинематографию в расчете на 1 жителя в 2023 году составит </a:t>
            </a:r>
            <a:r>
              <a:rPr lang="ru-RU" sz="1400" b="1" dirty="0" smtClean="0">
                <a:solidFill>
                  <a:srgbClr val="0000CC"/>
                </a:solidFill>
              </a:rPr>
              <a:t>3706,5 </a:t>
            </a:r>
            <a:r>
              <a:rPr lang="ru-RU" sz="1400" b="1" dirty="0" smtClean="0">
                <a:solidFill>
                  <a:srgbClr val="0000CC"/>
                </a:solidFill>
              </a:rPr>
              <a:t>рублей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/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>Расходы на культуру на 2023 в разрезе направлений:</a:t>
            </a:r>
          </a:p>
        </p:txBody>
      </p:sp>
      <p:graphicFrame>
        <p:nvGraphicFramePr>
          <p:cNvPr id="10242" name="Object 17"/>
          <p:cNvGraphicFramePr>
            <a:graphicFrameLocks noGrp="1"/>
          </p:cNvGraphicFramePr>
          <p:nvPr>
            <p:ph sz="quarter" idx="1"/>
          </p:nvPr>
        </p:nvGraphicFramePr>
        <p:xfrm>
          <a:off x="858838" y="2997200"/>
          <a:ext cx="6705600" cy="3671888"/>
        </p:xfrm>
        <a:graphic>
          <a:graphicData uri="http://schemas.openxmlformats.org/presentationml/2006/ole">
            <p:oleObj spid="_x0000_s10242" name="Worksheet" r:id="rId3" imgW="6737457" imgH="3689412" progId="Excel.Sheet.8">
              <p:embed/>
            </p:oleObj>
          </a:graphicData>
        </a:graphic>
      </p:graphicFrame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395288" y="4941888"/>
            <a:ext cx="83629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endParaRPr lang="ru-RU">
              <a:solidFill>
                <a:schemeClr val="tx2"/>
              </a:solidFill>
            </a:endParaRPr>
          </a:p>
        </p:txBody>
      </p:sp>
      <p:pic>
        <p:nvPicPr>
          <p:cNvPr id="10245" name="Picture 16" descr="&amp;KHcy;&amp;ucy;&amp;dcy;&amp;ocy;&amp;zhcy;&amp;iecy;&amp;scy;&amp;tcy;&amp;vcy;&amp;iecy;&amp;ncy;&amp;ncy;&amp;acy;&amp;yacy; &amp;kcy;&amp;ucy;&amp;lcy;&amp;softcy;&amp;tcy;&amp;ucy;&amp;rcy;&amp;acy; &amp;Rcy;&amp;ocy;&amp;scy;&amp;scy;&amp;icy;&amp;icy; &amp;Rcy;&amp;ocy;&amp;scy;&amp;scy;&amp;icy;&amp;jcy;&amp;scy;&amp;kcy;&amp;icy;&amp;jcy; &amp;gcy;&amp;ocy;&amp;scy;&amp;ucy;&amp;dcy;&amp;acy;&amp;rcy;&amp;scy;&amp;tcy;&amp;vcy;&amp;iecy;&amp;ncy;&amp;ncy;&amp;ycy;&amp;jcy; &amp;ucy;&amp;ncy;&amp;icy;&amp;vcy;&amp;iecy;&amp;rcy;&amp;scy;&amp;icy;&amp;tcy;&amp;iecy;&amp;tcy; &amp;ncy;&amp;iecy;&amp;fcy;&amp;tcy;&amp;icy; &amp;icy; &amp;gcy;&amp;acy;&amp;zcy;&amp;acy; &amp;icy;&amp;mcy;. &amp;Icy;.&amp;Mcy;. &amp;Gcy;&amp;ucy;&amp;bcy;&amp;kcy;&amp;icy;&amp;n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282" y="214290"/>
            <a:ext cx="2576781" cy="26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214290"/>
            <a:ext cx="664373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950" y="1412875"/>
            <a:ext cx="8715375" cy="13684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Местным бюджетом на 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2023-2025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 предусматривается сохранение всех действующих в текущем году социальных выплат перед гражданами: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2928934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30762" name="Group 42"/>
          <p:cNvGraphicFramePr>
            <a:graphicFrameLocks noGrp="1"/>
          </p:cNvGraphicFramePr>
          <p:nvPr/>
        </p:nvGraphicFramePr>
        <p:xfrm>
          <a:off x="2643174" y="3286124"/>
          <a:ext cx="6096000" cy="1439863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Bauhaus 93" pitchFamily="8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Wide Lati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16398,9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15057,6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16019,0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968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22320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69" name="Rectangle 45"/>
          <p:cNvSpPr>
            <a:spLocks noChangeArrowheads="1"/>
          </p:cNvSpPr>
          <p:nvPr/>
        </p:nvSpPr>
        <p:spPr bwMode="auto">
          <a:xfrm>
            <a:off x="142844" y="5143512"/>
            <a:ext cx="8786874" cy="134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i="1" dirty="0">
                <a:solidFill>
                  <a:srgbClr val="006600"/>
                </a:solidFill>
              </a:rPr>
              <a:t>Расходы на социальную политику в </a:t>
            </a:r>
            <a:r>
              <a:rPr lang="ru-RU" sz="1800" b="0" i="1" dirty="0" smtClean="0">
                <a:solidFill>
                  <a:srgbClr val="006600"/>
                </a:solidFill>
              </a:rPr>
              <a:t>2023 </a:t>
            </a:r>
            <a:r>
              <a:rPr lang="ru-RU" sz="1800" b="0" i="1" dirty="0">
                <a:solidFill>
                  <a:srgbClr val="006600"/>
                </a:solidFill>
              </a:rPr>
              <a:t>году  на одного жителя составят</a:t>
            </a:r>
          </a:p>
          <a:p>
            <a:pPr>
              <a:spcBef>
                <a:spcPct val="0"/>
              </a:spcBef>
            </a:pPr>
            <a:r>
              <a:rPr lang="ru-RU" sz="1800" b="0" i="1" dirty="0" smtClean="0">
                <a:solidFill>
                  <a:srgbClr val="006600"/>
                </a:solidFill>
              </a:rPr>
              <a:t>1233,0 руб</a:t>
            </a:r>
            <a:r>
              <a:rPr lang="ru-RU" sz="1800" b="0" i="1" dirty="0">
                <a:solidFill>
                  <a:srgbClr val="0066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885831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85795"/>
            <a:ext cx="900115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Социальное обеспечение населения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00875" y="1785938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83973" name="Picture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8713788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821" name="Group 77"/>
          <p:cNvGraphicFramePr>
            <a:graphicFrameLocks noGrp="1"/>
          </p:cNvGraphicFramePr>
          <p:nvPr/>
        </p:nvGraphicFramePr>
        <p:xfrm>
          <a:off x="827088" y="2133600"/>
          <a:ext cx="7632700" cy="1150938"/>
        </p:xfrm>
        <a:graphic>
          <a:graphicData uri="http://schemas.openxmlformats.org/drawingml/2006/table">
            <a:tbl>
              <a:tblPr/>
              <a:tblGrid>
                <a:gridCol w="2808287"/>
                <a:gridCol w="1584325"/>
                <a:gridCol w="1657350"/>
                <a:gridCol w="1582738"/>
              </a:tblGrid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1988,9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1929,6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1929,6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60632"/>
            <a:ext cx="5786478" cy="6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72792"/>
            <a:ext cx="8715436" cy="549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Охрана семьи и детства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650" y="1412875"/>
            <a:ext cx="7959725" cy="1008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Сохранены и проиндексированы расходы на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 детей-сирот и детей, оставшихся без попечения родителей и составляют: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850" y="2492375"/>
            <a:ext cx="8358188" cy="208915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graphicFrame>
        <p:nvGraphicFramePr>
          <p:cNvPr id="32800" name="Group 32"/>
          <p:cNvGraphicFramePr>
            <a:graphicFrameLocks noGrp="1"/>
          </p:cNvGraphicFramePr>
          <p:nvPr/>
        </p:nvGraphicFramePr>
        <p:xfrm>
          <a:off x="857250" y="2492375"/>
          <a:ext cx="7386638" cy="1845628"/>
        </p:xfrm>
        <a:graphic>
          <a:graphicData uri="http://schemas.openxmlformats.org/drawingml/2006/table">
            <a:tbl>
              <a:tblPr/>
              <a:tblGrid>
                <a:gridCol w="1846263"/>
                <a:gridCol w="1847850"/>
                <a:gridCol w="1846262"/>
                <a:gridCol w="1846263"/>
              </a:tblGrid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7658,2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6313,4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7219,4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pic>
        <p:nvPicPr>
          <p:cNvPr id="85018" name="Picture 35" descr="&amp;Acy;&amp;rcy;&amp;khcy;&amp;icy;&amp;vcy; &amp;ncy;&amp;ocy;&amp;vcy;&amp;ocy;&amp;scy;&amp;tcy;&amp;iecy;&amp;jcy; &amp;zcy;&amp;acy; 7-2013 &amp;Rcy;&amp;Icy;&amp;Acy; &amp;Dcy;&amp;iecy;&amp;jcy;&amp;tcy;&amp;acy;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04" y="4643446"/>
            <a:ext cx="85910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3300"/>
                </a:solidFill>
              </a:rPr>
              <a:t>ОКАЗАНИЕ ПОДДЕРЖКИ ВЕТЕРАНАМ И ИНВАЛИДАМ</a:t>
            </a:r>
          </a:p>
        </p:txBody>
      </p:sp>
      <p:sp>
        <p:nvSpPr>
          <p:cNvPr id="8601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28596" y="1428736"/>
            <a:ext cx="3749675" cy="4572000"/>
          </a:xfrm>
          <a:solidFill>
            <a:srgbClr val="FFC000"/>
          </a:solidFill>
        </p:spPr>
        <p:txBody>
          <a:bodyPr/>
          <a:lstStyle/>
          <a:p>
            <a:pPr indent="273050" eaLnBrk="1" hangingPunct="1">
              <a:lnSpc>
                <a:spcPct val="80000"/>
              </a:lnSpc>
              <a:buNone/>
            </a:pPr>
            <a:endParaRPr lang="ru-RU" sz="1800" b="1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1.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общественная организация ветеранов (пенсионеров) войны, труда вооруженных сил и правоохранительных органов:</a:t>
            </a:r>
            <a:br>
              <a:rPr lang="ru-RU" sz="1800" b="1" dirty="0" smtClean="0"/>
            </a:br>
            <a:r>
              <a:rPr lang="ru-RU" sz="1800" b="1" dirty="0" smtClean="0"/>
              <a:t>2023-2025 г – 175,0 тыс.руб.</a:t>
            </a:r>
          </a:p>
          <a:p>
            <a:pPr indent="273050" eaLnBrk="1" hangingPunct="1">
              <a:lnSpc>
                <a:spcPct val="80000"/>
              </a:lnSpc>
              <a:buNone/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2.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организация Смоленской областной организации Всероссийского общества инвалидов:</a:t>
            </a:r>
            <a:br>
              <a:rPr lang="ru-RU" sz="1800" b="1" dirty="0" smtClean="0"/>
            </a:br>
            <a:r>
              <a:rPr lang="ru-RU" sz="1800" b="1" dirty="0" smtClean="0"/>
              <a:t>2023-2025 г – 180,0 тыс. руб.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solidFill>
                <a:srgbClr val="FF0000"/>
              </a:solidFill>
            </a:endParaRPr>
          </a:p>
        </p:txBody>
      </p:sp>
      <p:pic>
        <p:nvPicPr>
          <p:cNvPr id="86021" name="Picture 8" descr="22 &amp;Fcy;&amp;iecy;&amp;vcy;&amp;rcy;&amp;acy;&amp;lcy;&amp;softcy; 2012 &amp;Vcy;&amp;iecy;&amp;chcy;&amp;iocy;&amp;rcy;&amp;kcy;&amp;acy; - &amp;ncy;&amp;ocy;&amp;vcy;&amp;acy;&amp;yacy; &amp;scy;&amp;tcy;&amp;ocy;&amp;lcy;&amp;icy;&amp;chcy;&amp;ncy;&amp;acy;&amp;yacy; &amp;gcy;&amp;acy;&amp;zcy;&amp;ie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29066"/>
            <a:ext cx="4216428" cy="28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10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6975"/>
            <a:ext cx="4186238" cy="27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Межбюджетные отношения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 smtClean="0"/>
          </a:p>
        </p:txBody>
      </p:sp>
      <p:graphicFrame>
        <p:nvGraphicFramePr>
          <p:cNvPr id="11266" name="Object 18"/>
          <p:cNvGraphicFramePr>
            <a:graphicFrameLocks noChangeAspect="1"/>
          </p:cNvGraphicFramePr>
          <p:nvPr>
            <p:ph sz="half" idx="1"/>
          </p:nvPr>
        </p:nvGraphicFramePr>
        <p:xfrm>
          <a:off x="0" y="3763963"/>
          <a:ext cx="4570413" cy="3043237"/>
        </p:xfrm>
        <a:graphic>
          <a:graphicData uri="http://schemas.openxmlformats.org/presentationml/2006/ole">
            <p:oleObj spid="_x0000_s11266" name="Диаграмма" r:id="rId3" imgW="6140552" imgH="4089382" progId="MSGraph.Chart.8">
              <p:embed followColorScheme="full"/>
            </p:oleObj>
          </a:graphicData>
        </a:graphic>
      </p:graphicFrame>
      <p:graphicFrame>
        <p:nvGraphicFramePr>
          <p:cNvPr id="11267" name="Object 29"/>
          <p:cNvGraphicFramePr>
            <a:graphicFrameLocks noChangeAspect="1"/>
          </p:cNvGraphicFramePr>
          <p:nvPr>
            <p:ph sz="quarter" idx="2"/>
          </p:nvPr>
        </p:nvGraphicFramePr>
        <p:xfrm>
          <a:off x="4808538" y="709613"/>
          <a:ext cx="4310062" cy="2919412"/>
        </p:xfrm>
        <a:graphic>
          <a:graphicData uri="http://schemas.openxmlformats.org/presentationml/2006/ole">
            <p:oleObj spid="_x0000_s11267" name="Диаграмма" r:id="rId4" imgW="6280197" imgH="4254598" progId="MSGraph.Chart.8">
              <p:embed followColorScheme="full"/>
            </p:oleObj>
          </a:graphicData>
        </a:graphic>
      </p:graphicFrame>
      <p:graphicFrame>
        <p:nvGraphicFramePr>
          <p:cNvPr id="11268" name="Object 30"/>
          <p:cNvGraphicFramePr>
            <a:graphicFrameLocks noChangeAspect="1"/>
          </p:cNvGraphicFramePr>
          <p:nvPr>
            <p:ph sz="quarter" idx="3"/>
          </p:nvPr>
        </p:nvGraphicFramePr>
        <p:xfrm>
          <a:off x="4799013" y="3763963"/>
          <a:ext cx="4019550" cy="2724150"/>
        </p:xfrm>
        <a:graphic>
          <a:graphicData uri="http://schemas.openxmlformats.org/presentationml/2006/ole">
            <p:oleObj spid="_x0000_s11268" name="Диаграмма" r:id="rId5" imgW="6165942" imgH="4178344" progId="MSGraph.Chart.8">
              <p:embed followColorScheme="full"/>
            </p:oleObj>
          </a:graphicData>
        </a:graphic>
      </p:graphicFrame>
      <p:sp>
        <p:nvSpPr>
          <p:cNvPr id="11270" name="Text Box 26"/>
          <p:cNvSpPr txBox="1">
            <a:spLocks noChangeArrowheads="1"/>
          </p:cNvSpPr>
          <p:nvPr/>
        </p:nvSpPr>
        <p:spPr bwMode="auto">
          <a:xfrm>
            <a:off x="250825" y="908050"/>
            <a:ext cx="4464050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dirty="0">
                <a:solidFill>
                  <a:schemeClr val="accent2"/>
                </a:solidFill>
              </a:rPr>
              <a:t>В структуре доходов бюджета муниципального района получаемые межбюджетные трансферты</a:t>
            </a:r>
            <a:r>
              <a:rPr lang="ru-RU" dirty="0"/>
              <a:t> </a:t>
            </a:r>
            <a:r>
              <a:rPr lang="ru-RU" dirty="0">
                <a:solidFill>
                  <a:schemeClr val="accent2"/>
                </a:solidFill>
              </a:rPr>
              <a:t>составляют: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 в </a:t>
            </a:r>
            <a:r>
              <a:rPr lang="ru-RU" dirty="0" smtClean="0">
                <a:solidFill>
                  <a:schemeClr val="accent2"/>
                </a:solidFill>
              </a:rPr>
              <a:t>2023 </a:t>
            </a:r>
            <a:r>
              <a:rPr lang="ru-RU" dirty="0">
                <a:solidFill>
                  <a:schemeClr val="accent2"/>
                </a:solidFill>
              </a:rPr>
              <a:t>году</a:t>
            </a:r>
            <a:r>
              <a:rPr lang="ru-RU" sz="1000" dirty="0">
                <a:solidFill>
                  <a:schemeClr val="accent2"/>
                </a:solidFill>
              </a:rPr>
              <a:t>  в сумме </a:t>
            </a:r>
            <a:r>
              <a:rPr lang="en-US" sz="1000" dirty="0" smtClean="0">
                <a:solidFill>
                  <a:schemeClr val="accent2"/>
                </a:solidFill>
              </a:rPr>
              <a:t>337552.4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в том числе: дотации </a:t>
            </a:r>
            <a:r>
              <a:rPr lang="ru-RU" sz="1000" dirty="0" smtClean="0">
                <a:solidFill>
                  <a:schemeClr val="accent2"/>
                </a:solidFill>
              </a:rPr>
              <a:t>–</a:t>
            </a:r>
            <a:r>
              <a:rPr lang="en-US" sz="1000" dirty="0" smtClean="0">
                <a:solidFill>
                  <a:schemeClr val="accent2"/>
                </a:solidFill>
              </a:rPr>
              <a:t>153079.0 </a:t>
            </a:r>
            <a:r>
              <a:rPr lang="ru-RU" sz="1000" dirty="0" smtClean="0">
                <a:solidFill>
                  <a:schemeClr val="accent2"/>
                </a:solidFill>
              </a:rPr>
              <a:t>тыс</a:t>
            </a:r>
            <a:r>
              <a:rPr lang="ru-RU" sz="1000" dirty="0">
                <a:solidFill>
                  <a:schemeClr val="accent2"/>
                </a:solidFill>
              </a:rPr>
              <a:t>. рублей, субвенции –  </a:t>
            </a:r>
            <a:r>
              <a:rPr lang="en-US" sz="1000" dirty="0" smtClean="0">
                <a:solidFill>
                  <a:schemeClr val="accent2"/>
                </a:solidFill>
              </a:rPr>
              <a:t>138759.0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en-US" sz="1000" dirty="0" smtClean="0">
                <a:solidFill>
                  <a:schemeClr val="accent2"/>
                </a:solidFill>
              </a:rPr>
              <a:t>45597.3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</a:t>
            </a:r>
            <a:r>
              <a:rPr lang="en-US" sz="1000" dirty="0" smtClean="0">
                <a:solidFill>
                  <a:schemeClr val="accent2"/>
                </a:solidFill>
              </a:rPr>
              <a:t>7.1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2024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en-US" sz="1000" dirty="0" smtClean="0">
                <a:solidFill>
                  <a:schemeClr val="accent2"/>
                </a:solidFill>
              </a:rPr>
              <a:t>262339.7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–</a:t>
            </a:r>
            <a:r>
              <a:rPr lang="ru-RU" sz="1000" dirty="0" smtClean="0">
                <a:solidFill>
                  <a:schemeClr val="accent2"/>
                </a:solidFill>
              </a:rPr>
              <a:t>1</a:t>
            </a:r>
            <a:r>
              <a:rPr lang="en-US" sz="1000" dirty="0" smtClean="0">
                <a:solidFill>
                  <a:schemeClr val="accent2"/>
                </a:solidFill>
              </a:rPr>
              <a:t>13800.0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14</a:t>
            </a:r>
            <a:r>
              <a:rPr lang="en-US" sz="1000" dirty="0" smtClean="0">
                <a:solidFill>
                  <a:schemeClr val="accent2"/>
                </a:solidFill>
              </a:rPr>
              <a:t>2828.1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en-US" sz="1000" dirty="0" smtClean="0">
                <a:solidFill>
                  <a:schemeClr val="accent2"/>
                </a:solidFill>
              </a:rPr>
              <a:t>5593.4</a:t>
            </a:r>
            <a:r>
              <a:rPr lang="ru-RU" sz="1000" dirty="0" smtClean="0">
                <a:solidFill>
                  <a:schemeClr val="accent2"/>
                </a:solidFill>
              </a:rPr>
              <a:t>тыс</a:t>
            </a:r>
            <a:r>
              <a:rPr lang="ru-RU" sz="1000" dirty="0">
                <a:solidFill>
                  <a:schemeClr val="accent2"/>
                </a:solidFill>
              </a:rPr>
              <a:t>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</a:t>
            </a:r>
            <a:r>
              <a:rPr lang="en-US" sz="1000" dirty="0" smtClean="0">
                <a:solidFill>
                  <a:schemeClr val="accent2"/>
                </a:solidFill>
              </a:rPr>
              <a:t>8</a:t>
            </a:r>
            <a:r>
              <a:rPr lang="ru-RU" sz="1000" dirty="0" smtClean="0">
                <a:solidFill>
                  <a:schemeClr val="accent2"/>
                </a:solidFill>
              </a:rPr>
              <a:t>,2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2025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2</a:t>
            </a:r>
            <a:r>
              <a:rPr lang="en-US" sz="1000" dirty="0" smtClean="0">
                <a:solidFill>
                  <a:schemeClr val="accent2"/>
                </a:solidFill>
              </a:rPr>
              <a:t>61785.8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– </a:t>
            </a:r>
            <a:r>
              <a:rPr lang="ru-RU" sz="1000" dirty="0" smtClean="0">
                <a:solidFill>
                  <a:schemeClr val="accent2"/>
                </a:solidFill>
              </a:rPr>
              <a:t>10</a:t>
            </a:r>
            <a:r>
              <a:rPr lang="en-US" sz="1000" dirty="0" smtClean="0">
                <a:solidFill>
                  <a:schemeClr val="accent2"/>
                </a:solidFill>
              </a:rPr>
              <a:t>7667.0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</a:t>
            </a:r>
            <a:r>
              <a:rPr lang="en-US" sz="1000" dirty="0" smtClean="0">
                <a:solidFill>
                  <a:schemeClr val="accent2"/>
                </a:solidFill>
              </a:rPr>
              <a:t>48280.4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en-US" sz="1000" dirty="0" smtClean="0">
                <a:solidFill>
                  <a:schemeClr val="accent2"/>
                </a:solidFill>
              </a:rPr>
              <a:t>5719.1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</a:t>
            </a:r>
            <a:r>
              <a:rPr lang="en-US" sz="1000" dirty="0" smtClean="0">
                <a:solidFill>
                  <a:schemeClr val="accent2"/>
                </a:solidFill>
              </a:rPr>
              <a:t>9.3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endParaRPr lang="ru-RU" sz="1000" dirty="0">
              <a:solidFill>
                <a:schemeClr val="accent2"/>
              </a:solidFill>
            </a:endParaRPr>
          </a:p>
        </p:txBody>
      </p:sp>
      <p:sp>
        <p:nvSpPr>
          <p:cNvPr id="11271" name="Text Box 27"/>
          <p:cNvSpPr txBox="1">
            <a:spLocks noChangeArrowheads="1"/>
          </p:cNvSpPr>
          <p:nvPr/>
        </p:nvSpPr>
        <p:spPr bwMode="auto">
          <a:xfrm>
            <a:off x="179388" y="4005263"/>
            <a:ext cx="345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857232"/>
            <a:ext cx="8218487" cy="11430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</a:t>
            </a:r>
            <a:r>
              <a:rPr lang="ru-RU" sz="1800" b="1" dirty="0" err="1" smtClean="0">
                <a:solidFill>
                  <a:schemeClr val="tx1"/>
                </a:solidFill>
              </a:rPr>
              <a:t>Сычевский</a:t>
            </a:r>
            <a:r>
              <a:rPr lang="ru-RU" sz="1800" b="1" dirty="0" smtClean="0">
                <a:solidFill>
                  <a:schemeClr val="tx1"/>
                </a:solidFill>
              </a:rPr>
              <a:t> район» Смоленской области: в 2023 году- </a:t>
            </a:r>
            <a:r>
              <a:rPr lang="ru-RU" sz="1800" b="1" dirty="0" smtClean="0">
                <a:solidFill>
                  <a:schemeClr val="tx1"/>
                </a:solidFill>
              </a:rPr>
              <a:t>24826,8 </a:t>
            </a:r>
            <a:r>
              <a:rPr lang="ru-RU" sz="1800" b="1" dirty="0" smtClean="0">
                <a:solidFill>
                  <a:schemeClr val="tx1"/>
                </a:solidFill>
              </a:rPr>
              <a:t>тыс. руб., в 2024 году- 14480,1 тыс. руб., в 2025 году – 8260,8тыс. руб.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1651000" y="2498725"/>
          <a:ext cx="5767388" cy="3875088"/>
        </p:xfrm>
        <a:graphic>
          <a:graphicData uri="http://schemas.openxmlformats.org/presentationml/2006/ole">
            <p:oleObj spid="_x0000_s12290" name="Диаграмма" r:id="rId3" imgW="6153247" imgH="4133743" progId="MSGraph.Chart.8">
              <p:embed followColorScheme="full"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357166"/>
            <a:ext cx="8027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бюджетам поселений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7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9" name="Picture 8" descr="3_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290"/>
            <a:ext cx="8771682" cy="642942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142853"/>
            <a:ext cx="8715436" cy="928694"/>
          </a:xfrm>
          <a:solidFill>
            <a:srgbClr val="FF9900"/>
          </a:solidFill>
        </p:spPr>
        <p:txBody>
          <a:bodyPr/>
          <a:lstStyle/>
          <a:p>
            <a:pPr algn="ctr" eaLnBrk="1" hangingPunct="1"/>
            <a:r>
              <a:rPr lang="ru-RU" sz="2000" dirty="0" smtClean="0"/>
              <a:t>Муниципальный долг муниципального образования</a:t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 err="1" smtClean="0"/>
              <a:t>Сычевский</a:t>
            </a:r>
            <a:r>
              <a:rPr lang="ru-RU" sz="2000" dirty="0" smtClean="0"/>
              <a:t> район» Смоленской области</a:t>
            </a:r>
          </a:p>
        </p:txBody>
      </p:sp>
      <p:graphicFrame>
        <p:nvGraphicFramePr>
          <p:cNvPr id="150721" name="Group 193"/>
          <p:cNvGraphicFramePr>
            <a:graphicFrameLocks noGrp="1"/>
          </p:cNvGraphicFramePr>
          <p:nvPr>
            <p:ph sz="half" idx="1"/>
          </p:nvPr>
        </p:nvGraphicFramePr>
        <p:xfrm>
          <a:off x="4572000" y="4005263"/>
          <a:ext cx="4429156" cy="2674351"/>
        </p:xfrm>
        <a:graphic>
          <a:graphicData uri="http://schemas.openxmlformats.org/drawingml/2006/table">
            <a:tbl>
              <a:tblPr/>
              <a:tblGrid>
                <a:gridCol w="375248"/>
                <a:gridCol w="1970052"/>
                <a:gridCol w="655096"/>
                <a:gridCol w="571504"/>
                <a:gridCol w="857256"/>
              </a:tblGrid>
              <a:tr h="314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Источники финансирования дефицита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</a:tr>
              <a:tr h="593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Разница между полученными и погашенными кредитами кредитных организации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03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Получение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02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Погашение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13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Изменение остатков средств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счетах бюджета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315" name="Object 140"/>
          <p:cNvGraphicFramePr>
            <a:graphicFrameLocks noChangeAspect="1"/>
          </p:cNvGraphicFramePr>
          <p:nvPr>
            <p:ph sz="quarter" idx="3"/>
          </p:nvPr>
        </p:nvGraphicFramePr>
        <p:xfrm>
          <a:off x="4654550" y="1419225"/>
          <a:ext cx="4386263" cy="2366963"/>
        </p:xfrm>
        <a:graphic>
          <a:graphicData uri="http://schemas.openxmlformats.org/presentationml/2006/ole">
            <p:oleObj spid="_x0000_s13315" name="Диаграмма" r:id="rId3" imgW="6096000" imgH="3289202" progId="MSGraph.Chart.8">
              <p:embed followColorScheme="full"/>
            </p:oleObj>
          </a:graphicData>
        </a:graphic>
      </p:graphicFrame>
      <p:sp useBgFill="1">
        <p:nvSpPr>
          <p:cNvPr id="13352" name="Rectangle 142"/>
          <p:cNvSpPr>
            <a:spLocks noChangeArrowheads="1"/>
          </p:cNvSpPr>
          <p:nvPr/>
        </p:nvSpPr>
        <p:spPr bwMode="auto">
          <a:xfrm>
            <a:off x="684213" y="1268413"/>
            <a:ext cx="4173539" cy="151764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Предельный объем муниципального </a:t>
            </a:r>
            <a:r>
              <a:rPr lang="ru-RU" sz="1400" dirty="0" smtClean="0"/>
              <a:t>долга </a:t>
            </a:r>
          </a:p>
          <a:p>
            <a:pPr>
              <a:spcBef>
                <a:spcPct val="0"/>
              </a:spcBef>
            </a:pPr>
            <a:endParaRPr lang="ru-RU" sz="1400" dirty="0" smtClean="0"/>
          </a:p>
          <a:p>
            <a:pPr>
              <a:spcBef>
                <a:spcPct val="0"/>
              </a:spcBef>
            </a:pPr>
            <a:r>
              <a:rPr lang="ru-RU" sz="1400" dirty="0" smtClean="0"/>
              <a:t>202</a:t>
            </a:r>
            <a:r>
              <a:rPr lang="en-US" sz="1400" dirty="0" smtClean="0"/>
              <a:t>3</a:t>
            </a:r>
            <a:r>
              <a:rPr lang="ru-RU" sz="1400" dirty="0" smtClean="0"/>
              <a:t>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</a:t>
            </a:r>
            <a:r>
              <a:rPr lang="en-US" sz="1400" dirty="0" smtClean="0"/>
              <a:t>4</a:t>
            </a:r>
            <a:r>
              <a:rPr lang="ru-RU" sz="1400" dirty="0" smtClean="0"/>
              <a:t>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</a:t>
            </a:r>
            <a:r>
              <a:rPr lang="en-US" sz="1400" dirty="0" smtClean="0"/>
              <a:t>5</a:t>
            </a:r>
            <a:r>
              <a:rPr lang="ru-RU" sz="1400" dirty="0" smtClean="0"/>
              <a:t> год – 0 </a:t>
            </a:r>
          </a:p>
          <a:p>
            <a:pPr>
              <a:spcBef>
                <a:spcPct val="0"/>
              </a:spcBef>
            </a:pPr>
            <a:endParaRPr lang="ru-RU" sz="1400" dirty="0"/>
          </a:p>
        </p:txBody>
      </p:sp>
      <p:sp>
        <p:nvSpPr>
          <p:cNvPr id="13353" name="Rectangle 147"/>
          <p:cNvSpPr>
            <a:spLocks noChangeArrowheads="1"/>
          </p:cNvSpPr>
          <p:nvPr/>
        </p:nvSpPr>
        <p:spPr bwMode="auto">
          <a:xfrm>
            <a:off x="142844" y="4005263"/>
            <a:ext cx="4645056" cy="270988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 расходов бюджета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на обслуживание муниципального долга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</a:t>
            </a:r>
            <a:r>
              <a:rPr lang="en-US" b="0" dirty="0" smtClean="0">
                <a:latin typeface="Times New Roman" pitchFamily="18" charset="0"/>
              </a:rPr>
              <a:t>3</a:t>
            </a:r>
            <a:r>
              <a:rPr lang="ru-RU" b="0" dirty="0" smtClean="0">
                <a:latin typeface="Times New Roman" pitchFamily="18" charset="0"/>
              </a:rPr>
              <a:t> </a:t>
            </a:r>
            <a:r>
              <a:rPr lang="ru-RU" b="0" dirty="0">
                <a:latin typeface="Times New Roman" pitchFamily="18" charset="0"/>
              </a:rPr>
              <a:t>год-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0,0%  </a:t>
            </a:r>
            <a:endParaRPr lang="ru-RU" sz="1000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</a:t>
            </a:r>
            <a:r>
              <a:rPr lang="en-US" b="0" dirty="0" smtClean="0">
                <a:latin typeface="Times New Roman" pitchFamily="18" charset="0"/>
              </a:rPr>
              <a:t>4</a:t>
            </a:r>
            <a:r>
              <a:rPr lang="ru-RU" b="0" dirty="0" smtClean="0">
                <a:latin typeface="Times New Roman" pitchFamily="18" charset="0"/>
              </a:rPr>
              <a:t>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%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</a:t>
            </a:r>
            <a:r>
              <a:rPr lang="en-US" b="0" dirty="0" smtClean="0">
                <a:latin typeface="Times New Roman" pitchFamily="18" charset="0"/>
              </a:rPr>
              <a:t>5</a:t>
            </a:r>
            <a:r>
              <a:rPr lang="ru-RU" b="0" dirty="0" smtClean="0">
                <a:latin typeface="Times New Roman" pitchFamily="18" charset="0"/>
              </a:rPr>
              <a:t>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0,00 </a:t>
            </a:r>
            <a:r>
              <a:rPr lang="ru-RU" b="0" dirty="0">
                <a:latin typeface="Times New Roman" pitchFamily="18" charset="0"/>
              </a:rPr>
              <a:t>% </a:t>
            </a:r>
          </a:p>
          <a:p>
            <a:pPr>
              <a:spcBef>
                <a:spcPct val="0"/>
              </a:spcBef>
            </a:pPr>
            <a:endParaRPr lang="ru-RU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В соответствии со ст. 111 Бюджетного кодекса РФ объем расходов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бюджета на обслуживание долга не должен превышать 15% от общего 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объема расходов бюджета, за исключением объема расходов, которые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осуществляются за счет субвенций из бюджетов бюджетной системы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Российской Федерации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648200" y="1214422"/>
            <a:ext cx="4038600" cy="257176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01122" cy="1428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принимает участие в реализации следующих национальных проектов: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5" descr="Национальный проект «Культура»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1571612"/>
            <a:ext cx="8143934" cy="3786186"/>
          </a:xfrm>
        </p:spPr>
      </p:pic>
      <p:pic>
        <p:nvPicPr>
          <p:cNvPr id="8" name="Рисунок 6" descr="Национальные проек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417189"/>
            <a:ext cx="8627102" cy="108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251519" y="165852"/>
          <a:ext cx="8678199" cy="6351975"/>
        </p:xfrm>
        <a:graphic>
          <a:graphicData uri="http://schemas.openxmlformats.org/drawingml/2006/table">
            <a:tbl>
              <a:tblPr/>
              <a:tblGrid>
                <a:gridCol w="5184577"/>
                <a:gridCol w="792088"/>
                <a:gridCol w="732528"/>
                <a:gridCol w="656335"/>
                <a:gridCol w="656335"/>
                <a:gridCol w="656336"/>
              </a:tblGrid>
              <a:tr h="450567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Сведения о реализации в муниципальном образовании «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Сычевский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район» Смоленской области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региональных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проектов в рамках национальных проектов «Образование», «Культура»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200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проектов (мероприятий)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2022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2023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2023 факт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2024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2025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23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4854,5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2724,9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623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"Современная школа"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1719,1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4684,5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2724,9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3431,7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3841,8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обеспечение функционирования центров образования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естественно-научной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и технологической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1892,1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1171,8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условий для функционирования центров цифрового и гуманитарного профилей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 (в рамках регионального проекта)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1498,0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2546,8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1397,5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3139,4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3549,5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«Патриотическое воспитание граждан Российской Федерации»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169,9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деятельности советников директоров по воспитанию и взаимодействию с детскими общественными объединениями в общеобразовательных организациях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663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КУЛЬТУРА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69860,5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53148,0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6633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«Творческие люди»"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121,7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121,7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58425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(государственная поддержка лучших сельских учреждений культуры и лучших работников сельских учреждений культуры)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7984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«Спорт – норма жизни»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113938,6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69738,8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53026,3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1036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модернизация объектов спортивной инфраструктуры региональной собственности для занятий физической культурой и спортом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113938,6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69738,8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53026,3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576063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74545,0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55872,9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Анимация с надписью спасибо за внимание | Table-tennis62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850112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8643938" cy="648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18543</TotalTime>
  <Words>6379</Words>
  <Application>Microsoft Office PowerPoint</Application>
  <PresentationFormat>Экран (4:3)</PresentationFormat>
  <Paragraphs>1503</Paragraphs>
  <Slides>83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5</vt:i4>
      </vt:variant>
      <vt:variant>
        <vt:lpstr>Заголовки слайдов</vt:lpstr>
      </vt:variant>
      <vt:variant>
        <vt:i4>83</vt:i4>
      </vt:variant>
    </vt:vector>
  </HeadingPairs>
  <TitlesOfParts>
    <vt:vector size="89" baseType="lpstr">
      <vt:lpstr>Справедливость</vt:lpstr>
      <vt:lpstr>Лист</vt:lpstr>
      <vt:lpstr>Worksheet</vt:lpstr>
      <vt:lpstr>Диаграмма</vt:lpstr>
      <vt:lpstr>Лист Microsoft Office Excel 97-2003</vt:lpstr>
      <vt:lpstr>Диаграмма Microsoft Graph</vt:lpstr>
      <vt:lpstr>Слайд 1</vt:lpstr>
      <vt:lpstr>Что такое «Бюджет для граждан»?</vt:lpstr>
      <vt:lpstr>Контактная информация</vt:lpstr>
      <vt:lpstr>Муниципальное образование «Сычевский район» Смоленской области</vt:lpstr>
      <vt:lpstr>Основные показатели социально-экономического развития муниципального образования «Сычевский район» Смоленской области на 2023 год и плановый период 2024  и 2025 годов</vt:lpstr>
      <vt:lpstr>Слайд 6</vt:lpstr>
      <vt:lpstr>Слайд 7</vt:lpstr>
      <vt:lpstr>Слайд 8</vt:lpstr>
      <vt:lpstr>Слайд 9</vt:lpstr>
      <vt:lpstr>Слайд 10</vt:lpstr>
      <vt:lpstr> Консолидированный бюджет – свод бюджетов всех уровней на соответствующей территории, используемый  при прогнозировании, расчетах, анализе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Этапы формирования местного бюджета</vt:lpstr>
      <vt:lpstr>Слайд 23</vt:lpstr>
      <vt:lpstr>Слайд 24</vt:lpstr>
      <vt:lpstr>Слайд 25</vt:lpstr>
      <vt:lpstr>Слайд 26</vt:lpstr>
      <vt:lpstr>Слайд 27</vt:lpstr>
      <vt:lpstr>Какие налоги, уплачиваются непосредственно на территории муниципального образования «Сычевский район»</vt:lpstr>
      <vt:lpstr>Слайд 29</vt:lpstr>
      <vt:lpstr>Основные параметры консолидированного бюджета муниципального образования «Сычевский район» Смоленской области  на 2023-2025 годы </vt:lpstr>
      <vt:lpstr>ИНФОРМАЦИЯ  об объеме доходов бюджета муниципального района в расчете на душу населения</vt:lpstr>
      <vt:lpstr>Слайд 32</vt:lpstr>
      <vt:lpstr>МУНИЦИПАЛЬНЫЙ ДОЛГ В ДИНАМИКЕ НА 2020-2024 ГОДА</vt:lpstr>
      <vt:lpstr>Слайд 34</vt:lpstr>
      <vt:lpstr>Слайд 35</vt:lpstr>
      <vt:lpstr>Структура налоговых и неналоговых доходов на 2021-2025 годы</vt:lpstr>
      <vt:lpstr>Поступление налоговых доходов в динамике  2021-2025 годов</vt:lpstr>
      <vt:lpstr>Слайд 38</vt:lpstr>
      <vt:lpstr>Слайд 39</vt:lpstr>
      <vt:lpstr>Слайд 40</vt:lpstr>
      <vt:lpstr>Слайд 41</vt:lpstr>
      <vt:lpstr>Слайд 42</vt:lpstr>
      <vt:lpstr>Расходы бюджета в рамках муниципальных программ составляют 465692,0 тыс. руб., или 97,1%</vt:lpstr>
      <vt:lpstr>Слайд 44</vt:lpstr>
      <vt:lpstr>Слайд 45</vt:lpstr>
      <vt:lpstr>Слайд 46</vt:lpstr>
      <vt:lpstr>Муниципальная программа «Местное самоуправление в муниципальном образовании «Сычевский район» Смоленской области»</vt:lpstr>
      <vt:lpstr>Муниципальная программа «Местное самоуправление в муниципальном образовании «Сычевский район» Смоленской области» </vt:lpstr>
      <vt:lpstr>МУНИЦИПАЛЬНАЯ ПРОГРАММА  «Развитие образования в муниципальном образовании  «Сычевский  район» Смоленской области</vt:lpstr>
      <vt:lpstr>МУНИЦИПАЛЬНАЯ ПРОГРАММА  «Развитие образования в муниципальном образовании  «Сычевский  район» Смоленской области»</vt:lpstr>
      <vt:lpstr>МУНИЦИПАЛЬНАЯ ПРОГРАММА  «Развитие образования в муниципальном образовании  «Сычевский  район» Смоленской области»</vt:lpstr>
      <vt:lpstr> МУНИЦИПАЛЬНАЯ ПРОГРАММА «Развитие культуры и туризма в муниципальном образовании  «Сычевский район» Смоленской области»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 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 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 </vt:lpstr>
      <vt:lpstr>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 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</vt:lpstr>
      <vt:lpstr>  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Бюджетные инвестиции на приобретение объектов недвижимого имущества</vt:lpstr>
      <vt:lpstr>Расходы бюджета муниципального образования «Сычевский район» Смоленской области в расчете на душу населения в 2023 году и плановом периоде 2024-2025 годов</vt:lpstr>
      <vt:lpstr>НАЦИОНАЛЬНАЯ ЭКОНОМИКА НА 2023-2025 годы</vt:lpstr>
      <vt:lpstr>Расходы на образование на 2023-2025 годы</vt:lpstr>
      <vt:lpstr>Сколько тратится средств из  бюджета муниципального района на культуру?  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 Объем расходов  бюджета муниципального района на культуру и кинематографию в расчете на 1 жителя в 2023 году составит 3706,5 рублей  Расходы на культуру на 2023 в разрезе направлений:</vt:lpstr>
      <vt:lpstr>Слайд 74</vt:lpstr>
      <vt:lpstr>Слайд 75</vt:lpstr>
      <vt:lpstr>Слайд 76</vt:lpstr>
      <vt:lpstr>ОКАЗАНИЕ ПОДДЕРЖКИ ВЕТЕРАНАМ И ИНВАЛИДАМ</vt:lpstr>
      <vt:lpstr>Межбюджетные отношения </vt:lpstr>
      <vt:lpstr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«Сычевский район» Смоленской области: в 2023 году- 24826,8 тыс. руб., в 2024 году- 14480,1 тыс. руб., в 2025 году – 8260,8тыс. руб.</vt:lpstr>
      <vt:lpstr>Муниципальный долг муниципального образования «Сычевский район» Смоленской области</vt:lpstr>
      <vt:lpstr> 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 Муниципальное образование «Сычевский район» Смоленской области принимает участие в реализации следующих национальных проектов: </vt:lpstr>
      <vt:lpstr>Слайд 82</vt:lpstr>
      <vt:lpstr>Слайд 83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1839</cp:revision>
  <dcterms:created xsi:type="dcterms:W3CDTF">2013-11-27T07:50:48Z</dcterms:created>
  <dcterms:modified xsi:type="dcterms:W3CDTF">2023-08-15T12:08:15Z</dcterms:modified>
</cp:coreProperties>
</file>