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969E-2"/>
          <c:w val="0.43212645930737947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42.6</c:v>
                </c:pt>
                <c:pt idx="1">
                  <c:v>38.700000000000003</c:v>
                </c:pt>
                <c:pt idx="2">
                  <c:v>41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141.5</c:v>
                </c:pt>
                <c:pt idx="1">
                  <c:v>127.3</c:v>
                </c:pt>
                <c:pt idx="2">
                  <c:v>131.6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18</c:v>
                </c:pt>
                <c:pt idx="1">
                  <c:v>17.899999999999999</c:v>
                </c:pt>
                <c:pt idx="2">
                  <c:v>17.899999999999999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6.7</c:v>
                </c:pt>
              </c:numCache>
            </c:numRef>
          </c:val>
        </c:ser>
        <c:axId val="126388480"/>
        <c:axId val="126398464"/>
      </c:barChart>
      <c:catAx>
        <c:axId val="126388480"/>
        <c:scaling>
          <c:orientation val="minMax"/>
        </c:scaling>
        <c:axPos val="b"/>
        <c:numFmt formatCode="General" sourceLinked="1"/>
        <c:tickLblPos val="nextTo"/>
        <c:crossAx val="126398464"/>
        <c:crosses val="autoZero"/>
        <c:auto val="1"/>
        <c:lblAlgn val="ctr"/>
        <c:lblOffset val="100"/>
      </c:catAx>
      <c:valAx>
        <c:axId val="126398464"/>
        <c:scaling>
          <c:orientation val="minMax"/>
        </c:scaling>
        <c:axPos val="l"/>
        <c:majorGridlines/>
        <c:numFmt formatCode="General" sourceLinked="1"/>
        <c:tickLblPos val="nextTo"/>
        <c:crossAx val="126388480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16.02.2023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</a:t>
            </a:r>
            <a:r>
              <a:rPr lang="en-US" sz="2000" dirty="0" smtClean="0"/>
              <a:t>1</a:t>
            </a:r>
            <a:r>
              <a:rPr lang="ru-RU" sz="2000" dirty="0" smtClean="0"/>
              <a:t> декабря 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года № </a:t>
            </a:r>
            <a:r>
              <a:rPr lang="en-US" sz="2000" dirty="0" smtClean="0"/>
              <a:t>9</a:t>
            </a:r>
            <a:r>
              <a:rPr lang="ru-RU" sz="2000" dirty="0" smtClean="0"/>
              <a:t>1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год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5</a:t>
            </a:r>
            <a:r>
              <a:rPr lang="ru-RU" sz="2000" dirty="0" smtClean="0"/>
              <a:t>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2023 год и плановый период 2024-2025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2023г. и плановый период 2024 и 2025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2023-2025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424664,6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348862,4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349245,9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507251,3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392895,0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320916,0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324481,3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72001,0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55342,6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58576,3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62695,5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435250,3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337552,4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262339,7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261785,8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38139,2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29541,0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24129,0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24581,9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</a:t>
            </a:r>
            <a:r>
              <a:rPr lang="en-US" sz="2400" dirty="0" smtClean="0">
                <a:solidFill>
                  <a:srgbClr val="CC3300"/>
                </a:solidFill>
              </a:rPr>
              <a:t>1</a:t>
            </a:r>
            <a:r>
              <a:rPr lang="ru-RU" sz="2400" dirty="0" smtClean="0">
                <a:solidFill>
                  <a:srgbClr val="CC3300"/>
                </a:solidFill>
              </a:rPr>
              <a:t>-202</a:t>
            </a:r>
            <a:r>
              <a:rPr lang="en-US" sz="2400" dirty="0" smtClean="0">
                <a:solidFill>
                  <a:srgbClr val="CC3300"/>
                </a:solidFill>
              </a:rPr>
              <a:t>5</a:t>
            </a:r>
            <a:r>
              <a:rPr lang="ru-RU" sz="2400" dirty="0" smtClean="0">
                <a:solidFill>
                  <a:srgbClr val="CC3300"/>
                </a:solidFill>
              </a:rPr>
              <a:t>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429625" cy="5500688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4150"/>
          <a:ext cx="3168650" cy="1992313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512" y="1340768"/>
          <a:ext cx="8772525" cy="5168900"/>
        </p:xfrm>
        <a:graphic>
          <a:graphicData uri="http://schemas.openxmlformats.org/presentationml/2006/ole">
            <p:oleObj spid="_x0000_s4099" name="Worksheet" r:id="rId4" imgW="6915187" imgH="3841679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2021-2025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26369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2021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2023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83709,1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51211,4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54422,4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58535,2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79535,0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45735,3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48785,8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52720,8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2343,4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2389,5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1356,6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1410,9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1467,3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1538,0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1806,7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1879,0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1954,1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8393,1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4131,2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4153,9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4160,2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2047,3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2562,0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2576,1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2590,8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4164,4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92102,2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55342,6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58576,3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62695,4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2021-2025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91575" cy="5838845"/>
            <a:chOff x="213666" y="221057"/>
            <a:chExt cx="8821864" cy="3586464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21864" cy="3014062"/>
          </p:xfrm>
          <a:graphic>
            <a:graphicData uri="http://schemas.openxmlformats.org/presentationml/2006/ole">
              <p:oleObj spid="_x0000_s6146" name="Worksheet" r:id="rId4" imgW="6984890" imgH="372753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538934"/>
            <a:chOff x="305973" y="228080"/>
            <a:chExt cx="8608080" cy="6054161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413304"/>
          </p:xfrm>
          <a:graphic>
            <a:graphicData uri="http://schemas.openxmlformats.org/presentationml/2006/ole">
              <p:oleObj spid="_x0000_s7170" name="Worksheet" r:id="rId4" imgW="7118308" imgH="465456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801100" cy="6203973"/>
            <a:chOff x="305972" y="228080"/>
            <a:chExt cx="8472074" cy="574403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72074" cy="5107584"/>
          </p:xfrm>
          <a:graphic>
            <a:graphicData uri="http://schemas.openxmlformats.org/presentationml/2006/ole">
              <p:oleObj spid="_x0000_s8194" name="Worksheet" r:id="rId4" imgW="6984890" imgH="391169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2023-2025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379586,4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96,6%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27766,1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25746,1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26676,1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29794,3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20817,0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14597,7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13702,9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14274,5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218,0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205994,8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187708,7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195443,0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100525,9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52115,7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50906,5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364,4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365,5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367,1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648,0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2023-2025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27766,1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25746,1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области»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области»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27676,1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26586,1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25656,1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205994,8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187708,7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195443,0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2619,9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3841,8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139419,0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124426,2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128216,5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6112,7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42577,9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38657,3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1979,6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3668,5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2023 год и плановый период 2024  и 2025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35995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100525,9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52115,7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50906,5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966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16740,4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14256,5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14196,5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6671,0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24315,0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19614,2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8897,4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8780,3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1995,1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1745,1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125312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125938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41959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42700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239045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проведенных мероприятий в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65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53731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23566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648,0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1241,7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1368,9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1436,5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1504,1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5,762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358,9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483,4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828,6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29885,6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31859,0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32560,0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33309,0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34008,0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29794,3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20817,0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14597,7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23457,4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8260,8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6336,9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14274,5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1809,0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2713,5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2023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2024-2025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29541,0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2461,7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24129,0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2010,7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24581,9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2048,5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15710,8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1309,2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4317,3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193,1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4939,2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244,9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3469,1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289,1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2860,0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238,3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2794,6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32,9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1127,3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93,9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1132,3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94,4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1213,6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101,1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2023-2025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2023-2025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42577,9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38657,3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41030,6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141534,4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127353,4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131553,7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18011,6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17889,0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6829,6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6723,6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208953,5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190420,4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197196,9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2023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15710,8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2023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198,1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2023 году составит 3469,1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2023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109663" y="3709988"/>
          <a:ext cx="6435725" cy="1860550"/>
        </p:xfrm>
        <a:graphic>
          <a:graphicData uri="http://schemas.openxmlformats.org/presentationml/2006/ole">
            <p:oleObj spid="_x0000_s10242" name="Worksheet" r:id="rId3" imgW="6743685" imgH="1949494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2023-2025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14993,7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15057,6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16019,0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2023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1127,3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6312,3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6313,4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7219,4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2023-2025 г – 175,0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2023-2025 г – 180,0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2023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en-US" sz="1000" dirty="0" smtClean="0">
                <a:solidFill>
                  <a:schemeClr val="accent2"/>
                </a:solidFill>
              </a:rPr>
              <a:t>337552.4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153079.0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138759.0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45597.3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7.1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en-US" sz="1000" dirty="0" smtClean="0">
                <a:solidFill>
                  <a:schemeClr val="accent2"/>
                </a:solidFill>
              </a:rPr>
              <a:t>262339.7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13800.0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</a:t>
            </a:r>
            <a:r>
              <a:rPr lang="en-US" sz="1000" dirty="0" smtClean="0">
                <a:solidFill>
                  <a:schemeClr val="accent2"/>
                </a:solidFill>
              </a:rPr>
              <a:t>2828.1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5593.4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8</a:t>
            </a:r>
            <a:r>
              <a:rPr lang="ru-RU" sz="1000" dirty="0" smtClean="0">
                <a:solidFill>
                  <a:schemeClr val="accent2"/>
                </a:solidFill>
              </a:rPr>
              <a:t>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</a:t>
            </a:r>
            <a:r>
              <a:rPr lang="en-US" sz="1000" dirty="0" smtClean="0">
                <a:solidFill>
                  <a:schemeClr val="accent2"/>
                </a:solidFill>
              </a:rPr>
              <a:t>61785.8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</a:t>
            </a:r>
            <a:r>
              <a:rPr lang="en-US" sz="1000" dirty="0" smtClean="0">
                <a:solidFill>
                  <a:schemeClr val="accent2"/>
                </a:solidFill>
              </a:rPr>
              <a:t>7667.0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48280.4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en-US" sz="1000" dirty="0" smtClean="0">
                <a:solidFill>
                  <a:schemeClr val="accent2"/>
                </a:solidFill>
              </a:rPr>
              <a:t>5719.1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</a:t>
            </a:r>
            <a:r>
              <a:rPr lang="en-US" sz="1000" dirty="0" smtClean="0">
                <a:solidFill>
                  <a:schemeClr val="accent2"/>
                </a:solidFill>
              </a:rPr>
              <a:t>9.3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2023 году- 23457,4 тыс. руб., в 2024 году- 14480,1 тыс. руб., в </a:t>
            </a:r>
            <a:r>
              <a:rPr lang="ru-RU" sz="1800" b="1" dirty="0" smtClean="0">
                <a:solidFill>
                  <a:schemeClr val="tx1"/>
                </a:solidFill>
              </a:rPr>
              <a:t>2025 </a:t>
            </a:r>
            <a:r>
              <a:rPr lang="ru-RU" sz="1800" b="1" dirty="0" smtClean="0">
                <a:solidFill>
                  <a:schemeClr val="tx1"/>
                </a:solidFill>
              </a:rPr>
              <a:t>году – 8260,8тыс.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3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4</a:t>
            </a:r>
            <a:r>
              <a:rPr lang="ru-RU" sz="1400" dirty="0" smtClean="0"/>
              <a:t>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</a:t>
            </a:r>
            <a:r>
              <a:rPr lang="en-US" sz="1400" dirty="0" smtClean="0"/>
              <a:t>5</a:t>
            </a:r>
            <a:r>
              <a:rPr lang="ru-RU" sz="1400" dirty="0" smtClean="0"/>
              <a:t>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3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4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</a:t>
            </a:r>
            <a:r>
              <a:rPr lang="en-US" b="0" dirty="0" smtClean="0">
                <a:latin typeface="Times New Roman" pitchFamily="18" charset="0"/>
              </a:rPr>
              <a:t>5</a:t>
            </a:r>
            <a:r>
              <a:rPr lang="ru-RU" b="0" dirty="0" smtClean="0">
                <a:latin typeface="Times New Roman" pitchFamily="18" charset="0"/>
              </a:rPr>
              <a:t>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8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5056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1719,1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2619,9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3841,8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389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60428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75535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1498,0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2374,3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3549,5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53215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2072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46226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113938,6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81084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114182,0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115901,0</a:t>
                      </a: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42619,9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18192</TotalTime>
  <Words>6301</Words>
  <Application>Microsoft Office PowerPoint</Application>
  <PresentationFormat>Экран (4:3)</PresentationFormat>
  <Paragraphs>1479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2023 год и плановый период 2024  и 2025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2023-2025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2021-2025 годы</vt:lpstr>
      <vt:lpstr>Поступление налоговых доходов в динамике  2021-2025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379586,4 тыс. руб., или 96,6%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2023 году и плановом периоде 2024-2025 годов</vt:lpstr>
      <vt:lpstr>НАЦИОНАЛЬНАЯ ЭКОНОМИКА НА 2023-2025 годы</vt:lpstr>
      <vt:lpstr>Расходы на образование на 2023-2025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2023 году составит 3469,1 рублей  Расходы на культуру на 2023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2023 году- 23457,4 тыс. руб., в 2024 году- 14480,1 тыс. руб., в 2025 году – 8260,8тыс.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1745</cp:revision>
  <dcterms:created xsi:type="dcterms:W3CDTF">2013-11-27T07:50:48Z</dcterms:created>
  <dcterms:modified xsi:type="dcterms:W3CDTF">2023-02-16T09:37:08Z</dcterms:modified>
</cp:coreProperties>
</file>