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2" r:id="rId5"/>
    <p:sldId id="258" r:id="rId6"/>
    <p:sldId id="259" r:id="rId7"/>
    <p:sldId id="275" r:id="rId8"/>
    <p:sldId id="260" r:id="rId9"/>
    <p:sldId id="273" r:id="rId10"/>
    <p:sldId id="261" r:id="rId11"/>
    <p:sldId id="276" r:id="rId12"/>
    <p:sldId id="277" r:id="rId13"/>
    <p:sldId id="278" r:id="rId14"/>
    <p:sldId id="279" r:id="rId15"/>
    <p:sldId id="263" r:id="rId16"/>
    <p:sldId id="280" r:id="rId17"/>
    <p:sldId id="281" r:id="rId18"/>
    <p:sldId id="282" r:id="rId19"/>
    <p:sldId id="283" r:id="rId20"/>
    <p:sldId id="284" r:id="rId21"/>
    <p:sldId id="264" r:id="rId22"/>
    <p:sldId id="285" r:id="rId23"/>
    <p:sldId id="265" r:id="rId24"/>
    <p:sldId id="286" r:id="rId25"/>
    <p:sldId id="266" r:id="rId26"/>
    <p:sldId id="267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5" r:id="rId35"/>
    <p:sldId id="294" r:id="rId36"/>
    <p:sldId id="296" r:id="rId37"/>
    <p:sldId id="268" r:id="rId38"/>
    <p:sldId id="297" r:id="rId39"/>
    <p:sldId id="298" r:id="rId40"/>
    <p:sldId id="299" r:id="rId41"/>
    <p:sldId id="300" r:id="rId42"/>
    <p:sldId id="301" r:id="rId43"/>
    <p:sldId id="302" r:id="rId44"/>
    <p:sldId id="269" r:id="rId45"/>
    <p:sldId id="270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24" autoAdjust="0"/>
  </p:normalViewPr>
  <p:slideViewPr>
    <p:cSldViewPr>
      <p:cViewPr>
        <p:scale>
          <a:sx n="80" d="100"/>
          <a:sy n="80" d="100"/>
        </p:scale>
        <p:origin x="-111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F6143-89EB-4B27-BFFB-AFED03EDD1A6}" type="datetimeFigureOut">
              <a:rPr lang="ru-RU" smtClean="0"/>
              <a:pPr/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FD57-E62F-4EA6-B5C1-86574B2C3C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F6143-89EB-4B27-BFFB-AFED03EDD1A6}" type="datetimeFigureOut">
              <a:rPr lang="ru-RU" smtClean="0"/>
              <a:pPr/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FD57-E62F-4EA6-B5C1-86574B2C3C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F6143-89EB-4B27-BFFB-AFED03EDD1A6}" type="datetimeFigureOut">
              <a:rPr lang="ru-RU" smtClean="0"/>
              <a:pPr/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FD57-E62F-4EA6-B5C1-86574B2C3C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F6143-89EB-4B27-BFFB-AFED03EDD1A6}" type="datetimeFigureOut">
              <a:rPr lang="ru-RU" smtClean="0"/>
              <a:pPr/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FD57-E62F-4EA6-B5C1-86574B2C3C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F6143-89EB-4B27-BFFB-AFED03EDD1A6}" type="datetimeFigureOut">
              <a:rPr lang="ru-RU" smtClean="0"/>
              <a:pPr/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FD57-E62F-4EA6-B5C1-86574B2C3C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F6143-89EB-4B27-BFFB-AFED03EDD1A6}" type="datetimeFigureOut">
              <a:rPr lang="ru-RU" smtClean="0"/>
              <a:pPr/>
              <a:t>29.08.2021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FD57-E62F-4EA6-B5C1-86574B2C3C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F6143-89EB-4B27-BFFB-AFED03EDD1A6}" type="datetimeFigureOut">
              <a:rPr lang="ru-RU" smtClean="0"/>
              <a:pPr/>
              <a:t>29.08.2021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FD57-E62F-4EA6-B5C1-86574B2C3C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F6143-89EB-4B27-BFFB-AFED03EDD1A6}" type="datetimeFigureOut">
              <a:rPr lang="ru-RU" smtClean="0"/>
              <a:pPr/>
              <a:t>29.08.2021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FD57-E62F-4EA6-B5C1-86574B2C3C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F6143-89EB-4B27-BFFB-AFED03EDD1A6}" type="datetimeFigureOut">
              <a:rPr lang="ru-RU" smtClean="0"/>
              <a:pPr/>
              <a:t>29.08.2021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FD57-E62F-4EA6-B5C1-86574B2C3C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F6143-89EB-4B27-BFFB-AFED03EDD1A6}" type="datetimeFigureOut">
              <a:rPr lang="ru-RU" smtClean="0"/>
              <a:pPr/>
              <a:t>29.08.2021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FD57-E62F-4EA6-B5C1-86574B2C3C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F6143-89EB-4B27-BFFB-AFED03EDD1A6}" type="datetimeFigureOut">
              <a:rPr lang="ru-RU" smtClean="0"/>
              <a:pPr/>
              <a:t>29.08.2021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FD57-E62F-4EA6-B5C1-86574B2C3C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F6143-89EB-4B27-BFFB-AFED03EDD1A6}" type="datetimeFigureOut">
              <a:rPr lang="ru-RU" smtClean="0"/>
              <a:pPr/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EFD57-E62F-4EA6-B5C1-86574B2C3C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krot.mobi/uploads/posts/2021-01/thumbs/1610479042_5-p-fon-dlya-prezentatsii-po-pedagogik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8379"/>
            <a:ext cx="9144000" cy="705637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59632" y="1484784"/>
            <a:ext cx="71287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Georgia" pitchFamily="18" charset="0"/>
              </a:rPr>
              <a:t>«Воспитание подрастающего поколения: современные вызовы, адекватные возможности, нравственная ответственность».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6064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Georgia" pitchFamily="18" charset="0"/>
              </a:rPr>
              <a:t>Муниципальное бюджетное общеобразовательное учреждение</a:t>
            </a:r>
          </a:p>
          <a:p>
            <a:pPr algn="ctr"/>
            <a:r>
              <a:rPr lang="ru-RU" dirty="0" smtClean="0">
                <a:latin typeface="Georgia" pitchFamily="18" charset="0"/>
              </a:rPr>
              <a:t>средняя школа №2 г.Сычевки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krot.mobi/uploads/posts/2021-01/thumbs/1610479033_32-p-fon-dlya-prezentatsii-po-pedagogike-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14412"/>
          </a:xfrm>
          <a:prstGeom prst="rect">
            <a:avLst/>
          </a:prstGeom>
          <a:noFill/>
        </p:spPr>
      </p:pic>
      <p:pic>
        <p:nvPicPr>
          <p:cNvPr id="18435" name="Picture 3" descr="C:\Users\user\Desktop\работа 2019-2020\фото 2019-2020\Метапредметная неделя\Козлова Л.В\IMG_65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0"/>
            <a:ext cx="5575549" cy="3717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436" name="Picture 4" descr="C:\Users\user\Desktop\работа 2019-2020\фото 2019-2020\Метапредметная неделя\Дмитриева\IMG_56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8560" y="3717032"/>
            <a:ext cx="5184576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7" name="Picture 5" descr="C:\Users\user\Desktop\работа 2019-2020\фото 2019-2020\Метапредметная неделя\Федорова\IMG_58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9424" y="3789040"/>
            <a:ext cx="5184576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rot.mobi/uploads/posts/2021-01/thumbs/1610479033_32-p-fon-dlya-prezentatsii-po-pedagogike-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144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0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2. Модуль «Классное руководство»</a:t>
            </a:r>
            <a:endParaRPr lang="ru-RU" sz="2400" b="1" dirty="0">
              <a:latin typeface="Georgia" pitchFamily="18" charset="0"/>
            </a:endParaRPr>
          </a:p>
        </p:txBody>
      </p:sp>
      <p:pic>
        <p:nvPicPr>
          <p:cNvPr id="31746" name="Picture 2" descr="C:\Users\user\Desktop\работа 2020-2021\фотолетопись 2020-2021\День Здоровья 24.09.20\IMG_7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3"/>
            <a:ext cx="6804248" cy="4536165"/>
          </a:xfrm>
          <a:prstGeom prst="rect">
            <a:avLst/>
          </a:prstGeom>
          <a:noFill/>
        </p:spPr>
      </p:pic>
      <p:pic>
        <p:nvPicPr>
          <p:cNvPr id="31747" name="Picture 3" descr="C:\Users\user\Desktop\работа 2020-2021\фотолетопись 2020-2021\День Здоровья 24.09.20\IMG_70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453340"/>
            <a:ext cx="5796136" cy="3864091"/>
          </a:xfrm>
          <a:prstGeom prst="rect">
            <a:avLst/>
          </a:prstGeom>
          <a:noFill/>
        </p:spPr>
      </p:pic>
      <p:pic>
        <p:nvPicPr>
          <p:cNvPr id="31749" name="Picture 5" descr="https://pbs.twimg.com/media/EroSD_AW8Ac4Uo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04664"/>
            <a:ext cx="3963949" cy="3105647"/>
          </a:xfrm>
          <a:prstGeom prst="rect">
            <a:avLst/>
          </a:prstGeom>
          <a:noFill/>
        </p:spPr>
      </p:pic>
      <p:pic>
        <p:nvPicPr>
          <p:cNvPr id="31751" name="Picture 7" descr="https://www.teksysusa.com/images/9b133473a338d77b9d951f0e7fdfa3a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4941168"/>
            <a:ext cx="2256185" cy="225618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rot.mobi/uploads/posts/2021-01/thumbs/1610479033_32-p-fon-dlya-prezentatsii-po-pedagogike-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144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0"/>
            <a:ext cx="8820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Georgia" pitchFamily="18" charset="0"/>
              </a:rPr>
              <a:t>3.Модуль «Курсы внеурочной деятельности» </a:t>
            </a:r>
            <a:endParaRPr lang="ru-RU" sz="2800" b="1" dirty="0">
              <a:latin typeface="Georgia" pitchFamily="18" charset="0"/>
            </a:endParaRPr>
          </a:p>
        </p:txBody>
      </p:sp>
      <p:pic>
        <p:nvPicPr>
          <p:cNvPr id="34819" name="Picture 3" descr="C:\Users\user\Desktop\работа 2020-2021\фотолетопись 2020-2021\ДЕНЬ УЧИТЕЛЯ 20\_MG_71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836712"/>
            <a:ext cx="5652120" cy="3768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2" name="Picture 6" descr="C:\Users\user\Desktop\работа 2019-2020\фото 2019-2020\9-11 23 февраля (21.02.20)\IMG_6378.jpg"/>
          <p:cNvPicPr>
            <a:picLocks noChangeAspect="1" noChangeArrowheads="1"/>
          </p:cNvPicPr>
          <p:nvPr/>
        </p:nvPicPr>
        <p:blipFill>
          <a:blip r:embed="rId4" cstate="print"/>
          <a:srcRect t="29226"/>
          <a:stretch>
            <a:fillRect/>
          </a:stretch>
        </p:blipFill>
        <p:spPr bwMode="auto">
          <a:xfrm>
            <a:off x="3707904" y="4581128"/>
            <a:ext cx="5436096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3" name="Picture 7" descr="C:\Users\user\Desktop\работа 2019-2020\фото 2019-2020\25.02-28.02.20 ЗОЖ\IMG_6520.jpg"/>
          <p:cNvPicPr>
            <a:picLocks noChangeAspect="1" noChangeArrowheads="1"/>
          </p:cNvPicPr>
          <p:nvPr/>
        </p:nvPicPr>
        <p:blipFill>
          <a:blip r:embed="rId5" cstate="print"/>
          <a:srcRect l="21194"/>
          <a:stretch>
            <a:fillRect/>
          </a:stretch>
        </p:blipFill>
        <p:spPr bwMode="auto">
          <a:xfrm>
            <a:off x="5148064" y="908720"/>
            <a:ext cx="4283968" cy="3624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5" name="Picture 9" descr="https://img.lovepik.com/original_origin_pic/18/07/14/2692647b4545ed0832e0080a050b29a0.png_wh860.png"/>
          <p:cNvPicPr>
            <a:picLocks noChangeAspect="1" noChangeArrowheads="1"/>
          </p:cNvPicPr>
          <p:nvPr/>
        </p:nvPicPr>
        <p:blipFill>
          <a:blip r:embed="rId6" cstate="print"/>
          <a:srcRect l="7197" t="11213" r="9504" b="11895"/>
          <a:stretch>
            <a:fillRect/>
          </a:stretch>
        </p:blipFill>
        <p:spPr bwMode="auto">
          <a:xfrm>
            <a:off x="827584" y="4863932"/>
            <a:ext cx="2160240" cy="199406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er\Desktop\работа 2020-2021\фотолетопись 2020-2021\1 сентября\_MG_6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1968" y="620688"/>
            <a:ext cx="9355968" cy="623731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51720" y="0"/>
            <a:ext cx="4752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 </a:t>
            </a:r>
            <a:r>
              <a:rPr lang="ru-RU" b="1" dirty="0" smtClean="0">
                <a:latin typeface="Georgia" pitchFamily="18" charset="0"/>
              </a:rPr>
              <a:t>4.Модуль «Самоуправление»</a:t>
            </a:r>
            <a:endParaRPr lang="ru-RU" b="1" dirty="0">
              <a:latin typeface="Georgia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Desktop\работа 2020-2021\фотолетопись 2020-2021\ДЕНЬ УЧИТЕЛЯ 20\_MG_7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68" y="418356"/>
            <a:ext cx="9031932" cy="60212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krot.mobi/uploads/posts/2021-01/thumbs/1610479033_32-p-fon-dlya-prezentatsii-po-pedagogike-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144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71600" y="1196752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0484" name="Picture 4" descr="C:\Users\user\Desktop\работа 2019-2020\фото 2019-2020\8 марта поздравление\_MG_6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36514" y="548680"/>
            <a:ext cx="9463981" cy="6309320"/>
          </a:xfrm>
          <a:prstGeom prst="rect">
            <a:avLst/>
          </a:prstGeom>
          <a:noFill/>
        </p:spPr>
      </p:pic>
      <p:pic>
        <p:nvPicPr>
          <p:cNvPr id="10241" name="Picture 1" descr="C:\Users\user\Desktop\работа 2020-2021\фотолетопись 2020-2021\ДЕНЬ УЧИТЕЛЯ 20\_MG_71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013176" y="5517232"/>
            <a:ext cx="5112060" cy="340804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Desktop\работа 2020-2021\фотолетопись 2020-2021\день дублера\IMG-20201006-WA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ser\Desktop\работа 2019-2020\фото 2019-2020\14.02.20 Зимний день Здоровья\IMG_1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\Desktop\работа 2019-2020\фото 2019-2020\Ярмарка 08-10.09\_MG_97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812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rot.mobi/uploads/posts/2021-01/1610478986_7-p-fon-dlya-prezentatsii-po-pedagogike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093296" y="-5572000"/>
            <a:ext cx="20316825" cy="1524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633670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Georgia" pitchFamily="18" charset="0"/>
              </a:rPr>
              <a:t>Федеральный закон от 31 июля 2020 г. N 304-ФЗ "О внесении изменений в Федеральный закон "Об образовании в Российской Федерации" по вопросам воспитания обучающихся</a:t>
            </a:r>
            <a:r>
              <a:rPr lang="ru-RU" sz="3600" dirty="0" smtClean="0">
                <a:latin typeface="Georgia" pitchFamily="18" charset="0"/>
              </a:rPr>
              <a:t>. </a:t>
            </a:r>
          </a:p>
          <a:p>
            <a:endParaRPr lang="ru-RU" sz="3600" dirty="0">
              <a:latin typeface="Georgia" pitchFamily="18" charset="0"/>
            </a:endParaRPr>
          </a:p>
          <a:p>
            <a:endParaRPr lang="ru-RU" sz="3600" dirty="0" smtClean="0">
              <a:latin typeface="Georgia" pitchFamily="18" charset="0"/>
            </a:endParaRPr>
          </a:p>
          <a:p>
            <a:r>
              <a:rPr lang="ru-RU" sz="3600" dirty="0" smtClean="0">
                <a:solidFill>
                  <a:srgbClr val="FF0000"/>
                </a:solidFill>
                <a:latin typeface="Georgia" pitchFamily="18" charset="0"/>
              </a:rPr>
              <a:t>Рабочая программа воспитания.</a:t>
            </a:r>
            <a:endParaRPr lang="ru-RU" sz="3600" dirty="0" smtClean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krot.mobi/uploads/posts/2021-01/thumbs/1610479033_32-p-fon-dlya-prezentatsii-po-pedagogike-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144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63688" y="476672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Georgia" pitchFamily="18" charset="0"/>
              </a:rPr>
              <a:t>5.Модуль </a:t>
            </a:r>
            <a:r>
              <a:rPr lang="ru-RU" sz="2400" b="1" dirty="0" smtClean="0">
                <a:latin typeface="Georgia" pitchFamily="18" charset="0"/>
              </a:rPr>
              <a:t>« Профориентация</a:t>
            </a:r>
            <a:r>
              <a:rPr lang="ru-RU" sz="2400" dirty="0" smtClean="0">
                <a:latin typeface="Georgia" pitchFamily="18" charset="0"/>
              </a:rPr>
              <a:t>»</a:t>
            </a:r>
            <a:endParaRPr lang="ru-RU" sz="2400" dirty="0">
              <a:latin typeface="Georgia" pitchFamily="18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611560" y="980728"/>
            <a:ext cx="72008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Учащиеся совместно с педагогами изучают интернет-ресурсы, посвященные выбору профессий. Например, такими ресурсами могут быть: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-           Атлас новых профессий (http://atlas100.ru),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-           Банк интерактивных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профессиограмм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(http://prof.eduprof.ru);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-          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Иннометрика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(https://innometrica.pro);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-           Мой ориентир (http://мой-ориентир.рф);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-          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Навигатум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(https://www.navigatum.ru/czn.html);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-          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Поступи.онлайн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(https://postupi.online.ru);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-          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ПроеКТОриЯ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(http://proektoria.online.ru);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-          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ПрофВыбор.ру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(http://www.profvibor.ru);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-          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Профилум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(https://profilum.ru);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-          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Профориентатор.ру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(https://proforientator.ru);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-          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Учеба.ру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(https://www.ucheba.ru);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-          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ФоксФорд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(https://foxford.ru) и т.п.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\Desktop\работа 2019-2020\фото 2019-2020\25.02-28.02.20 ЗОЖ\IMG_6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24128" cy="3816085"/>
          </a:xfrm>
          <a:prstGeom prst="rect">
            <a:avLst/>
          </a:prstGeom>
          <a:noFill/>
        </p:spPr>
      </p:pic>
      <p:pic>
        <p:nvPicPr>
          <p:cNvPr id="40963" name="Picture 3" descr="C:\Users\user\Desktop\работа 2020-2021\фотолетопись 2020-2021\фото Точка роста\IMG_20210120_083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0"/>
            <a:ext cx="4860032" cy="3645024"/>
          </a:xfrm>
          <a:prstGeom prst="rect">
            <a:avLst/>
          </a:prstGeom>
          <a:noFill/>
        </p:spPr>
      </p:pic>
      <p:pic>
        <p:nvPicPr>
          <p:cNvPr id="40964" name="Picture 4" descr="C:\Users\user\Desktop\работа 2020-2021\фотолетопись 2020-2021\фото Точка роста\IMG_20210120_0818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4"/>
            <a:ext cx="4283968" cy="3212976"/>
          </a:xfrm>
          <a:prstGeom prst="rect">
            <a:avLst/>
          </a:prstGeom>
          <a:noFill/>
        </p:spPr>
      </p:pic>
      <p:pic>
        <p:nvPicPr>
          <p:cNvPr id="40966" name="Picture 6" descr="http://gancevichi.edu.by/ru/sm.aspx?guid=1810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193704"/>
            <a:ext cx="3558553" cy="266429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krot.mobi/uploads/posts/2021-01/thumbs/1610479033_32-p-fon-dlya-prezentatsii-po-pedagogike-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144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8" y="260648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6.Модуль </a:t>
            </a:r>
            <a:r>
              <a:rPr lang="ru-RU" sz="2400" b="1" dirty="0" smtClean="0">
                <a:latin typeface="Georgia" pitchFamily="18" charset="0"/>
              </a:rPr>
              <a:t>« Работа с родителями»</a:t>
            </a:r>
            <a:endParaRPr lang="ru-RU" sz="2400" b="1" dirty="0">
              <a:latin typeface="Georgia" pitchFamily="18" charset="0"/>
            </a:endParaRPr>
          </a:p>
        </p:txBody>
      </p:sp>
      <p:pic>
        <p:nvPicPr>
          <p:cNvPr id="22531" name="Picture 3" descr="C:\Users\user\Desktop\работа 2019-2020\фото 2019-2020\День Матери. 22.11.19\IMG_12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32723"/>
            <a:ext cx="4860032" cy="3240021"/>
          </a:xfrm>
          <a:prstGeom prst="rect">
            <a:avLst/>
          </a:prstGeom>
          <a:noFill/>
        </p:spPr>
      </p:pic>
      <p:pic>
        <p:nvPicPr>
          <p:cNvPr id="22533" name="Picture 5" descr="C:\Users\user\Desktop\работа 2019-2020\фото 2019-2020\День Матери. 22.11.19\IMG_12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933056"/>
            <a:ext cx="4598568" cy="3065712"/>
          </a:xfrm>
          <a:prstGeom prst="rect">
            <a:avLst/>
          </a:prstGeom>
          <a:noFill/>
        </p:spPr>
      </p:pic>
      <p:pic>
        <p:nvPicPr>
          <p:cNvPr id="8193" name="Picture 1" descr="C:\Users\user\Desktop\работа 2019-2020\фото 2019-2020\встреча выпускников 01.02.20\IMG_1408.JPG"/>
          <p:cNvPicPr>
            <a:picLocks noChangeAspect="1" noChangeArrowheads="1"/>
          </p:cNvPicPr>
          <p:nvPr/>
        </p:nvPicPr>
        <p:blipFill>
          <a:blip r:embed="rId5" cstate="print"/>
          <a:srcRect l="21967" t="13874" r="21381"/>
          <a:stretch>
            <a:fillRect/>
          </a:stretch>
        </p:blipFill>
        <p:spPr bwMode="auto">
          <a:xfrm>
            <a:off x="4860032" y="908720"/>
            <a:ext cx="3528392" cy="357605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user\Desktop\работа 2019-2020\фото 2019-2020\Ярмарка 08-10.09\_MG_97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5292588" cy="3528392"/>
          </a:xfrm>
          <a:prstGeom prst="rect">
            <a:avLst/>
          </a:prstGeom>
          <a:noFill/>
        </p:spPr>
      </p:pic>
      <p:pic>
        <p:nvPicPr>
          <p:cNvPr id="46083" name="Picture 3" descr="C:\Users\user\Desktop\работа 2019-2020\фото 2019-2020\День Матери. 22.11.19\IMG_12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140968"/>
            <a:ext cx="5004048" cy="333603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krot.mobi/uploads/posts/2021-01/thumbs/1610479033_32-p-fon-dlya-prezentatsii-po-pedagogike-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95415" cy="774424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eorgia" pitchFamily="18" charset="0"/>
              </a:rPr>
              <a:t>Модуль « Ключевые дела»</a:t>
            </a:r>
            <a:r>
              <a:rPr lang="ru-RU" sz="3200" dirty="0" smtClean="0">
                <a:latin typeface="Georgia" pitchFamily="18" charset="0"/>
              </a:rPr>
              <a:t> </a:t>
            </a:r>
            <a:endParaRPr lang="ru-RU" sz="3200" dirty="0">
              <a:latin typeface="Georgia" pitchFamily="18" charset="0"/>
            </a:endParaRPr>
          </a:p>
        </p:txBody>
      </p:sp>
      <p:pic>
        <p:nvPicPr>
          <p:cNvPr id="23556" name="Picture 4" descr="C:\Users\user\Desktop\работа 2019-2020\фото 2019-2020\8 марта поздравление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4582326" cy="2520280"/>
          </a:xfrm>
          <a:prstGeom prst="rect">
            <a:avLst/>
          </a:prstGeom>
          <a:noFill/>
        </p:spPr>
      </p:pic>
      <p:pic>
        <p:nvPicPr>
          <p:cNvPr id="23557" name="Picture 5" descr="C:\Users\user\Desktop\работа 2019-2020\фото 2019-2020\14.02.20 Зимний день Здоровья\IMG_17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4296"/>
            <a:ext cx="4490556" cy="2993704"/>
          </a:xfrm>
          <a:prstGeom prst="rect">
            <a:avLst/>
          </a:prstGeom>
          <a:noFill/>
        </p:spPr>
      </p:pic>
      <p:pic>
        <p:nvPicPr>
          <p:cNvPr id="23558" name="Picture 6" descr="C:\Users\user\Desktop\работа 2019-2020\фото 2019-2020\встреча выпускников 01.02.20\IMG_14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052736"/>
            <a:ext cx="4211960" cy="2807973"/>
          </a:xfrm>
          <a:prstGeom prst="rect">
            <a:avLst/>
          </a:prstGeom>
          <a:noFill/>
        </p:spPr>
      </p:pic>
      <p:pic>
        <p:nvPicPr>
          <p:cNvPr id="23559" name="Picture 7" descr="C:\Users\user\Desktop\работа 2019-2020\фото 2019-2020\День учителя 04.10.19\IMG_9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56584" y="4149080"/>
            <a:ext cx="4387416" cy="29249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работа 2019-2020\фото 2019-2020\Масленица ярмарка 26.02-28.02.20\DSCN49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01" y="260648"/>
            <a:ext cx="4200467" cy="3150350"/>
          </a:xfrm>
          <a:prstGeom prst="rect">
            <a:avLst/>
          </a:prstGeom>
          <a:noFill/>
        </p:spPr>
      </p:pic>
      <p:pic>
        <p:nvPicPr>
          <p:cNvPr id="24579" name="Picture 3" descr="C:\Users\user\Desktop\работа 2020-2021\фотолетопись 2020-2021\день дублера\IMG-20201006-WA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648"/>
            <a:ext cx="4067944" cy="3050958"/>
          </a:xfrm>
          <a:prstGeom prst="rect">
            <a:avLst/>
          </a:prstGeom>
          <a:noFill/>
        </p:spPr>
      </p:pic>
      <p:pic>
        <p:nvPicPr>
          <p:cNvPr id="24580" name="Picture 4" descr="C:\Users\user\Desktop\работа 2019-2020\фото 2019-2020\Осв. Смоленщины 25.09\_MG_7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593976"/>
            <a:ext cx="4896036" cy="326402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user\Desktop\работа 2019-2020\фото 2019-2020\Новый год\IMG_1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user\Desktop\работа 2019-2020\фото 2019-2020\Новый год\IMG_1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user\Desktop\работа 2019-2020\фото 2019-2020\Осв. Смоленщины 25.09\_MG_7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rot.mobi/uploads/posts/2021-01/1610478986_7-p-fon-dlya-prezentatsii-po-pedagogike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907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476672"/>
            <a:ext cx="64087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ru-RU" sz="4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4000" dirty="0" smtClean="0">
                <a:latin typeface="Georgia" pitchFamily="18" charset="0"/>
              </a:rPr>
              <a:t>Рабочая группа</a:t>
            </a:r>
          </a:p>
          <a:p>
            <a:pPr>
              <a:buFont typeface="Wingdings" pitchFamily="2" charset="2"/>
              <a:buChar char="ü"/>
            </a:pPr>
            <a:r>
              <a:rPr lang="ru-RU" sz="4000" dirty="0" smtClean="0">
                <a:latin typeface="Georgia" pitchFamily="18" charset="0"/>
              </a:rPr>
              <a:t>Дорожная карта мероприятий по разработке</a:t>
            </a:r>
          </a:p>
          <a:p>
            <a:r>
              <a:rPr lang="ru-RU" sz="4000" dirty="0" smtClean="0">
                <a:latin typeface="Georgia" pitchFamily="18" charset="0"/>
              </a:rPr>
              <a:t> Рабочей программы воспитания</a:t>
            </a:r>
            <a:endParaRPr lang="ru-RU" sz="4000" dirty="0">
              <a:latin typeface="Georgia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user\Desktop\работа 2019-2020\фото 2019-2020\Смотр строя 07.11.19\IMG_02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user\Desktop\работа 2019-2020\фото 2019-2020\Смотр строя 07.11.19\IMG_0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user\Desktop\работа 2019-2020\фото 2019-2020\Смотр строя 07.11.19\IMG_0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user\Desktop\работа 2019-2020\фото 2019-2020\9-11 23 февраля (21.02.20)\IMG_6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user\Desktop\работа 2019-2020\фото 2019-2020\7-8 кл 8 марта\IMG_66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user\Desktop\работа 2019-2020\фото 2019-2020\7-8 кл 8 марта\IMG_66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  <p:pic>
        <p:nvPicPr>
          <p:cNvPr id="54275" name="Picture 3" descr="C:\Users\user\Desktop\работа 2019-2020\фото 2019-2020\14.02.20 Зимний день Здоровья\IMG_1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user\Desktop\работа 2020-2021\фотолетопись 2020-2021\1 сентября\_MG_69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krot.mobi/uploads/posts/2021-01/thumbs/1610479033_32-p-fon-dlya-prezentatsii-po-pedagogike-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144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332656"/>
            <a:ext cx="781236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eorgia" pitchFamily="18" charset="0"/>
              </a:rPr>
              <a:t>5.Модуль </a:t>
            </a:r>
            <a:r>
              <a:rPr lang="ru-RU" sz="3200" b="1" dirty="0" smtClean="0">
                <a:latin typeface="Georgia" pitchFamily="18" charset="0"/>
              </a:rPr>
              <a:t>«Детские общественные объединения»</a:t>
            </a:r>
            <a:r>
              <a:rPr lang="ru-RU" sz="3200" dirty="0"/>
              <a:t> </a:t>
            </a:r>
            <a:endParaRPr lang="ru-RU" sz="3200" dirty="0" smtClean="0"/>
          </a:p>
          <a:p>
            <a:r>
              <a:rPr lang="ru-RU" sz="3200" dirty="0" err="1" smtClean="0">
                <a:latin typeface="Georgia" pitchFamily="18" charset="0"/>
              </a:rPr>
              <a:t>Набазе</a:t>
            </a:r>
            <a:r>
              <a:rPr lang="ru-RU" sz="3200" dirty="0" smtClean="0">
                <a:latin typeface="Georgia" pitchFamily="18" charset="0"/>
              </a:rPr>
              <a:t> </a:t>
            </a:r>
            <a:r>
              <a:rPr lang="ru-RU" sz="3200" dirty="0">
                <a:latin typeface="Georgia" pitchFamily="18" charset="0"/>
              </a:rPr>
              <a:t>нашей школы действуют такие объединения как </a:t>
            </a:r>
            <a:endParaRPr lang="ru-RU" sz="3200" dirty="0" smtClean="0">
              <a:latin typeface="Georgia" pitchFamily="18" charset="0"/>
            </a:endParaRPr>
          </a:p>
          <a:p>
            <a:r>
              <a:rPr lang="ru-RU" sz="3200" dirty="0">
                <a:latin typeface="Georgia" pitchFamily="18" charset="0"/>
              </a:rPr>
              <a:t>-</a:t>
            </a:r>
            <a:r>
              <a:rPr lang="ru-RU" sz="3200" dirty="0" smtClean="0">
                <a:latin typeface="Georgia" pitchFamily="18" charset="0"/>
              </a:rPr>
              <a:t>первичное </a:t>
            </a:r>
            <a:r>
              <a:rPr lang="ru-RU" sz="3200" dirty="0">
                <a:latin typeface="Georgia" pitchFamily="18" charset="0"/>
              </a:rPr>
              <a:t>отделение РДШ «</a:t>
            </a:r>
            <a:r>
              <a:rPr lang="ru-RU" sz="3200" dirty="0" smtClean="0">
                <a:latin typeface="Georgia" pitchFamily="18" charset="0"/>
              </a:rPr>
              <a:t>Вымпел», </a:t>
            </a:r>
            <a:r>
              <a:rPr lang="ru-RU" sz="3200" dirty="0">
                <a:latin typeface="Georgia" pitchFamily="18" charset="0"/>
              </a:rPr>
              <a:t>-</a:t>
            </a:r>
            <a:r>
              <a:rPr lang="ru-RU" sz="3200" dirty="0" smtClean="0">
                <a:latin typeface="Georgia" pitchFamily="18" charset="0"/>
              </a:rPr>
              <a:t>отряд </a:t>
            </a:r>
            <a:r>
              <a:rPr lang="ru-RU" sz="3200" dirty="0" err="1">
                <a:latin typeface="Georgia" pitchFamily="18" charset="0"/>
              </a:rPr>
              <a:t>Юнармия</a:t>
            </a:r>
            <a:r>
              <a:rPr lang="ru-RU" sz="3200" dirty="0" smtClean="0">
                <a:latin typeface="Georgia" pitchFamily="18" charset="0"/>
              </a:rPr>
              <a:t>,</a:t>
            </a:r>
          </a:p>
          <a:p>
            <a:pPr>
              <a:buFontTx/>
              <a:buChar char="-"/>
            </a:pPr>
            <a:r>
              <a:rPr lang="ru-RU" sz="3200" dirty="0" smtClean="0">
                <a:latin typeface="Georgia" pitchFamily="18" charset="0"/>
              </a:rPr>
              <a:t>волонтерский </a:t>
            </a:r>
            <a:r>
              <a:rPr lang="ru-RU" sz="3200" dirty="0">
                <a:latin typeface="Georgia" pitchFamily="18" charset="0"/>
              </a:rPr>
              <a:t>отряд «</a:t>
            </a:r>
            <a:r>
              <a:rPr lang="ru-RU" sz="3200" dirty="0" err="1">
                <a:latin typeface="Georgia" pitchFamily="18" charset="0"/>
              </a:rPr>
              <a:t>ПроДобро</a:t>
            </a:r>
            <a:r>
              <a:rPr lang="ru-RU" sz="3200" dirty="0" smtClean="0">
                <a:latin typeface="Georgia" pitchFamily="18" charset="0"/>
              </a:rPr>
              <a:t>»,</a:t>
            </a:r>
          </a:p>
          <a:p>
            <a:pPr>
              <a:buFontTx/>
              <a:buChar char="-"/>
            </a:pPr>
            <a:r>
              <a:rPr lang="ru-RU" sz="3200" dirty="0" smtClean="0">
                <a:latin typeface="Georgia" pitchFamily="18" charset="0"/>
              </a:rPr>
              <a:t>школьная </a:t>
            </a:r>
            <a:r>
              <a:rPr lang="ru-RU" sz="3200" dirty="0">
                <a:latin typeface="Georgia" pitchFamily="18" charset="0"/>
              </a:rPr>
              <a:t>эскадра «Мир», </a:t>
            </a:r>
            <a:endParaRPr lang="ru-RU" sz="3200" dirty="0" smtClean="0">
              <a:latin typeface="Georgia" pitchFamily="18" charset="0"/>
            </a:endParaRPr>
          </a:p>
          <a:p>
            <a:pPr>
              <a:buFontTx/>
              <a:buChar char="-"/>
            </a:pPr>
            <a:r>
              <a:rPr lang="ru-RU" sz="3200" dirty="0" smtClean="0">
                <a:latin typeface="Georgia" pitchFamily="18" charset="0"/>
              </a:rPr>
              <a:t>школьные </a:t>
            </a:r>
            <a:r>
              <a:rPr lang="ru-RU" sz="3200" dirty="0">
                <a:latin typeface="Georgia" pitchFamily="18" charset="0"/>
              </a:rPr>
              <a:t>спортивные клубы «Юниор»1-4 </a:t>
            </a:r>
            <a:r>
              <a:rPr lang="ru-RU" sz="3200" dirty="0" err="1">
                <a:latin typeface="Georgia" pitchFamily="18" charset="0"/>
              </a:rPr>
              <a:t>кл</a:t>
            </a:r>
            <a:r>
              <a:rPr lang="ru-RU" sz="3200" dirty="0">
                <a:latin typeface="Georgia" pitchFamily="18" charset="0"/>
              </a:rPr>
              <a:t>, «Спортивная лига»5-11 классы, </a:t>
            </a:r>
            <a:endParaRPr lang="ru-RU" sz="3200" dirty="0" smtClean="0">
              <a:latin typeface="Georgia" pitchFamily="18" charset="0"/>
            </a:endParaRPr>
          </a:p>
          <a:p>
            <a:pPr>
              <a:buFontTx/>
              <a:buChar char="-"/>
            </a:pPr>
            <a:r>
              <a:rPr lang="ru-RU" sz="3200" dirty="0" smtClean="0">
                <a:latin typeface="Georgia" pitchFamily="18" charset="0"/>
              </a:rPr>
              <a:t>-объединение </a:t>
            </a:r>
            <a:r>
              <a:rPr lang="ru-RU" sz="3200" dirty="0">
                <a:latin typeface="Georgia" pitchFamily="18" charset="0"/>
              </a:rPr>
              <a:t>ЮИД. </a:t>
            </a:r>
          </a:p>
          <a:p>
            <a:pPr algn="ctr"/>
            <a:endParaRPr lang="ru-RU" sz="3200" b="1" dirty="0">
              <a:latin typeface="Georgia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user\Desktop\работа 2020-2021\ЗАБЕГ 21\IMG_7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0413" cy="914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rot.mobi/uploads/posts/2021-01/1610478986_7-p-fon-dlya-prezentatsii-po-pedagogike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5072" y="188640"/>
            <a:ext cx="9649072" cy="7237935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188640"/>
            <a:ext cx="867645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Дорожная карта представляет собой систему мероприятий организационно-управленческого обеспечения по следующим направлениям: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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планирование и подготовка к разработке программы;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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разработка содержания программы;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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обсуждение проекта программы с участниками образовательных отношений;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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нормативно-правовое обеспечение;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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кадровое обеспечение;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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информационное обеспечение;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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материально-техническое обеспечение.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0413" cy="914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1219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user\Desktop\работа 2019-2020\фото 2019-2020\14.02.20 Митинг Афганистан\DSCN48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user\Desktop\работа 2019-2020\фото 2019-2020\Щедрый вторник 03.12.19\IMG_20191203_134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krot.mobi/uploads/posts/2021-01/thumbs/1610479033_32-p-fon-dlya-prezentatsii-po-pedagogike-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1441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1052736"/>
            <a:ext cx="838842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Georgia" pitchFamily="18" charset="0"/>
              </a:rPr>
              <a:t>9.Модуль </a:t>
            </a:r>
            <a:r>
              <a:rPr lang="ru-RU" sz="4400" dirty="0" smtClean="0">
                <a:latin typeface="Georgia" pitchFamily="18" charset="0"/>
              </a:rPr>
              <a:t>« Школьные </a:t>
            </a:r>
            <a:r>
              <a:rPr lang="ru-RU" sz="4400" dirty="0" smtClean="0">
                <a:latin typeface="Georgia" pitchFamily="18" charset="0"/>
              </a:rPr>
              <a:t>медиа»</a:t>
            </a:r>
          </a:p>
          <a:p>
            <a:pPr algn="ctr"/>
            <a:endParaRPr lang="ru-RU" sz="4400" dirty="0" smtClean="0">
              <a:latin typeface="Georgia" pitchFamily="18" charset="0"/>
            </a:endParaRPr>
          </a:p>
          <a:p>
            <a:pPr algn="ctr"/>
            <a:r>
              <a:rPr lang="ru-RU" sz="4400" dirty="0" smtClean="0">
                <a:latin typeface="Georgia" pitchFamily="18" charset="0"/>
              </a:rPr>
              <a:t>10.Модуль </a:t>
            </a:r>
            <a:r>
              <a:rPr lang="ru-RU" sz="4400" dirty="0" smtClean="0">
                <a:latin typeface="Georgia" pitchFamily="18" charset="0"/>
              </a:rPr>
              <a:t>« Предметно-эстетическая среда»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krot.mobi/uploads/posts/2021-01/thumbs/1610479033_32-p-fon-dlya-prezentatsii-po-pedagogike-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701441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47664" y="5157192"/>
            <a:ext cx="6192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Georgia" pitchFamily="18" charset="0"/>
              </a:rPr>
              <a:t>Спасибо за внимание!</a:t>
            </a:r>
            <a:endParaRPr lang="ru-RU" sz="4400" dirty="0">
              <a:latin typeface="Georgia" pitchFamily="18" charset="0"/>
            </a:endParaRPr>
          </a:p>
        </p:txBody>
      </p:sp>
      <p:sp>
        <p:nvSpPr>
          <p:cNvPr id="3074" name="AutoShape 2" descr="https://privetpeople.ru/23fevr/Spasatel/1st-gif-15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https://privetpeople.ru/23fevr/Spasatel/1st-gif-1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052736"/>
            <a:ext cx="4762500" cy="35718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krot.mobi/uploads/posts/2021-01/thumbs/1610479033_32-p-fon-dlya-prezentatsii-po-pedagogike-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6142" y="0"/>
            <a:ext cx="9300142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43608" y="116632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Georgia" pitchFamily="18" charset="0"/>
              </a:rPr>
              <a:t>Рабочая программа воспитания</a:t>
            </a:r>
            <a:endParaRPr lang="ru-RU" sz="2800" b="1" dirty="0">
              <a:latin typeface="Georgia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274638"/>
            <a:ext cx="648072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u="sng" dirty="0" smtClean="0">
                <a:latin typeface="Georgia" pitchFamily="18" charset="0"/>
              </a:rPr>
              <a:t>Структура</a:t>
            </a:r>
            <a:endParaRPr lang="ru-RU" u="sng" dirty="0" smtClean="0">
              <a:latin typeface="Georgia" pitchFamily="18" charset="0"/>
            </a:endParaRPr>
          </a:p>
          <a:p>
            <a:pPr algn="ctr">
              <a:buNone/>
            </a:pPr>
            <a:endParaRPr lang="ru-RU" u="sng" dirty="0" smtClean="0">
              <a:latin typeface="Georgia" pitchFamily="18" charset="0"/>
            </a:endParaRPr>
          </a:p>
          <a:p>
            <a:r>
              <a:rPr lang="ru-RU" dirty="0" smtClean="0">
                <a:latin typeface="Georgia" pitchFamily="18" charset="0"/>
              </a:rPr>
              <a:t>1. </a:t>
            </a:r>
            <a:r>
              <a:rPr lang="ru-RU" dirty="0">
                <a:latin typeface="Georgia" pitchFamily="18" charset="0"/>
              </a:rPr>
              <a:t>раздел «Особенности организуемого в школе воспитательного процесса</a:t>
            </a:r>
            <a:r>
              <a:rPr lang="ru-RU" dirty="0" smtClean="0">
                <a:latin typeface="Georgia" pitchFamily="18" charset="0"/>
              </a:rPr>
              <a:t>».</a:t>
            </a:r>
          </a:p>
          <a:p>
            <a:r>
              <a:rPr lang="ru-RU" dirty="0" smtClean="0">
                <a:latin typeface="Georgia" pitchFamily="18" charset="0"/>
              </a:rPr>
              <a:t>2раздел </a:t>
            </a:r>
            <a:r>
              <a:rPr lang="ru-RU" dirty="0">
                <a:latin typeface="Georgia" pitchFamily="18" charset="0"/>
              </a:rPr>
              <a:t>«Цель и задачи воспитания</a:t>
            </a:r>
            <a:r>
              <a:rPr lang="ru-RU" dirty="0" smtClean="0">
                <a:latin typeface="Georgia" pitchFamily="18" charset="0"/>
              </a:rPr>
              <a:t>».</a:t>
            </a:r>
          </a:p>
          <a:p>
            <a:r>
              <a:rPr lang="ru-RU" dirty="0" smtClean="0">
                <a:latin typeface="Georgia" pitchFamily="18" charset="0"/>
              </a:rPr>
              <a:t>3раздел «Виды, формы и содержание деятельности». 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s://krot.mobi/uploads/posts/2021-01/thumbs/1610479033_32-p-fon-dlya-prezentatsii-po-pedagogike-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8940101" cy="6858000"/>
          </a:xfrm>
          <a:prstGeom prst="rect">
            <a:avLst/>
          </a:prstGeom>
          <a:noFill/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79512" y="0"/>
            <a:ext cx="8604448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Инвариантными модули: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«Классное руководство»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«Школьный урок»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«Курсы внеурочной деятельности»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«Работа с родителями»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«Самоуправление»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«Профориентация»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Georgia" pitchFamily="18" charset="0"/>
              </a:rPr>
              <a:t>Вариативными модули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Georgia" pitchFamily="18" charset="0"/>
              </a:rPr>
              <a:t>«</a:t>
            </a:r>
            <a:r>
              <a:rPr lang="ru-RU" sz="2800" dirty="0">
                <a:latin typeface="Georgia" pitchFamily="18" charset="0"/>
              </a:rPr>
              <a:t>Ключевые общешкольные дела</a:t>
            </a:r>
            <a:r>
              <a:rPr lang="ru-RU" sz="2800" dirty="0" smtClean="0">
                <a:latin typeface="Georgia" pitchFamily="18" charset="0"/>
              </a:rPr>
              <a:t>»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Georgia" pitchFamily="18" charset="0"/>
              </a:rPr>
              <a:t> </a:t>
            </a:r>
            <a:r>
              <a:rPr lang="ru-RU" sz="2800" dirty="0">
                <a:latin typeface="Georgia" pitchFamily="18" charset="0"/>
              </a:rPr>
              <a:t>«Детские общественные объединения</a:t>
            </a:r>
            <a:r>
              <a:rPr lang="ru-RU" sz="2800" dirty="0" smtClean="0">
                <a:latin typeface="Georgia" pitchFamily="18" charset="0"/>
              </a:rPr>
              <a:t>»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Georgia" pitchFamily="18" charset="0"/>
              </a:rPr>
              <a:t> </a:t>
            </a:r>
            <a:r>
              <a:rPr lang="ru-RU" sz="2800" dirty="0">
                <a:latin typeface="Georgia" pitchFamily="18" charset="0"/>
              </a:rPr>
              <a:t>«Школьные и социальные медиа</a:t>
            </a:r>
            <a:r>
              <a:rPr lang="ru-RU" sz="2800" dirty="0" smtClean="0">
                <a:latin typeface="Georgia" pitchFamily="18" charset="0"/>
              </a:rPr>
              <a:t>»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Georgia" pitchFamily="18" charset="0"/>
              </a:rPr>
              <a:t> </a:t>
            </a:r>
            <a:r>
              <a:rPr lang="ru-RU" sz="2800" dirty="0">
                <a:latin typeface="Georgia" pitchFamily="18" charset="0"/>
              </a:rPr>
              <a:t>«Экскурсии, экспедиции, походы</a:t>
            </a:r>
            <a:r>
              <a:rPr lang="ru-RU" sz="2800" dirty="0" smtClean="0">
                <a:latin typeface="Georgia" pitchFamily="18" charset="0"/>
              </a:rPr>
              <a:t>»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Georgia" pitchFamily="18" charset="0"/>
              </a:rPr>
              <a:t>«</a:t>
            </a:r>
            <a:r>
              <a:rPr lang="ru-RU" sz="2800" dirty="0">
                <a:latin typeface="Georgia" pitchFamily="18" charset="0"/>
              </a:rPr>
              <a:t>Организация предметно-эстетической среды».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krot.mobi/uploads/posts/2021-01/thumbs/1610479033_32-p-fon-dlya-prezentatsii-po-pedagogike-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9257408" cy="710140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63688" y="0"/>
            <a:ext cx="65527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lang="ru-RU" sz="2800" b="1" dirty="0" smtClean="0">
                <a:latin typeface="Georgia" pitchFamily="18" charset="0"/>
              </a:rPr>
              <a:t>Модуль «Школьный урок»</a:t>
            </a:r>
            <a:endParaRPr lang="ru-RU" sz="2800" b="1" dirty="0" smtClean="0">
              <a:latin typeface="Georgia" pitchFamily="18" charset="0"/>
            </a:endParaRPr>
          </a:p>
          <a:p>
            <a:pPr marL="514350" indent="-514350" algn="ctr"/>
            <a:r>
              <a:rPr lang="ru-RU" sz="2800" dirty="0" smtClean="0">
                <a:solidFill>
                  <a:srgbClr val="FF0000"/>
                </a:solidFill>
                <a:latin typeface="Georgia" pitchFamily="18" charset="0"/>
              </a:rPr>
              <a:t>Школьная научно-практическая конференция</a:t>
            </a:r>
            <a:endParaRPr lang="ru-RU" sz="2800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19459" name="Picture 3" descr="C:\Users\user\Desktop\работа 2019-2020\фото 2019-2020\6.02.20 Научно-практическая конференция\IMG_14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4752528" cy="3168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1" name="Picture 5" descr="C:\Users\user\Desktop\работа 2019-2020\фото 2019-2020\6.02.20 Научно-практическая конференция\IMG_14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1048"/>
            <a:ext cx="4824536" cy="3216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3" name="Picture 7" descr="C:\Users\user\Desktop\работа 2019-2020\фото 2019-2020\6.02.20 Научно-практическая конференция\IMG_15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5508" y="4077072"/>
            <a:ext cx="442849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 descr="C:\Users\user\Desktop\работа 2019-2020\фото 2019-2020\6.02.20 Научно-практическая конференция\20200206_1335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764704"/>
            <a:ext cx="2987824" cy="3983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4" name="Picture 2" descr="http://yanchell-krarm.chvs.eduru.ru/media/2021/02/19/1247283307/3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246" y="1700808"/>
            <a:ext cx="1992692" cy="165618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krot.mobi/uploads/posts/2021-01/thumbs/1610479033_32-p-fon-dlya-prezentatsii-po-pedagogike-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14412"/>
          </a:xfrm>
          <a:prstGeom prst="rect">
            <a:avLst/>
          </a:prstGeom>
          <a:noFill/>
        </p:spPr>
      </p:pic>
      <p:pic>
        <p:nvPicPr>
          <p:cNvPr id="17412" name="Picture 4" descr="C:\Users\user\Desktop\работа 2019-2020\фото 2019-2020\Метапредметная неделя\Фомич Ермакова\IMG_59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0688"/>
            <a:ext cx="5076056" cy="3384037"/>
          </a:xfrm>
          <a:prstGeom prst="rect">
            <a:avLst/>
          </a:prstGeom>
          <a:noFill/>
        </p:spPr>
      </p:pic>
      <p:pic>
        <p:nvPicPr>
          <p:cNvPr id="17414" name="Picture 6" descr="C:\Users\user\Desktop\работа 2019-2020\фото 2019-2020\Метапредметная неделя\Сухова\IMG_17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617978"/>
            <a:ext cx="4860032" cy="324002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35696" y="0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400" b="1" dirty="0" smtClean="0">
                <a:latin typeface="Georgia" pitchFamily="18" charset="0"/>
              </a:rPr>
              <a:t>Модуль «Школьный урок»</a:t>
            </a:r>
            <a:endParaRPr lang="ru-RU" sz="2400" b="1" dirty="0" smtClean="0"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4088" y="1196752"/>
            <a:ext cx="34563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Georgia" pitchFamily="18" charset="0"/>
              </a:rPr>
              <a:t>Метапредметная</a:t>
            </a:r>
            <a:r>
              <a:rPr lang="ru-RU" sz="2800" dirty="0" smtClean="0">
                <a:solidFill>
                  <a:srgbClr val="FF0000"/>
                </a:solidFill>
                <a:latin typeface="Georgia" pitchFamily="18" charset="0"/>
              </a:rPr>
              <a:t> декада, посвященная году Памяти и Славы </a:t>
            </a:r>
            <a:r>
              <a:rPr lang="ru-RU" sz="2800" dirty="0" smtClean="0">
                <a:solidFill>
                  <a:srgbClr val="FF0000"/>
                </a:solidFill>
                <a:latin typeface="Georgia" pitchFamily="18" charset="0"/>
              </a:rPr>
              <a:t>.</a:t>
            </a:r>
            <a:endParaRPr lang="ru-RU" sz="2800" dirty="0"/>
          </a:p>
        </p:txBody>
      </p:sp>
      <p:pic>
        <p:nvPicPr>
          <p:cNvPr id="13314" name="Picture 2" descr="https://www.xn--80aqgfdehb9f.xn--p1ai/upload/iblock/3dc/3dc40ce5a6e8e07f8d8beeeac967afe4.jpg"/>
          <p:cNvPicPr>
            <a:picLocks noChangeAspect="1" noChangeArrowheads="1"/>
          </p:cNvPicPr>
          <p:nvPr/>
        </p:nvPicPr>
        <p:blipFill>
          <a:blip r:embed="rId5" cstate="print"/>
          <a:srcRect l="11340" t="8500" r="13061" b="10861"/>
          <a:stretch>
            <a:fillRect/>
          </a:stretch>
        </p:blipFill>
        <p:spPr bwMode="auto">
          <a:xfrm>
            <a:off x="899592" y="4193704"/>
            <a:ext cx="2497778" cy="266429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работа 2019-2020\фото 2019-2020\Метапредметная неделя\Ермакова\IMG_55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188640"/>
            <a:ext cx="10004038" cy="66693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323</Words>
  <Application>Microsoft Office PowerPoint</Application>
  <PresentationFormat>Экран (4:3)</PresentationFormat>
  <Paragraphs>75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57</cp:revision>
  <dcterms:created xsi:type="dcterms:W3CDTF">2021-08-26T23:59:19Z</dcterms:created>
  <dcterms:modified xsi:type="dcterms:W3CDTF">2021-08-30T00:11:26Z</dcterms:modified>
</cp:coreProperties>
</file>