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63" r:id="rId4"/>
    <p:sldId id="277" r:id="rId5"/>
    <p:sldId id="275" r:id="rId6"/>
    <p:sldId id="276" r:id="rId7"/>
    <p:sldId id="274" r:id="rId8"/>
    <p:sldId id="267" r:id="rId9"/>
    <p:sldId id="268" r:id="rId10"/>
    <p:sldId id="279" r:id="rId11"/>
    <p:sldId id="278" r:id="rId12"/>
    <p:sldId id="269" r:id="rId13"/>
    <p:sldId id="280" r:id="rId14"/>
    <p:sldId id="281" r:id="rId15"/>
    <p:sldId id="282" r:id="rId16"/>
    <p:sldId id="260" r:id="rId17"/>
    <p:sldId id="272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1C16EF-0E91-463F-95DC-E291DC8DEBDF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4B6F02-035F-4E06-B8D7-A16C5BF1C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6B49BA-6D54-4117-9DF4-8630D181DF4B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3FF696-3F7A-455C-AEB8-83A276B78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Оригинальные шаблоны для презентаций: </a:t>
            </a:r>
            <a:r>
              <a:rPr lang="ru-RU" smtClean="0">
                <a:hlinkClick r:id="rId3"/>
              </a:rPr>
              <a:t>https://presentation-creation.ru/powerpoint-templates.html</a:t>
            </a:r>
            <a:r>
              <a:rPr lang="en-US" smtClean="0"/>
              <a:t> 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Бесплатно и без регистрации.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6FB08-236F-45C4-B082-35215DED77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78D65-5212-48D6-B15D-4FB64AFD19A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FF696-3F7A-455C-AEB8-83A276B7854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616624"/>
            <a:ext cx="8640960" cy="112474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E475892-7A0C-4E5C-BD47-BEFFC9121E67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D53921-193D-4C76-80DB-54B364254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C1F1D44-8C03-4DF1-8F6F-E6AEC02496F0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7DCE3B7-A2B6-4022-92AE-5F5DDE90F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67C9F31-755C-4CAF-BAE8-331833DB1774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DADF6FB-80CC-4DB8-A60E-C2B57C337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133669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1764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D704E62-0DF1-4276-91FD-668D5A54E5AD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50BBEDF-A9E8-466D-AEA7-39429AD5C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3B1F244-ADC4-4BF6-9F0D-63047D66D493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EE3437D-3BD5-4E4D-8D91-EB621C32A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589DE6DE-D9AD-4A9D-8C99-9076EE8EAC76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FA225F62-E47D-447F-A82B-F9B6BA228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4775" y="6410325"/>
            <a:ext cx="1216025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1BA4155-3052-4236-81B2-592BAD3E91D6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488" y="6356350"/>
            <a:ext cx="164941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0775" y="6356350"/>
            <a:ext cx="1216025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9026F46-65C5-48FC-9948-619AC48CC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5538E05-D63C-4429-8169-7D7351D02D1A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9A37AA6-F8D5-415F-9820-915C9F7D5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90EEF5C-6983-419F-ABBA-005EF9918ADE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08A2606-1FF0-4B16-BE9F-CA58FD85E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7CAFF71-F3C5-4915-B1F2-4E22B39C3FC1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3A7C60D-D72B-4564-86E7-C6ECF6684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23D6918-3B76-45FA-895E-4B66909569C7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B76015C-7CAF-4488-A3FD-29B539B93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4925"/>
            <a:ext cx="6913562" cy="133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1989138"/>
            <a:ext cx="87137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6B20BB-F114-4BBA-8899-91DC636C1C29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E541F-D74E-47B0-A356-633B20152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F5FA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F5FA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F5FA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5FA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F5F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5616575"/>
            <a:ext cx="8642350" cy="11255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Муниципальное образование. Трансформация смыслов»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75"/>
            <a:ext cx="3214688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+mn-cs"/>
              </a:rPr>
              <a:t>РАЙОННАЯ АВГУСТОВСКАЯ ПЕДАГОГИЧЕСКАЯ КОНФЕРЕНЦИЯ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+mn-cs"/>
              </a:rPr>
              <a:t>МО «СЫЧЕВСКИЙ РАЙОН» СМОЛЕНСКОЙ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+mn-cs"/>
              </a:rPr>
              <a:t>КОПОРОВА А.А.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+mn-cs"/>
              </a:rPr>
              <a:t>  НАЧАЛЬНИК ОТДЕЛА ПО ОБРАЗОВАНИЮ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Август 2022 года</a:t>
            </a:r>
            <a:endParaRPr lang="ru-RU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89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Вручение наград медалистам</a:t>
            </a:r>
            <a:endParaRPr lang="ru-RU" dirty="0"/>
          </a:p>
        </p:txBody>
      </p:sp>
      <p:pic>
        <p:nvPicPr>
          <p:cNvPr id="32770" name="Picture 2" descr="F: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65970"/>
            <a:ext cx="8688045" cy="57920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Ранжирование результатов  ЕГЭ 2022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71378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298"/>
                <a:gridCol w="1452298"/>
                <a:gridCol w="1452298"/>
                <a:gridCol w="1452298"/>
                <a:gridCol w="1452298"/>
                <a:gridCol w="1452298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кол-во выпускников 11кл.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 выпускников, сдававших менее 3-х экзаменов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кол-во выпускников, набравших по 3 экзаменам в сумме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 160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 выпускников, набравших по 3 экзаменам в сумме 161-220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 выпускников, набравших по 3 экзаменам в сумме 221-250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 выпускников, набравших по 3 экзаменам в сумме 251-300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3571876"/>
          <a:ext cx="8072494" cy="2643206"/>
        </p:xfrm>
        <a:graphic>
          <a:graphicData uri="http://schemas.openxmlformats.org/drawingml/2006/table">
            <a:tbl>
              <a:tblPr/>
              <a:tblGrid>
                <a:gridCol w="1045467"/>
                <a:gridCol w="510108"/>
                <a:gridCol w="563980"/>
                <a:gridCol w="510108"/>
                <a:gridCol w="683511"/>
                <a:gridCol w="595967"/>
                <a:gridCol w="596810"/>
                <a:gridCol w="596810"/>
                <a:gridCol w="989911"/>
                <a:gridCol w="989911"/>
                <a:gridCol w="989911"/>
              </a:tblGrid>
              <a:tr h="182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Русский язык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Физика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Химия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география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Результат по району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70,2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50,6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43,6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61,8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50,0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62,7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47,3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4925"/>
            <a:ext cx="6913563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РЕЗУЛЬТАТЫ ОГЭ -  2022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6" y="1561147"/>
          <a:ext cx="7286679" cy="4796811"/>
        </p:xfrm>
        <a:graphic>
          <a:graphicData uri="http://schemas.openxmlformats.org/drawingml/2006/table">
            <a:tbl>
              <a:tblPr/>
              <a:tblGrid>
                <a:gridCol w="1068231"/>
                <a:gridCol w="521214"/>
                <a:gridCol w="576260"/>
                <a:gridCol w="521214"/>
                <a:gridCol w="698392"/>
                <a:gridCol w="608944"/>
                <a:gridCol w="608944"/>
                <a:gridCol w="609804"/>
                <a:gridCol w="609804"/>
                <a:gridCol w="749491"/>
                <a:gridCol w="714381"/>
              </a:tblGrid>
              <a:tr h="1474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Предмет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Русский язык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Физика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Химия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география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"2"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"3"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 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"4"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"5"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всего сдавали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  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Сведения о выявлении и устройстве детей-сирот и детей, оставшихся без попечения родителей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85794"/>
          <a:ext cx="871378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  <a:gridCol w="1498550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Выявлено детей, оставшихся без попечения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Устроены (из пунктов 1, 2):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в организации для детей-сирот и детей, оставшихся без попечения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детей, находящихся под предварительной опекой на начало отчетного года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детей-сирот и детей, оставшихся без попечения родителей, переданных по истечении срока предварительной опеки (в том числе, установленной до начала отчетного периода), из них: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на безвозмездную форму опеки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детей-сирот и детей, оставшихся без попечения родителей, воспитывающихся в семьях,</a:t>
                      </a: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в семье опекуна/попечителя, из них: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- под предварительной опекой (попечительством)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в семье приемного родителя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Выплачивается пособий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воспитывающих ребенка, оставшегося без попечения родителей, 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семьи опекунов/попечителей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приемные семьи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Лишено родительских прав родителей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965752"/>
          </a:xfrm>
        </p:spPr>
        <p:txBody>
          <a:bodyPr/>
          <a:lstStyle/>
          <a:p>
            <a:r>
              <a:rPr lang="ru-RU" dirty="0" smtClean="0"/>
              <a:t>Профилактическая работа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928674"/>
          <a:ext cx="8713788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1636"/>
                <a:gridCol w="892152"/>
              </a:tblGrid>
              <a:tr h="56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находящихся в социально опасном положении, состоящих на едином учете,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находящихся в социально опасном положении, поставленных на учет,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находящихся в социально опасном положении, снятых с учета,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них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</a:tr>
              <a:tr h="564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находящихся в социально опасном положении, снятых с учета в связи с улучшением ситуации 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семье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564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находящихся в социально опасном положении, снятых с учета в связи с лишением (ограничением) родительских прав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Мероприятия, проведенные в рамках исполнения программы (плана) по информированию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граждан: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Информация о детях-сиротах и детях, оставшихся без попечения родителей размещена на сайте Администрации МО «Сычевский район» Смоленской области в рубрике «Найди меня, мама»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11086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Сведения о детях-сиротах и детях, оставшихся без попечения родителей, лицах из их числа,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/>
              <a:t>подлежащих обеспечению жилыми помещениями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117600"/>
          <a:ext cx="8713788" cy="5740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929586"/>
                <a:gridCol w="78420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детей-сирот, нуждающихся в предоставлении жилых помещений в возрасте от 0 до 14 лет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детей-сирот и лиц из их числа, нуждающихся в предоставлении жилых помещений и включенных в муниципальный Список детей-сирот и лиц из их числа, подлежащих обеспечению жилыми помещениями (далее – Список), из них: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- от 14 до 18 лет, в том числе: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- в возрасте 14 лет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- в возрасте 15 лет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- в возрасте 16 лет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- в возрасте 17 лет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- от 18 до 23 лет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- от 23 лет и старше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Количество детей-сирот и лиц из их числа, включенных в Список, 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- от 14 до 18 лет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Количество детей-сирот и лиц из их числа, исключенных из Списка, 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- в связи с предоставлением жилого помещения, в том числе в возрасте: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- от 18 до 23 лет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- по другим основаниям (указать)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 В связи с включением в Список в субъекте РФ по новому месту жительства.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357188"/>
            <a:ext cx="6911975" cy="893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Для  обеспечения  трансформации    системы  воспитания  на </a:t>
            </a:r>
            <a:br>
              <a:rPr lang="ru-RU" sz="2400" dirty="0" smtClean="0"/>
            </a:br>
            <a:r>
              <a:rPr lang="ru-RU" sz="2400" dirty="0" smtClean="0"/>
              <a:t>2021–2022 учебный год следует</a:t>
            </a:r>
            <a:endParaRPr lang="ru-RU" sz="2400" dirty="0"/>
          </a:p>
        </p:txBody>
      </p:sp>
      <p:sp>
        <p:nvSpPr>
          <p:cNvPr id="28674" name="Объект 5"/>
          <p:cNvSpPr>
            <a:spLocks noGrp="1"/>
          </p:cNvSpPr>
          <p:nvPr>
            <p:ph idx="1"/>
          </p:nvPr>
        </p:nvSpPr>
        <p:spPr>
          <a:xfrm>
            <a:off x="179388" y="1571625"/>
            <a:ext cx="8713787" cy="5286375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/>
              <a:t>создать условия для реализации федеральных проектов и программ;</a:t>
            </a:r>
          </a:p>
          <a:p>
            <a:pPr lvl="0"/>
            <a:r>
              <a:rPr lang="ru-RU" sz="1400" dirty="0" smtClean="0"/>
              <a:t>обеспечить внедрение эффективных механизмов управления образовательными системами образовательных организаций, способствующих устойчивому развитию муниципальной системы образования;</a:t>
            </a:r>
          </a:p>
          <a:p>
            <a:pPr lvl="0"/>
            <a:r>
              <a:rPr lang="ru-RU" sz="1400" dirty="0" smtClean="0"/>
              <a:t>активизировать работу районных методических объединений педагогов и муниципального профессионального экспертного сообщества по актуальным проблемам образования;</a:t>
            </a:r>
          </a:p>
          <a:p>
            <a:pPr lvl="0"/>
            <a:r>
              <a:rPr lang="ru-RU" sz="1400" dirty="0" smtClean="0"/>
              <a:t>создать условия для внедрения механизмов раннего выявления семейного неблагополучия;</a:t>
            </a:r>
          </a:p>
          <a:p>
            <a:r>
              <a:rPr lang="ru-RU" sz="1400" dirty="0" smtClean="0"/>
              <a:t>− поощрять все виды социальной активности детских организаций, инициатив родителей и профессиональных сообществ;</a:t>
            </a:r>
          </a:p>
          <a:p>
            <a:pPr lvl="0"/>
            <a:r>
              <a:rPr lang="ru-RU" sz="1400" dirty="0" smtClean="0"/>
              <a:t>развивать социальное партнерство, сетевое и межведомственное взаимодействие в реализации актуальных проектов и программ, направленных на формирование личности обучающихся;</a:t>
            </a:r>
          </a:p>
          <a:p>
            <a:r>
              <a:rPr lang="ru-RU" sz="1400" dirty="0" smtClean="0"/>
              <a:t>− обеспечить своевременное информирование обучающихся, родителей (законных представителей), педагогической общественности, социальных партнеров о реализуемых проектах и программах, достижениях;</a:t>
            </a:r>
          </a:p>
          <a:p>
            <a:r>
              <a:rPr lang="ru-RU" sz="1400" dirty="0" smtClean="0"/>
              <a:t>− продолжить работу по совершенствованию системы непрерывного профессионального развития педагогических работников, привлекая региональный методический актив и педагогов-наставников;</a:t>
            </a:r>
          </a:p>
          <a:p>
            <a:pPr lvl="0"/>
            <a:r>
              <a:rPr lang="ru-RU" sz="1400" dirty="0" smtClean="0"/>
              <a:t>совершенствовать комплекс мер по повышению доступности дополнительного образования для детей с различными образовательными потребностями и возможностями;</a:t>
            </a:r>
          </a:p>
          <a:p>
            <a:pPr lvl="0"/>
            <a:r>
              <a:rPr lang="ru-RU" sz="1400" dirty="0" smtClean="0"/>
              <a:t>обеспечить вариативность и качественное обновление содержания образовательных программ разных типов, программ воспитания в соответствии с социальными запросами, экономическими условиями и тенденциями развития региона.</a:t>
            </a:r>
          </a:p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297441"/>
            <a:ext cx="778674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ВНИМАНИЕ!!!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3857628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УДАЧИ В НОВОМ УЧЕБНОМ ГОДУ!!!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6911975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Ключевые факторы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571625"/>
            <a:ext cx="8713787" cy="51435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национальный проект «Образование»,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«Стратегия воспитания в Российской Федерации на период до 2025 года»,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 «Школа Министерства просвещения России»,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федеральная государственная информационная система «Моя школа»,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вызовы, обусловленные изменениями в социально-экономической сфере, геополитическая ситуация..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34925"/>
            <a:ext cx="6913562" cy="1336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ОБРАЗОВАТЕЛЬНАЯ СИСТЕМА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МО «СЫЧЕВСКИЙ РАЙОН»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681037" y="40830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5" name="Text Box 255"/>
          <p:cNvSpPr txBox="1">
            <a:spLocks noChangeArrowheads="1"/>
          </p:cNvSpPr>
          <p:nvPr/>
        </p:nvSpPr>
        <p:spPr bwMode="gray">
          <a:xfrm>
            <a:off x="785813" y="414337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95287" y="20113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8437" name="Text Box 258"/>
          <p:cNvSpPr txBox="1">
            <a:spLocks noChangeArrowheads="1"/>
          </p:cNvSpPr>
          <p:nvPr/>
        </p:nvSpPr>
        <p:spPr bwMode="gray">
          <a:xfrm>
            <a:off x="1214438" y="1714500"/>
            <a:ext cx="75723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23735D"/>
                </a:solidFill>
                <a:latin typeface="Calibri" pitchFamily="34" charset="0"/>
              </a:rPr>
              <a:t>ОТДЕЛ ПО ОБРАЗОВАНИЮ АДМИНИСТРАЦИИ </a:t>
            </a:r>
          </a:p>
          <a:p>
            <a:pPr eaLnBrk="0" hangingPunct="0"/>
            <a:r>
              <a:rPr lang="ru-RU" sz="1600" b="1">
                <a:solidFill>
                  <a:srgbClr val="23735D"/>
                </a:solidFill>
                <a:latin typeface="Calibri" pitchFamily="34" charset="0"/>
              </a:rPr>
              <a:t>МУНИЦИПАЛЬНОГО ОБРАЗОВАНИЯ «СЫЧЕВСКИЙ РАЙОН» СМОЛЕНСКОЙ ОБЛАСТИ</a:t>
            </a:r>
            <a:endParaRPr lang="en-US" sz="1600" b="1">
              <a:solidFill>
                <a:srgbClr val="23735D"/>
              </a:solidFill>
              <a:latin typeface="Calibri" pitchFamily="34" charset="0"/>
            </a:endParaRPr>
          </a:p>
        </p:txBody>
      </p:sp>
      <p:sp>
        <p:nvSpPr>
          <p:cNvPr id="18438" name="Text Box 259"/>
          <p:cNvSpPr txBox="1">
            <a:spLocks noChangeArrowheads="1"/>
          </p:cNvSpPr>
          <p:nvPr/>
        </p:nvSpPr>
        <p:spPr bwMode="gray">
          <a:xfrm>
            <a:off x="428625" y="20716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538162" y="272573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40" name="Text Box 262"/>
          <p:cNvSpPr txBox="1">
            <a:spLocks noChangeArrowheads="1"/>
          </p:cNvSpPr>
          <p:nvPr/>
        </p:nvSpPr>
        <p:spPr bwMode="gray">
          <a:xfrm>
            <a:off x="571500" y="2786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681037" y="336867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42" name="Text Box 265"/>
          <p:cNvSpPr txBox="1">
            <a:spLocks noChangeArrowheads="1"/>
          </p:cNvSpPr>
          <p:nvPr/>
        </p:nvSpPr>
        <p:spPr bwMode="gray">
          <a:xfrm>
            <a:off x="714375" y="3429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443" name="Rectangle 267"/>
          <p:cNvSpPr>
            <a:spLocks noChangeArrowheads="1"/>
          </p:cNvSpPr>
          <p:nvPr/>
        </p:nvSpPr>
        <p:spPr bwMode="ltGray">
          <a:xfrm rot="3419336">
            <a:off x="752475" y="479742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4" name="Text Box 268"/>
          <p:cNvSpPr txBox="1">
            <a:spLocks noChangeArrowheads="1"/>
          </p:cNvSpPr>
          <p:nvPr/>
        </p:nvSpPr>
        <p:spPr bwMode="gray">
          <a:xfrm>
            <a:off x="785813" y="485775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8445" name="Text Box 269"/>
          <p:cNvSpPr txBox="1">
            <a:spLocks noChangeArrowheads="1"/>
          </p:cNvSpPr>
          <p:nvPr/>
        </p:nvSpPr>
        <p:spPr bwMode="gray">
          <a:xfrm>
            <a:off x="1357313" y="2571750"/>
            <a:ext cx="55276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23735D"/>
                </a:solidFill>
                <a:latin typeface="Calibri" pitchFamily="34" charset="0"/>
              </a:rPr>
              <a:t>СРЕДНИЕ ОБЩЕОБРАЗОВАТЕЛЬНЫЕ УЧРЕЖДЕНИЯ – 2</a:t>
            </a:r>
            <a:endParaRPr lang="en-US" b="1">
              <a:solidFill>
                <a:srgbClr val="23735D"/>
              </a:solidFill>
              <a:latin typeface="Calibri" pitchFamily="34" charset="0"/>
            </a:endParaRPr>
          </a:p>
        </p:txBody>
      </p:sp>
      <p:sp>
        <p:nvSpPr>
          <p:cNvPr id="18446" name="Text Box 270"/>
          <p:cNvSpPr txBox="1">
            <a:spLocks noChangeArrowheads="1"/>
          </p:cNvSpPr>
          <p:nvPr/>
        </p:nvSpPr>
        <p:spPr bwMode="gray">
          <a:xfrm>
            <a:off x="1428750" y="3357563"/>
            <a:ext cx="58102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23735D"/>
                </a:solidFill>
                <a:latin typeface="Calibri" pitchFamily="34" charset="0"/>
              </a:rPr>
              <a:t>ОСНОВНЫЕ  ОБЩЕОБРАЗОВАТЕЛЬНЫЕ УЧРЕЖДЕНИЯ – 7</a:t>
            </a:r>
            <a:endParaRPr lang="en-US" b="1">
              <a:solidFill>
                <a:srgbClr val="23735D"/>
              </a:solidFill>
              <a:latin typeface="Calibri" pitchFamily="34" charset="0"/>
            </a:endParaRPr>
          </a:p>
        </p:txBody>
      </p:sp>
      <p:sp>
        <p:nvSpPr>
          <p:cNvPr id="18447" name="Text Box 271"/>
          <p:cNvSpPr txBox="1">
            <a:spLocks noChangeArrowheads="1"/>
          </p:cNvSpPr>
          <p:nvPr/>
        </p:nvSpPr>
        <p:spPr bwMode="gray">
          <a:xfrm>
            <a:off x="1428750" y="4071938"/>
            <a:ext cx="551338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23735D"/>
                </a:solidFill>
                <a:latin typeface="Calibri" pitchFamily="34" charset="0"/>
              </a:rPr>
              <a:t>ДОШКОЛЬНЫЕ ОБРАЗОВАТЕЛЬНЫЕ УЧРЕЖДЕНИЯ  - 6</a:t>
            </a:r>
            <a:endParaRPr lang="en-US" b="1">
              <a:solidFill>
                <a:srgbClr val="23735D"/>
              </a:solidFill>
              <a:latin typeface="Calibri" pitchFamily="34" charset="0"/>
            </a:endParaRPr>
          </a:p>
        </p:txBody>
      </p:sp>
      <p:sp>
        <p:nvSpPr>
          <p:cNvPr id="18448" name="Text Box 272"/>
          <p:cNvSpPr txBox="1">
            <a:spLocks noChangeArrowheads="1"/>
          </p:cNvSpPr>
          <p:nvPr/>
        </p:nvSpPr>
        <p:spPr bwMode="gray">
          <a:xfrm>
            <a:off x="1500188" y="4786313"/>
            <a:ext cx="55324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23735D"/>
                </a:solidFill>
                <a:latin typeface="Calibri" pitchFamily="34" charset="0"/>
              </a:rPr>
              <a:t>УЧРЕЖДЕНИЕ ДОПОЛНИТЕЛЬНОГО ОБРАЗОВАНИЯ - 1</a:t>
            </a:r>
            <a:endParaRPr lang="en-US" b="1">
              <a:solidFill>
                <a:srgbClr val="23735D"/>
              </a:solidFill>
              <a:latin typeface="Calibri" pitchFamily="34" charset="0"/>
            </a:endParaRPr>
          </a:p>
        </p:txBody>
      </p:sp>
      <p:sp>
        <p:nvSpPr>
          <p:cNvPr id="18449" name="Прямоугольник 43"/>
          <p:cNvSpPr>
            <a:spLocks noChangeArrowheads="1"/>
          </p:cNvSpPr>
          <p:nvPr/>
        </p:nvSpPr>
        <p:spPr bwMode="auto">
          <a:xfrm>
            <a:off x="1428750" y="5357813"/>
            <a:ext cx="7500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23735D"/>
                </a:solidFill>
                <a:latin typeface="Calibri" pitchFamily="34" charset="0"/>
              </a:rPr>
              <a:t>СТРУКТУРНЫЕ ПОДРАЗДЕЛЕНИЯ  ОУ:         </a:t>
            </a:r>
            <a:r>
              <a:rPr lang="ru-RU" sz="2400" b="1">
                <a:solidFill>
                  <a:srgbClr val="23735D"/>
                </a:solidFill>
                <a:latin typeface="Calibri" pitchFamily="34" charset="0"/>
              </a:rPr>
              <a:t>МОЦ ДО - </a:t>
            </a:r>
            <a:r>
              <a:rPr lang="ru-RU" b="1">
                <a:solidFill>
                  <a:srgbClr val="23735D"/>
                </a:solidFill>
                <a:latin typeface="Calibri" pitchFamily="34" charset="0"/>
              </a:rPr>
              <a:t>1</a:t>
            </a:r>
          </a:p>
          <a:p>
            <a:pPr eaLnBrk="0" hangingPunct="0"/>
            <a:r>
              <a:rPr lang="ru-RU" b="1">
                <a:solidFill>
                  <a:srgbClr val="23735D"/>
                </a:solidFill>
                <a:latin typeface="Calibri" pitchFamily="34" charset="0"/>
              </a:rPr>
              <a:t>Центры цифрового и гуманитарного профиля, естественно – научной и технологической направленностей </a:t>
            </a:r>
            <a:r>
              <a:rPr lang="ru-RU" sz="2400" b="1">
                <a:solidFill>
                  <a:srgbClr val="23735D"/>
                </a:solidFill>
                <a:latin typeface="Calibri" pitchFamily="34" charset="0"/>
              </a:rPr>
              <a:t>«ТОЧКА РОСТА» -</a:t>
            </a:r>
            <a:r>
              <a:rPr lang="ru-RU" b="1">
                <a:solidFill>
                  <a:srgbClr val="23735D"/>
                </a:solidFill>
                <a:latin typeface="Calibri" pitchFamily="34" charset="0"/>
              </a:rPr>
              <a:t> 3</a:t>
            </a:r>
            <a:endParaRPr lang="en-US" b="1">
              <a:solidFill>
                <a:srgbClr val="23735D"/>
              </a:solidFill>
              <a:latin typeface="Calibri" pitchFamily="34" charset="0"/>
            </a:endParaRPr>
          </a:p>
        </p:txBody>
      </p:sp>
      <p:sp>
        <p:nvSpPr>
          <p:cNvPr id="45" name="Rectangle 257"/>
          <p:cNvSpPr>
            <a:spLocks noChangeArrowheads="1"/>
          </p:cNvSpPr>
          <p:nvPr/>
        </p:nvSpPr>
        <p:spPr bwMode="gray">
          <a:xfrm rot="3419336">
            <a:off x="752475" y="558323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8451" name="Прямоугольник 45"/>
          <p:cNvSpPr>
            <a:spLocks noChangeArrowheads="1"/>
          </p:cNvSpPr>
          <p:nvPr/>
        </p:nvSpPr>
        <p:spPr bwMode="auto">
          <a:xfrm rot="10800000" flipV="1">
            <a:off x="857250" y="56435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6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 l="24716" t="18750" r="21457" b="12890"/>
          <a:stretch>
            <a:fillRect/>
          </a:stretch>
        </p:blipFill>
        <p:spPr bwMode="auto">
          <a:xfrm>
            <a:off x="628624" y="1357299"/>
            <a:ext cx="7872466" cy="56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Муниципальный опорный центр дополнительного образования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2"/>
          <a:srcRect l="24195" t="18750" r="21998" b="12890"/>
          <a:stretch>
            <a:fillRect/>
          </a:stretch>
        </p:blipFill>
        <p:spPr bwMode="auto">
          <a:xfrm>
            <a:off x="428596" y="1193987"/>
            <a:ext cx="7929618" cy="56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1"/>
            <a:ext cx="7464446" cy="11429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Центр образования цифрового и гуманитарного профиля МБОУ СШ №1 </a:t>
            </a:r>
            <a:r>
              <a:rPr lang="ru-RU" sz="2800" dirty="0" err="1" smtClean="0">
                <a:solidFill>
                  <a:schemeClr val="bg1"/>
                </a:solidFill>
              </a:rPr>
              <a:t>г.СычевкиСмол.обл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 l="24744" t="18750" r="21998" b="12890"/>
          <a:stretch>
            <a:fillRect/>
          </a:stretch>
        </p:blipFill>
        <p:spPr bwMode="auto">
          <a:xfrm>
            <a:off x="428596" y="1000108"/>
            <a:ext cx="811736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Центр образования цифрового и гуманитарного профиля МБОУ СШ №2 г. Сычевки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Наш буклет Точка роста юшино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01874"/>
            <a:ext cx="7858148" cy="555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Центр образования естественнонаучной и технологической направленностей МКОУ </a:t>
            </a:r>
            <a:r>
              <a:rPr lang="ru-RU" dirty="0" err="1" smtClean="0">
                <a:solidFill>
                  <a:schemeClr val="bg1"/>
                </a:solidFill>
              </a:rPr>
              <a:t>Юшинской</a:t>
            </a:r>
            <a:r>
              <a:rPr lang="ru-RU" dirty="0" smtClean="0">
                <a:solidFill>
                  <a:schemeClr val="bg1"/>
                </a:solidFill>
              </a:rPr>
              <a:t> ОШ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8958263" cy="336550"/>
          </a:xfrm>
          <a:prstGeom prst="rect">
            <a:avLst/>
          </a:prstGeom>
          <a:solidFill>
            <a:srgbClr val="09DD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МУНИЦИПАЛЬНЫЙ ЭТАП ВСЕРОССИЙСКОЙ ОЛИМПИАДЫ ШКОЛЬНИКОВ</a:t>
            </a:r>
          </a:p>
        </p:txBody>
      </p:sp>
      <p:graphicFrame>
        <p:nvGraphicFramePr>
          <p:cNvPr id="23526" name="Group 998"/>
          <p:cNvGraphicFramePr>
            <a:graphicFrameLocks noGrp="1"/>
          </p:cNvGraphicFramePr>
          <p:nvPr/>
        </p:nvGraphicFramePr>
        <p:xfrm>
          <a:off x="428625" y="428625"/>
          <a:ext cx="8072494" cy="6263756"/>
        </p:xfrm>
        <a:graphic>
          <a:graphicData uri="http://schemas.openxmlformats.org/drawingml/2006/table">
            <a:tbl>
              <a:tblPr/>
              <a:tblGrid>
                <a:gridCol w="636643"/>
                <a:gridCol w="2267190"/>
                <a:gridCol w="1252337"/>
                <a:gridCol w="1333467"/>
                <a:gridCol w="1287741"/>
                <a:gridCol w="1295116"/>
              </a:tblGrid>
              <a:tr h="709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Общеобразовательные предметы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(чел.)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победителей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(чел.)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призёров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(чел.)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Всего приняло участие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Немецкий язык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Экология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31800" algn="ctr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Право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Экономика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Астрономия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309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Соотношение количества победителей и призеров к общему числу участников муниципального этапа предметных олимпиад за три последних года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388" y="1989138"/>
          <a:ext cx="8713788" cy="365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447"/>
                <a:gridCol w="2178447"/>
                <a:gridCol w="2178447"/>
                <a:gridCol w="2178447"/>
              </a:tblGrid>
              <a:tr h="1061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всего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победителей и призеров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% от общего числа участников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</a:tr>
              <a:tr h="864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2019-2020 учебный год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395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31,1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</a:tr>
              <a:tr h="864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2020-2021 учебный год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494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</a:tr>
              <a:tr h="864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2021-2022 учебный год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451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142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853dc6d37c902d14c85381b1ec4214dc4356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1294</Words>
  <Application>Microsoft Office PowerPoint</Application>
  <PresentationFormat>Экран (4:3)</PresentationFormat>
  <Paragraphs>386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образование. Трансформация смыслов»</vt:lpstr>
      <vt:lpstr>Ключевые факторы</vt:lpstr>
      <vt:lpstr>ОБРАЗОВАТЕЛЬНАЯ СИСТЕМА МО «СЫЧЕВСКИЙ РАЙОН»</vt:lpstr>
      <vt:lpstr>Муниципальный опорный центр дополнительного образования</vt:lpstr>
      <vt:lpstr>Центр образования цифрового и гуманитарного профиля МБОУ СШ №1 г.СычевкиСмол.обл.</vt:lpstr>
      <vt:lpstr>Слайд 6</vt:lpstr>
      <vt:lpstr>Слайд 7</vt:lpstr>
      <vt:lpstr>Слайд 8</vt:lpstr>
      <vt:lpstr>Соотношение количества победителей и призеров к общему числу участников муниципального этапа предметных олимпиад за три последних года  </vt:lpstr>
      <vt:lpstr>Вручение наград медалистам</vt:lpstr>
      <vt:lpstr>Ранжирование результатов  ЕГЭ 2022</vt:lpstr>
      <vt:lpstr>РЕЗУЛЬТАТЫ ОГЭ -  2022</vt:lpstr>
      <vt:lpstr>Сведения о выявлении и устройстве детей-сирот и детей, оставшихся без попечения родителей </vt:lpstr>
      <vt:lpstr>Профилактическая работа</vt:lpstr>
      <vt:lpstr>Сведения о детях-сиротах и детях, оставшихся без попечения родителей, лицах из их числа,  подлежащих обеспечению жилыми помещениями</vt:lpstr>
      <vt:lpstr>Для  обеспечения  трансформации    системы  воспитания  на  2021–2022 учебный год следует</vt:lpstr>
      <vt:lpstr>Слайд 17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будущего</dc:title>
  <dc:creator>obstinate</dc:creator>
  <dc:description>Шаблон презентации с сайта https://presentation-creation.ru/</dc:description>
  <cp:lastModifiedBy>USER</cp:lastModifiedBy>
  <cp:revision>1063</cp:revision>
  <dcterms:created xsi:type="dcterms:W3CDTF">2018-02-25T09:09:03Z</dcterms:created>
  <dcterms:modified xsi:type="dcterms:W3CDTF">2022-08-29T06:07:02Z</dcterms:modified>
</cp:coreProperties>
</file>