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67" r:id="rId2"/>
    <p:sldId id="266" r:id="rId3"/>
    <p:sldId id="268" r:id="rId4"/>
    <p:sldId id="292" r:id="rId5"/>
    <p:sldId id="271" r:id="rId6"/>
    <p:sldId id="293" r:id="rId7"/>
    <p:sldId id="298" r:id="rId8"/>
    <p:sldId id="299" r:id="rId9"/>
    <p:sldId id="300" r:id="rId10"/>
    <p:sldId id="306" r:id="rId11"/>
    <p:sldId id="315" r:id="rId12"/>
    <p:sldId id="308" r:id="rId13"/>
    <p:sldId id="313" r:id="rId14"/>
    <p:sldId id="312" r:id="rId15"/>
    <p:sldId id="314" r:id="rId16"/>
    <p:sldId id="31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</p:embeddedFont>
    <p:embeddedFont>
      <p:font typeface="Bookman Old Style" panose="02050604050505020204" pitchFamily="18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942" autoAdjust="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5522-682A-4518-8686-E8425019CB34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B4BC0-D57A-428C-A45C-D2BE1DEB3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2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30425"/>
            <a:ext cx="7215238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721523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86808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00306"/>
            <a:ext cx="8258204" cy="3625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1537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285992"/>
            <a:ext cx="4067204" cy="3840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5992"/>
            <a:ext cx="4038600" cy="3840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24.08.2022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1537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24.08.2022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24.08.2022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A5A5A5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0"/>
              </a:lnSpc>
            </a:pPr>
            <a:r>
              <a:rPr spc="-5" dirty="0"/>
              <a:t>©</a:t>
            </a:r>
            <a:r>
              <a:rPr dirty="0"/>
              <a:t> </a:t>
            </a:r>
            <a:r>
              <a:rPr spc="-5" dirty="0"/>
              <a:t>АО</a:t>
            </a:r>
            <a:r>
              <a:rPr spc="5" dirty="0"/>
              <a:t> </a:t>
            </a:r>
            <a:r>
              <a:rPr spc="-10" dirty="0"/>
              <a:t>«Издательство</a:t>
            </a:r>
            <a:r>
              <a:rPr spc="80" dirty="0"/>
              <a:t> </a:t>
            </a:r>
            <a:r>
              <a:rPr spc="-10" dirty="0"/>
              <a:t>«Просвещение»</a:t>
            </a:r>
            <a:r>
              <a:rPr spc="60" dirty="0"/>
              <a:t> </a:t>
            </a:r>
            <a:r>
              <a:rPr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435369"/>
                </a:solidFill>
              </a:rPr>
              <a:pPr marL="38100">
                <a:lnSpc>
                  <a:spcPts val="1240"/>
                </a:lnSpc>
              </a:pPr>
              <a:t>‹#›</a:t>
            </a:fld>
            <a:endParaRPr dirty="0">
              <a:solidFill>
                <a:srgbClr val="4353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7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784976" cy="1470025"/>
          </a:xfrm>
        </p:spPr>
        <p:txBody>
          <a:bodyPr/>
          <a:lstStyle/>
          <a:p>
            <a:pPr lvl="0" eaLnBrk="1" hangingPunct="1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Функциональная грамотность – </a:t>
            </a:r>
            <a:br>
              <a:rPr lang="ru-RU" sz="3600" b="1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современный вызов </a:t>
            </a:r>
            <a:r>
              <a:rPr lang="ru-RU" sz="3600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3600" b="1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Кузенкова</a:t>
            </a:r>
            <a:r>
              <a:rPr lang="ru-RU" dirty="0" smtClean="0"/>
              <a:t> О.И.,</a:t>
            </a:r>
          </a:p>
          <a:p>
            <a:r>
              <a:rPr lang="ru-RU" dirty="0" smtClean="0"/>
              <a:t>директор МКОУ </a:t>
            </a:r>
            <a:r>
              <a:rPr lang="ru-RU" dirty="0" err="1" smtClean="0"/>
              <a:t>Караваевской</a:t>
            </a:r>
            <a:r>
              <a:rPr lang="ru-RU" dirty="0" smtClean="0"/>
              <a:t> 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14397" r="1081" b="9440"/>
          <a:stretch/>
        </p:blipFill>
        <p:spPr bwMode="auto">
          <a:xfrm>
            <a:off x="467544" y="1447818"/>
            <a:ext cx="8332252" cy="486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1"/>
          <p:cNvGrpSpPr/>
          <p:nvPr/>
        </p:nvGrpSpPr>
        <p:grpSpPr>
          <a:xfrm>
            <a:off x="3275857" y="4869160"/>
            <a:ext cx="2448272" cy="1516380"/>
            <a:chOff x="3796284" y="4928615"/>
            <a:chExt cx="1731645" cy="1516380"/>
          </a:xfrm>
        </p:grpSpPr>
        <p:sp>
          <p:nvSpPr>
            <p:cNvPr id="33" name="object 33"/>
            <p:cNvSpPr/>
            <p:nvPr/>
          </p:nvSpPr>
          <p:spPr>
            <a:xfrm>
              <a:off x="3809238" y="4941569"/>
              <a:ext cx="1705610" cy="1490980"/>
            </a:xfrm>
            <a:custGeom>
              <a:avLst/>
              <a:gdLst/>
              <a:ahLst/>
              <a:cxnLst/>
              <a:rect l="l" t="t" r="r" b="b"/>
              <a:pathLst>
                <a:path w="1705610" h="1490979">
                  <a:moveTo>
                    <a:pt x="0" y="248411"/>
                  </a:moveTo>
                  <a:lnTo>
                    <a:pt x="5048" y="198358"/>
                  </a:lnTo>
                  <a:lnTo>
                    <a:pt x="19526" y="151733"/>
                  </a:lnTo>
                  <a:lnTo>
                    <a:pt x="42433" y="109537"/>
                  </a:lnTo>
                  <a:lnTo>
                    <a:pt x="72770" y="72770"/>
                  </a:lnTo>
                  <a:lnTo>
                    <a:pt x="109537" y="42433"/>
                  </a:lnTo>
                  <a:lnTo>
                    <a:pt x="151733" y="19526"/>
                  </a:lnTo>
                  <a:lnTo>
                    <a:pt x="198358" y="5048"/>
                  </a:lnTo>
                  <a:lnTo>
                    <a:pt x="248412" y="0"/>
                  </a:lnTo>
                  <a:lnTo>
                    <a:pt x="1456944" y="0"/>
                  </a:lnTo>
                  <a:lnTo>
                    <a:pt x="1506997" y="5048"/>
                  </a:lnTo>
                  <a:lnTo>
                    <a:pt x="1553622" y="19526"/>
                  </a:lnTo>
                  <a:lnTo>
                    <a:pt x="1595818" y="42433"/>
                  </a:lnTo>
                  <a:lnTo>
                    <a:pt x="1632584" y="72771"/>
                  </a:lnTo>
                  <a:lnTo>
                    <a:pt x="1662922" y="109537"/>
                  </a:lnTo>
                  <a:lnTo>
                    <a:pt x="1685829" y="151733"/>
                  </a:lnTo>
                  <a:lnTo>
                    <a:pt x="1700307" y="198358"/>
                  </a:lnTo>
                  <a:lnTo>
                    <a:pt x="1705356" y="248411"/>
                  </a:lnTo>
                  <a:lnTo>
                    <a:pt x="1705356" y="1242059"/>
                  </a:lnTo>
                  <a:lnTo>
                    <a:pt x="1700307" y="1292124"/>
                  </a:lnTo>
                  <a:lnTo>
                    <a:pt x="1685829" y="1338754"/>
                  </a:lnTo>
                  <a:lnTo>
                    <a:pt x="1662922" y="1380951"/>
                  </a:lnTo>
                  <a:lnTo>
                    <a:pt x="1632585" y="1417715"/>
                  </a:lnTo>
                  <a:lnTo>
                    <a:pt x="1595818" y="1448048"/>
                  </a:lnTo>
                  <a:lnTo>
                    <a:pt x="1553622" y="1470951"/>
                  </a:lnTo>
                  <a:lnTo>
                    <a:pt x="1506997" y="1485425"/>
                  </a:lnTo>
                  <a:lnTo>
                    <a:pt x="1456944" y="1490471"/>
                  </a:lnTo>
                  <a:lnTo>
                    <a:pt x="248412" y="1490471"/>
                  </a:lnTo>
                  <a:lnTo>
                    <a:pt x="198358" y="1485425"/>
                  </a:lnTo>
                  <a:lnTo>
                    <a:pt x="151733" y="1470951"/>
                  </a:lnTo>
                  <a:lnTo>
                    <a:pt x="109537" y="1448048"/>
                  </a:lnTo>
                  <a:lnTo>
                    <a:pt x="72771" y="1417715"/>
                  </a:lnTo>
                  <a:lnTo>
                    <a:pt x="42433" y="1380951"/>
                  </a:lnTo>
                  <a:lnTo>
                    <a:pt x="19526" y="1338754"/>
                  </a:lnTo>
                  <a:lnTo>
                    <a:pt x="5048" y="1292124"/>
                  </a:lnTo>
                  <a:lnTo>
                    <a:pt x="0" y="1242059"/>
                  </a:lnTo>
                  <a:lnTo>
                    <a:pt x="0" y="24841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09238" y="4941569"/>
              <a:ext cx="1705610" cy="1490980"/>
            </a:xfrm>
            <a:custGeom>
              <a:avLst/>
              <a:gdLst/>
              <a:ahLst/>
              <a:cxnLst/>
              <a:rect l="l" t="t" r="r" b="b"/>
              <a:pathLst>
                <a:path w="1705610" h="1490979">
                  <a:moveTo>
                    <a:pt x="1456944" y="0"/>
                  </a:moveTo>
                  <a:lnTo>
                    <a:pt x="248412" y="0"/>
                  </a:ln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0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1"/>
                  </a:lnTo>
                  <a:lnTo>
                    <a:pt x="0" y="1242059"/>
                  </a:lnTo>
                  <a:lnTo>
                    <a:pt x="5048" y="1292124"/>
                  </a:lnTo>
                  <a:lnTo>
                    <a:pt x="19526" y="1338754"/>
                  </a:lnTo>
                  <a:lnTo>
                    <a:pt x="42433" y="1380951"/>
                  </a:lnTo>
                  <a:lnTo>
                    <a:pt x="72771" y="1417715"/>
                  </a:lnTo>
                  <a:lnTo>
                    <a:pt x="109537" y="1448048"/>
                  </a:lnTo>
                  <a:lnTo>
                    <a:pt x="151733" y="1470951"/>
                  </a:lnTo>
                  <a:lnTo>
                    <a:pt x="198358" y="1485425"/>
                  </a:lnTo>
                  <a:lnTo>
                    <a:pt x="248412" y="1490471"/>
                  </a:lnTo>
                  <a:lnTo>
                    <a:pt x="1456944" y="1490471"/>
                  </a:lnTo>
                  <a:lnTo>
                    <a:pt x="1506997" y="1485425"/>
                  </a:lnTo>
                  <a:lnTo>
                    <a:pt x="1553622" y="1470951"/>
                  </a:lnTo>
                  <a:lnTo>
                    <a:pt x="1595818" y="1448048"/>
                  </a:lnTo>
                  <a:lnTo>
                    <a:pt x="1632585" y="1417715"/>
                  </a:lnTo>
                  <a:lnTo>
                    <a:pt x="1662922" y="1380951"/>
                  </a:lnTo>
                  <a:lnTo>
                    <a:pt x="1685829" y="1338754"/>
                  </a:lnTo>
                  <a:lnTo>
                    <a:pt x="1700307" y="1292124"/>
                  </a:lnTo>
                  <a:lnTo>
                    <a:pt x="1705356" y="1242059"/>
                  </a:lnTo>
                  <a:lnTo>
                    <a:pt x="1705356" y="248411"/>
                  </a:lnTo>
                  <a:lnTo>
                    <a:pt x="1700307" y="198358"/>
                  </a:lnTo>
                  <a:lnTo>
                    <a:pt x="1685829" y="151733"/>
                  </a:lnTo>
                  <a:lnTo>
                    <a:pt x="1662922" y="109537"/>
                  </a:lnTo>
                  <a:lnTo>
                    <a:pt x="1632584" y="72771"/>
                  </a:lnTo>
                  <a:lnTo>
                    <a:pt x="1595818" y="42433"/>
                  </a:lnTo>
                  <a:lnTo>
                    <a:pt x="1553622" y="19526"/>
                  </a:lnTo>
                  <a:lnTo>
                    <a:pt x="1506997" y="5048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1302235"/>
            <a:ext cx="8424936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95"/>
              </a:spcBef>
            </a:pPr>
            <a:endParaRPr sz="10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3"/>
          <p:cNvGrpSpPr/>
          <p:nvPr/>
        </p:nvGrpSpPr>
        <p:grpSpPr>
          <a:xfrm>
            <a:off x="539552" y="1628802"/>
            <a:ext cx="2534355" cy="1382751"/>
            <a:chOff x="1031747" y="1941576"/>
            <a:chExt cx="2042160" cy="1069975"/>
          </a:xfrm>
        </p:grpSpPr>
        <p:sp>
          <p:nvSpPr>
            <p:cNvPr id="4" name="object 4"/>
            <p:cNvSpPr/>
            <p:nvPr/>
          </p:nvSpPr>
          <p:spPr>
            <a:xfrm>
              <a:off x="1044701" y="1954530"/>
              <a:ext cx="2016760" cy="1043940"/>
            </a:xfrm>
            <a:custGeom>
              <a:avLst/>
              <a:gdLst/>
              <a:ahLst/>
              <a:cxnLst/>
              <a:rect l="l" t="t" r="r" b="b"/>
              <a:pathLst>
                <a:path w="2016760" h="1043939">
                  <a:moveTo>
                    <a:pt x="1842262" y="0"/>
                  </a:moveTo>
                  <a:lnTo>
                    <a:pt x="173989" y="0"/>
                  </a:lnTo>
                  <a:lnTo>
                    <a:pt x="127737" y="6211"/>
                  </a:lnTo>
                  <a:lnTo>
                    <a:pt x="86175" y="23744"/>
                  </a:lnTo>
                  <a:lnTo>
                    <a:pt x="50961" y="50942"/>
                  </a:lnTo>
                  <a:lnTo>
                    <a:pt x="23755" y="86153"/>
                  </a:lnTo>
                  <a:lnTo>
                    <a:pt x="6215" y="127720"/>
                  </a:lnTo>
                  <a:lnTo>
                    <a:pt x="0" y="173990"/>
                  </a:lnTo>
                  <a:lnTo>
                    <a:pt x="0" y="869950"/>
                  </a:lnTo>
                  <a:lnTo>
                    <a:pt x="6215" y="916219"/>
                  </a:lnTo>
                  <a:lnTo>
                    <a:pt x="23755" y="957786"/>
                  </a:lnTo>
                  <a:lnTo>
                    <a:pt x="50961" y="992997"/>
                  </a:lnTo>
                  <a:lnTo>
                    <a:pt x="86175" y="1020195"/>
                  </a:lnTo>
                  <a:lnTo>
                    <a:pt x="127737" y="1037728"/>
                  </a:lnTo>
                  <a:lnTo>
                    <a:pt x="173989" y="1043940"/>
                  </a:lnTo>
                  <a:lnTo>
                    <a:pt x="1842262" y="1043940"/>
                  </a:lnTo>
                  <a:lnTo>
                    <a:pt x="1888531" y="1037728"/>
                  </a:lnTo>
                  <a:lnTo>
                    <a:pt x="1930098" y="1020195"/>
                  </a:lnTo>
                  <a:lnTo>
                    <a:pt x="1965309" y="992997"/>
                  </a:lnTo>
                  <a:lnTo>
                    <a:pt x="1992507" y="957786"/>
                  </a:lnTo>
                  <a:lnTo>
                    <a:pt x="2010040" y="916219"/>
                  </a:lnTo>
                  <a:lnTo>
                    <a:pt x="2016252" y="869950"/>
                  </a:lnTo>
                  <a:lnTo>
                    <a:pt x="2016252" y="173990"/>
                  </a:lnTo>
                  <a:lnTo>
                    <a:pt x="2010040" y="127720"/>
                  </a:lnTo>
                  <a:lnTo>
                    <a:pt x="1992507" y="86153"/>
                  </a:lnTo>
                  <a:lnTo>
                    <a:pt x="1965309" y="50942"/>
                  </a:lnTo>
                  <a:lnTo>
                    <a:pt x="1930098" y="23744"/>
                  </a:lnTo>
                  <a:lnTo>
                    <a:pt x="1888531" y="6211"/>
                  </a:lnTo>
                  <a:lnTo>
                    <a:pt x="184226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701" y="1954530"/>
              <a:ext cx="2016760" cy="1043940"/>
            </a:xfrm>
            <a:custGeom>
              <a:avLst/>
              <a:gdLst/>
              <a:ahLst/>
              <a:cxnLst/>
              <a:rect l="l" t="t" r="r" b="b"/>
              <a:pathLst>
                <a:path w="2016760" h="1043939">
                  <a:moveTo>
                    <a:pt x="0" y="173990"/>
                  </a:moveTo>
                  <a:lnTo>
                    <a:pt x="6215" y="127720"/>
                  </a:lnTo>
                  <a:lnTo>
                    <a:pt x="23755" y="86153"/>
                  </a:lnTo>
                  <a:lnTo>
                    <a:pt x="50961" y="50942"/>
                  </a:lnTo>
                  <a:lnTo>
                    <a:pt x="86175" y="23744"/>
                  </a:lnTo>
                  <a:lnTo>
                    <a:pt x="127737" y="6211"/>
                  </a:lnTo>
                  <a:lnTo>
                    <a:pt x="173989" y="0"/>
                  </a:lnTo>
                  <a:lnTo>
                    <a:pt x="1842262" y="0"/>
                  </a:lnTo>
                  <a:lnTo>
                    <a:pt x="1888531" y="6211"/>
                  </a:lnTo>
                  <a:lnTo>
                    <a:pt x="1930098" y="23744"/>
                  </a:lnTo>
                  <a:lnTo>
                    <a:pt x="1965309" y="50942"/>
                  </a:lnTo>
                  <a:lnTo>
                    <a:pt x="1992507" y="86153"/>
                  </a:lnTo>
                  <a:lnTo>
                    <a:pt x="2010040" y="127720"/>
                  </a:lnTo>
                  <a:lnTo>
                    <a:pt x="2016252" y="173990"/>
                  </a:lnTo>
                  <a:lnTo>
                    <a:pt x="2016252" y="869950"/>
                  </a:lnTo>
                  <a:lnTo>
                    <a:pt x="2010040" y="916219"/>
                  </a:lnTo>
                  <a:lnTo>
                    <a:pt x="1992507" y="957786"/>
                  </a:lnTo>
                  <a:lnTo>
                    <a:pt x="1965309" y="992997"/>
                  </a:lnTo>
                  <a:lnTo>
                    <a:pt x="1930098" y="1020195"/>
                  </a:lnTo>
                  <a:lnTo>
                    <a:pt x="1888531" y="1037728"/>
                  </a:lnTo>
                  <a:lnTo>
                    <a:pt x="1842262" y="1043940"/>
                  </a:lnTo>
                  <a:lnTo>
                    <a:pt x="173989" y="1043940"/>
                  </a:lnTo>
                  <a:lnTo>
                    <a:pt x="127737" y="1037728"/>
                  </a:lnTo>
                  <a:lnTo>
                    <a:pt x="86175" y="1020195"/>
                  </a:lnTo>
                  <a:lnTo>
                    <a:pt x="50961" y="992997"/>
                  </a:lnTo>
                  <a:lnTo>
                    <a:pt x="23755" y="957786"/>
                  </a:lnTo>
                  <a:lnTo>
                    <a:pt x="6215" y="916219"/>
                  </a:lnTo>
                  <a:lnTo>
                    <a:pt x="0" y="869950"/>
                  </a:lnTo>
                  <a:lnTo>
                    <a:pt x="0" y="17399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27584" y="1772816"/>
            <a:ext cx="194421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13398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проектной 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ят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ельн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object 7"/>
          <p:cNvGrpSpPr/>
          <p:nvPr/>
        </p:nvGrpSpPr>
        <p:grpSpPr>
          <a:xfrm>
            <a:off x="611561" y="3140970"/>
            <a:ext cx="2462347" cy="1454019"/>
            <a:chOff x="1031747" y="3273552"/>
            <a:chExt cx="2042160" cy="1321435"/>
          </a:xfrm>
        </p:grpSpPr>
        <p:sp>
          <p:nvSpPr>
            <p:cNvPr id="8" name="object 8"/>
            <p:cNvSpPr/>
            <p:nvPr/>
          </p:nvSpPr>
          <p:spPr>
            <a:xfrm>
              <a:off x="1044701" y="3286506"/>
              <a:ext cx="2016760" cy="1295400"/>
            </a:xfrm>
            <a:custGeom>
              <a:avLst/>
              <a:gdLst/>
              <a:ahLst/>
              <a:cxnLst/>
              <a:rect l="l" t="t" r="r" b="b"/>
              <a:pathLst>
                <a:path w="2016760" h="1295400">
                  <a:moveTo>
                    <a:pt x="1715770" y="0"/>
                  </a:moveTo>
                  <a:lnTo>
                    <a:pt x="300481" y="0"/>
                  </a:lnTo>
                  <a:lnTo>
                    <a:pt x="251742" y="3931"/>
                  </a:lnTo>
                  <a:lnTo>
                    <a:pt x="205506" y="15315"/>
                  </a:lnTo>
                  <a:lnTo>
                    <a:pt x="162393" y="33532"/>
                  </a:lnTo>
                  <a:lnTo>
                    <a:pt x="123021" y="57964"/>
                  </a:lnTo>
                  <a:lnTo>
                    <a:pt x="88009" y="87995"/>
                  </a:lnTo>
                  <a:lnTo>
                    <a:pt x="57975" y="123005"/>
                  </a:lnTo>
                  <a:lnTo>
                    <a:pt x="33539" y="162376"/>
                  </a:lnTo>
                  <a:lnTo>
                    <a:pt x="15318" y="205492"/>
                  </a:lnTo>
                  <a:lnTo>
                    <a:pt x="3932" y="251733"/>
                  </a:lnTo>
                  <a:lnTo>
                    <a:pt x="0" y="300482"/>
                  </a:lnTo>
                  <a:lnTo>
                    <a:pt x="0" y="994918"/>
                  </a:lnTo>
                  <a:lnTo>
                    <a:pt x="3932" y="1043666"/>
                  </a:lnTo>
                  <a:lnTo>
                    <a:pt x="15318" y="1089907"/>
                  </a:lnTo>
                  <a:lnTo>
                    <a:pt x="33539" y="1133023"/>
                  </a:lnTo>
                  <a:lnTo>
                    <a:pt x="57975" y="1172394"/>
                  </a:lnTo>
                  <a:lnTo>
                    <a:pt x="88009" y="1207404"/>
                  </a:lnTo>
                  <a:lnTo>
                    <a:pt x="123021" y="1237435"/>
                  </a:lnTo>
                  <a:lnTo>
                    <a:pt x="162393" y="1261867"/>
                  </a:lnTo>
                  <a:lnTo>
                    <a:pt x="205506" y="1280084"/>
                  </a:lnTo>
                  <a:lnTo>
                    <a:pt x="251742" y="1291468"/>
                  </a:lnTo>
                  <a:lnTo>
                    <a:pt x="300481" y="1295400"/>
                  </a:lnTo>
                  <a:lnTo>
                    <a:pt x="1715770" y="1295400"/>
                  </a:lnTo>
                  <a:lnTo>
                    <a:pt x="1764518" y="1291468"/>
                  </a:lnTo>
                  <a:lnTo>
                    <a:pt x="1810759" y="1280084"/>
                  </a:lnTo>
                  <a:lnTo>
                    <a:pt x="1853875" y="1261867"/>
                  </a:lnTo>
                  <a:lnTo>
                    <a:pt x="1893246" y="1237435"/>
                  </a:lnTo>
                  <a:lnTo>
                    <a:pt x="1928256" y="1207404"/>
                  </a:lnTo>
                  <a:lnTo>
                    <a:pt x="1958287" y="1172394"/>
                  </a:lnTo>
                  <a:lnTo>
                    <a:pt x="1982719" y="1133023"/>
                  </a:lnTo>
                  <a:lnTo>
                    <a:pt x="2000936" y="1089907"/>
                  </a:lnTo>
                  <a:lnTo>
                    <a:pt x="2012320" y="1043666"/>
                  </a:lnTo>
                  <a:lnTo>
                    <a:pt x="2016252" y="994918"/>
                  </a:lnTo>
                  <a:lnTo>
                    <a:pt x="2016252" y="300482"/>
                  </a:lnTo>
                  <a:lnTo>
                    <a:pt x="2012320" y="251733"/>
                  </a:lnTo>
                  <a:lnTo>
                    <a:pt x="2000936" y="205492"/>
                  </a:lnTo>
                  <a:lnTo>
                    <a:pt x="1982719" y="162376"/>
                  </a:lnTo>
                  <a:lnTo>
                    <a:pt x="1958287" y="123005"/>
                  </a:lnTo>
                  <a:lnTo>
                    <a:pt x="1928256" y="87995"/>
                  </a:lnTo>
                  <a:lnTo>
                    <a:pt x="1893246" y="57964"/>
                  </a:lnTo>
                  <a:lnTo>
                    <a:pt x="1853875" y="33532"/>
                  </a:lnTo>
                  <a:lnTo>
                    <a:pt x="1810759" y="15315"/>
                  </a:lnTo>
                  <a:lnTo>
                    <a:pt x="1764518" y="3931"/>
                  </a:lnTo>
                  <a:lnTo>
                    <a:pt x="1715770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4701" y="3286506"/>
              <a:ext cx="2016760" cy="1295400"/>
            </a:xfrm>
            <a:custGeom>
              <a:avLst/>
              <a:gdLst/>
              <a:ahLst/>
              <a:cxnLst/>
              <a:rect l="l" t="t" r="r" b="b"/>
              <a:pathLst>
                <a:path w="2016760" h="1295400">
                  <a:moveTo>
                    <a:pt x="0" y="300482"/>
                  </a:moveTo>
                  <a:lnTo>
                    <a:pt x="3932" y="251733"/>
                  </a:lnTo>
                  <a:lnTo>
                    <a:pt x="15318" y="205492"/>
                  </a:lnTo>
                  <a:lnTo>
                    <a:pt x="33539" y="162376"/>
                  </a:lnTo>
                  <a:lnTo>
                    <a:pt x="57975" y="123005"/>
                  </a:lnTo>
                  <a:lnTo>
                    <a:pt x="88009" y="87995"/>
                  </a:lnTo>
                  <a:lnTo>
                    <a:pt x="123021" y="57964"/>
                  </a:lnTo>
                  <a:lnTo>
                    <a:pt x="162393" y="33532"/>
                  </a:lnTo>
                  <a:lnTo>
                    <a:pt x="205506" y="15315"/>
                  </a:lnTo>
                  <a:lnTo>
                    <a:pt x="251742" y="3931"/>
                  </a:lnTo>
                  <a:lnTo>
                    <a:pt x="300481" y="0"/>
                  </a:lnTo>
                  <a:lnTo>
                    <a:pt x="1715770" y="0"/>
                  </a:lnTo>
                  <a:lnTo>
                    <a:pt x="1764518" y="3931"/>
                  </a:lnTo>
                  <a:lnTo>
                    <a:pt x="1810759" y="15315"/>
                  </a:lnTo>
                  <a:lnTo>
                    <a:pt x="1853875" y="33532"/>
                  </a:lnTo>
                  <a:lnTo>
                    <a:pt x="1893246" y="57964"/>
                  </a:lnTo>
                  <a:lnTo>
                    <a:pt x="1928256" y="87995"/>
                  </a:lnTo>
                  <a:lnTo>
                    <a:pt x="1958287" y="123005"/>
                  </a:lnTo>
                  <a:lnTo>
                    <a:pt x="1982719" y="162376"/>
                  </a:lnTo>
                  <a:lnTo>
                    <a:pt x="2000936" y="205492"/>
                  </a:lnTo>
                  <a:lnTo>
                    <a:pt x="2012320" y="251733"/>
                  </a:lnTo>
                  <a:lnTo>
                    <a:pt x="2016252" y="300482"/>
                  </a:lnTo>
                  <a:lnTo>
                    <a:pt x="2016252" y="994918"/>
                  </a:lnTo>
                  <a:lnTo>
                    <a:pt x="2012320" y="1043666"/>
                  </a:lnTo>
                  <a:lnTo>
                    <a:pt x="2000936" y="1089907"/>
                  </a:lnTo>
                  <a:lnTo>
                    <a:pt x="1982719" y="1133023"/>
                  </a:lnTo>
                  <a:lnTo>
                    <a:pt x="1958287" y="1172394"/>
                  </a:lnTo>
                  <a:lnTo>
                    <a:pt x="1928256" y="1207404"/>
                  </a:lnTo>
                  <a:lnTo>
                    <a:pt x="1893246" y="1237435"/>
                  </a:lnTo>
                  <a:lnTo>
                    <a:pt x="1853875" y="1261867"/>
                  </a:lnTo>
                  <a:lnTo>
                    <a:pt x="1810759" y="1280084"/>
                  </a:lnTo>
                  <a:lnTo>
                    <a:pt x="1764518" y="1291468"/>
                  </a:lnTo>
                  <a:lnTo>
                    <a:pt x="1715770" y="1295400"/>
                  </a:lnTo>
                  <a:lnTo>
                    <a:pt x="300481" y="1295400"/>
                  </a:lnTo>
                  <a:lnTo>
                    <a:pt x="251742" y="1291468"/>
                  </a:lnTo>
                  <a:lnTo>
                    <a:pt x="205506" y="1280084"/>
                  </a:lnTo>
                  <a:lnTo>
                    <a:pt x="162393" y="1261867"/>
                  </a:lnTo>
                  <a:lnTo>
                    <a:pt x="123021" y="1237435"/>
                  </a:lnTo>
                  <a:lnTo>
                    <a:pt x="88009" y="1207404"/>
                  </a:lnTo>
                  <a:lnTo>
                    <a:pt x="57975" y="1172394"/>
                  </a:lnTo>
                  <a:lnTo>
                    <a:pt x="33539" y="1133023"/>
                  </a:lnTo>
                  <a:lnTo>
                    <a:pt x="15318" y="1089907"/>
                  </a:lnTo>
                  <a:lnTo>
                    <a:pt x="3932" y="1043666"/>
                  </a:lnTo>
                  <a:lnTo>
                    <a:pt x="0" y="994918"/>
                  </a:lnTo>
                  <a:lnTo>
                    <a:pt x="0" y="30048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5577" y="3212977"/>
            <a:ext cx="223224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81280" indent="-1905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sz="2000" b="1" spc="-4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оценивания  </a:t>
            </a:r>
            <a:r>
              <a:rPr sz="2000" b="1" spc="-5" dirty="0" err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учебных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2000" b="1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2000" b="1" spc="-5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иже</a:t>
            </a:r>
            <a:r>
              <a:rPr sz="2000" b="1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ний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object 11"/>
          <p:cNvGrpSpPr/>
          <p:nvPr/>
        </p:nvGrpSpPr>
        <p:grpSpPr>
          <a:xfrm>
            <a:off x="3347865" y="1628802"/>
            <a:ext cx="2180065" cy="1382751"/>
            <a:chOff x="3796284" y="1941576"/>
            <a:chExt cx="1731645" cy="1069975"/>
          </a:xfrm>
        </p:grpSpPr>
        <p:sp>
          <p:nvSpPr>
            <p:cNvPr id="12" name="object 12"/>
            <p:cNvSpPr/>
            <p:nvPr/>
          </p:nvSpPr>
          <p:spPr>
            <a:xfrm>
              <a:off x="3809238" y="1954530"/>
              <a:ext cx="1705610" cy="1043940"/>
            </a:xfrm>
            <a:custGeom>
              <a:avLst/>
              <a:gdLst/>
              <a:ahLst/>
              <a:cxnLst/>
              <a:rect l="l" t="t" r="r" b="b"/>
              <a:pathLst>
                <a:path w="1705610" h="1043939">
                  <a:moveTo>
                    <a:pt x="1531365" y="0"/>
                  </a:moveTo>
                  <a:lnTo>
                    <a:pt x="173989" y="0"/>
                  </a:lnTo>
                  <a:lnTo>
                    <a:pt x="127720" y="6211"/>
                  </a:lnTo>
                  <a:lnTo>
                    <a:pt x="86153" y="23744"/>
                  </a:lnTo>
                  <a:lnTo>
                    <a:pt x="50942" y="50942"/>
                  </a:lnTo>
                  <a:lnTo>
                    <a:pt x="23744" y="86153"/>
                  </a:lnTo>
                  <a:lnTo>
                    <a:pt x="6211" y="127720"/>
                  </a:lnTo>
                  <a:lnTo>
                    <a:pt x="0" y="173990"/>
                  </a:lnTo>
                  <a:lnTo>
                    <a:pt x="0" y="869950"/>
                  </a:lnTo>
                  <a:lnTo>
                    <a:pt x="6211" y="916219"/>
                  </a:lnTo>
                  <a:lnTo>
                    <a:pt x="23744" y="957786"/>
                  </a:lnTo>
                  <a:lnTo>
                    <a:pt x="50942" y="992997"/>
                  </a:lnTo>
                  <a:lnTo>
                    <a:pt x="86153" y="1020195"/>
                  </a:lnTo>
                  <a:lnTo>
                    <a:pt x="127720" y="1037728"/>
                  </a:lnTo>
                  <a:lnTo>
                    <a:pt x="173989" y="1043940"/>
                  </a:lnTo>
                  <a:lnTo>
                    <a:pt x="1531365" y="1043940"/>
                  </a:lnTo>
                  <a:lnTo>
                    <a:pt x="1577635" y="1037728"/>
                  </a:lnTo>
                  <a:lnTo>
                    <a:pt x="1619202" y="1020195"/>
                  </a:lnTo>
                  <a:lnTo>
                    <a:pt x="1654413" y="992997"/>
                  </a:lnTo>
                  <a:lnTo>
                    <a:pt x="1681611" y="957786"/>
                  </a:lnTo>
                  <a:lnTo>
                    <a:pt x="1699144" y="916219"/>
                  </a:lnTo>
                  <a:lnTo>
                    <a:pt x="1705356" y="869950"/>
                  </a:lnTo>
                  <a:lnTo>
                    <a:pt x="1705356" y="173990"/>
                  </a:lnTo>
                  <a:lnTo>
                    <a:pt x="1699144" y="127720"/>
                  </a:lnTo>
                  <a:lnTo>
                    <a:pt x="1681611" y="86153"/>
                  </a:lnTo>
                  <a:lnTo>
                    <a:pt x="1654413" y="50942"/>
                  </a:lnTo>
                  <a:lnTo>
                    <a:pt x="1619202" y="23744"/>
                  </a:lnTo>
                  <a:lnTo>
                    <a:pt x="1577635" y="6211"/>
                  </a:lnTo>
                  <a:lnTo>
                    <a:pt x="1531365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9238" y="1954530"/>
              <a:ext cx="1705610" cy="1043940"/>
            </a:xfrm>
            <a:custGeom>
              <a:avLst/>
              <a:gdLst/>
              <a:ahLst/>
              <a:cxnLst/>
              <a:rect l="l" t="t" r="r" b="b"/>
              <a:pathLst>
                <a:path w="1705610" h="1043939">
                  <a:moveTo>
                    <a:pt x="0" y="173990"/>
                  </a:moveTo>
                  <a:lnTo>
                    <a:pt x="6211" y="127720"/>
                  </a:lnTo>
                  <a:lnTo>
                    <a:pt x="23744" y="86153"/>
                  </a:lnTo>
                  <a:lnTo>
                    <a:pt x="50942" y="50942"/>
                  </a:lnTo>
                  <a:lnTo>
                    <a:pt x="86153" y="23744"/>
                  </a:lnTo>
                  <a:lnTo>
                    <a:pt x="127720" y="6211"/>
                  </a:lnTo>
                  <a:lnTo>
                    <a:pt x="173989" y="0"/>
                  </a:lnTo>
                  <a:lnTo>
                    <a:pt x="1531365" y="0"/>
                  </a:lnTo>
                  <a:lnTo>
                    <a:pt x="1577635" y="6211"/>
                  </a:lnTo>
                  <a:lnTo>
                    <a:pt x="1619202" y="23744"/>
                  </a:lnTo>
                  <a:lnTo>
                    <a:pt x="1654413" y="50942"/>
                  </a:lnTo>
                  <a:lnTo>
                    <a:pt x="1681611" y="86153"/>
                  </a:lnTo>
                  <a:lnTo>
                    <a:pt x="1699144" y="127720"/>
                  </a:lnTo>
                  <a:lnTo>
                    <a:pt x="1705356" y="173990"/>
                  </a:lnTo>
                  <a:lnTo>
                    <a:pt x="1705356" y="869950"/>
                  </a:lnTo>
                  <a:lnTo>
                    <a:pt x="1699144" y="916219"/>
                  </a:lnTo>
                  <a:lnTo>
                    <a:pt x="1681611" y="957786"/>
                  </a:lnTo>
                  <a:lnTo>
                    <a:pt x="1654413" y="992997"/>
                  </a:lnTo>
                  <a:lnTo>
                    <a:pt x="1619202" y="1020195"/>
                  </a:lnTo>
                  <a:lnTo>
                    <a:pt x="1577635" y="1037728"/>
                  </a:lnTo>
                  <a:lnTo>
                    <a:pt x="1531365" y="1043940"/>
                  </a:lnTo>
                  <a:lnTo>
                    <a:pt x="173989" y="1043940"/>
                  </a:lnTo>
                  <a:lnTo>
                    <a:pt x="127720" y="1037728"/>
                  </a:lnTo>
                  <a:lnTo>
                    <a:pt x="86153" y="1020195"/>
                  </a:lnTo>
                  <a:lnTo>
                    <a:pt x="50942" y="992997"/>
                  </a:lnTo>
                  <a:lnTo>
                    <a:pt x="23744" y="957786"/>
                  </a:lnTo>
                  <a:lnTo>
                    <a:pt x="6211" y="916219"/>
                  </a:lnTo>
                  <a:lnTo>
                    <a:pt x="0" y="869950"/>
                  </a:lnTo>
                  <a:lnTo>
                    <a:pt x="0" y="17399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35897" y="1844824"/>
            <a:ext cx="169226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sz="20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пробл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емн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го  обучения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object 15"/>
          <p:cNvGrpSpPr/>
          <p:nvPr/>
        </p:nvGrpSpPr>
        <p:grpSpPr>
          <a:xfrm>
            <a:off x="6012160" y="1628802"/>
            <a:ext cx="2534432" cy="1382751"/>
            <a:chOff x="6359652" y="1941576"/>
            <a:chExt cx="2186940" cy="1069975"/>
          </a:xfrm>
        </p:grpSpPr>
        <p:sp>
          <p:nvSpPr>
            <p:cNvPr id="16" name="object 16"/>
            <p:cNvSpPr/>
            <p:nvPr/>
          </p:nvSpPr>
          <p:spPr>
            <a:xfrm>
              <a:off x="6372606" y="1954530"/>
              <a:ext cx="2161540" cy="1043940"/>
            </a:xfrm>
            <a:custGeom>
              <a:avLst/>
              <a:gdLst/>
              <a:ahLst/>
              <a:cxnLst/>
              <a:rect l="l" t="t" r="r" b="b"/>
              <a:pathLst>
                <a:path w="2161540" h="1043939">
                  <a:moveTo>
                    <a:pt x="1987042" y="0"/>
                  </a:moveTo>
                  <a:lnTo>
                    <a:pt x="173990" y="0"/>
                  </a:lnTo>
                  <a:lnTo>
                    <a:pt x="127720" y="6211"/>
                  </a:lnTo>
                  <a:lnTo>
                    <a:pt x="86153" y="23744"/>
                  </a:lnTo>
                  <a:lnTo>
                    <a:pt x="50942" y="50942"/>
                  </a:lnTo>
                  <a:lnTo>
                    <a:pt x="23744" y="86153"/>
                  </a:lnTo>
                  <a:lnTo>
                    <a:pt x="6211" y="127720"/>
                  </a:lnTo>
                  <a:lnTo>
                    <a:pt x="0" y="173990"/>
                  </a:lnTo>
                  <a:lnTo>
                    <a:pt x="0" y="869950"/>
                  </a:lnTo>
                  <a:lnTo>
                    <a:pt x="6211" y="916219"/>
                  </a:lnTo>
                  <a:lnTo>
                    <a:pt x="23744" y="957786"/>
                  </a:lnTo>
                  <a:lnTo>
                    <a:pt x="50942" y="992997"/>
                  </a:lnTo>
                  <a:lnTo>
                    <a:pt x="86153" y="1020195"/>
                  </a:lnTo>
                  <a:lnTo>
                    <a:pt x="127720" y="1037728"/>
                  </a:lnTo>
                  <a:lnTo>
                    <a:pt x="173990" y="1043940"/>
                  </a:lnTo>
                  <a:lnTo>
                    <a:pt x="1987042" y="1043940"/>
                  </a:lnTo>
                  <a:lnTo>
                    <a:pt x="2033311" y="1037728"/>
                  </a:lnTo>
                  <a:lnTo>
                    <a:pt x="2074878" y="1020195"/>
                  </a:lnTo>
                  <a:lnTo>
                    <a:pt x="2110089" y="992997"/>
                  </a:lnTo>
                  <a:lnTo>
                    <a:pt x="2137287" y="957786"/>
                  </a:lnTo>
                  <a:lnTo>
                    <a:pt x="2154820" y="916219"/>
                  </a:lnTo>
                  <a:lnTo>
                    <a:pt x="2161032" y="869950"/>
                  </a:lnTo>
                  <a:lnTo>
                    <a:pt x="2161032" y="173990"/>
                  </a:lnTo>
                  <a:lnTo>
                    <a:pt x="2154820" y="127720"/>
                  </a:lnTo>
                  <a:lnTo>
                    <a:pt x="2137287" y="86153"/>
                  </a:lnTo>
                  <a:lnTo>
                    <a:pt x="2110089" y="50942"/>
                  </a:lnTo>
                  <a:lnTo>
                    <a:pt x="2074878" y="23744"/>
                  </a:lnTo>
                  <a:lnTo>
                    <a:pt x="2033311" y="6211"/>
                  </a:lnTo>
                  <a:lnTo>
                    <a:pt x="198704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72606" y="1954530"/>
              <a:ext cx="2161540" cy="1043940"/>
            </a:xfrm>
            <a:custGeom>
              <a:avLst/>
              <a:gdLst/>
              <a:ahLst/>
              <a:cxnLst/>
              <a:rect l="l" t="t" r="r" b="b"/>
              <a:pathLst>
                <a:path w="2161540" h="1043939">
                  <a:moveTo>
                    <a:pt x="0" y="173990"/>
                  </a:moveTo>
                  <a:lnTo>
                    <a:pt x="6211" y="127720"/>
                  </a:lnTo>
                  <a:lnTo>
                    <a:pt x="23744" y="86153"/>
                  </a:lnTo>
                  <a:lnTo>
                    <a:pt x="50942" y="50942"/>
                  </a:lnTo>
                  <a:lnTo>
                    <a:pt x="86153" y="23744"/>
                  </a:lnTo>
                  <a:lnTo>
                    <a:pt x="127720" y="6211"/>
                  </a:lnTo>
                  <a:lnTo>
                    <a:pt x="173990" y="0"/>
                  </a:lnTo>
                  <a:lnTo>
                    <a:pt x="1987042" y="0"/>
                  </a:lnTo>
                  <a:lnTo>
                    <a:pt x="2033311" y="6211"/>
                  </a:lnTo>
                  <a:lnTo>
                    <a:pt x="2074878" y="23744"/>
                  </a:lnTo>
                  <a:lnTo>
                    <a:pt x="2110089" y="50942"/>
                  </a:lnTo>
                  <a:lnTo>
                    <a:pt x="2137287" y="86153"/>
                  </a:lnTo>
                  <a:lnTo>
                    <a:pt x="2154820" y="127720"/>
                  </a:lnTo>
                  <a:lnTo>
                    <a:pt x="2161032" y="173990"/>
                  </a:lnTo>
                  <a:lnTo>
                    <a:pt x="2161032" y="869950"/>
                  </a:lnTo>
                  <a:lnTo>
                    <a:pt x="2154820" y="916219"/>
                  </a:lnTo>
                  <a:lnTo>
                    <a:pt x="2137287" y="957786"/>
                  </a:lnTo>
                  <a:lnTo>
                    <a:pt x="2110089" y="992997"/>
                  </a:lnTo>
                  <a:lnTo>
                    <a:pt x="2074878" y="1020195"/>
                  </a:lnTo>
                  <a:lnTo>
                    <a:pt x="2033311" y="1037728"/>
                  </a:lnTo>
                  <a:lnTo>
                    <a:pt x="1987042" y="1043940"/>
                  </a:lnTo>
                  <a:lnTo>
                    <a:pt x="173990" y="1043940"/>
                  </a:lnTo>
                  <a:lnTo>
                    <a:pt x="127720" y="1037728"/>
                  </a:lnTo>
                  <a:lnTo>
                    <a:pt x="86153" y="1020195"/>
                  </a:lnTo>
                  <a:lnTo>
                    <a:pt x="50942" y="992997"/>
                  </a:lnTo>
                  <a:lnTo>
                    <a:pt x="23744" y="957786"/>
                  </a:lnTo>
                  <a:lnTo>
                    <a:pt x="6211" y="916219"/>
                  </a:lnTo>
                  <a:lnTo>
                    <a:pt x="0" y="869950"/>
                  </a:lnTo>
                  <a:lnTo>
                    <a:pt x="0" y="17399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19873" y="5157192"/>
            <a:ext cx="202529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Уровневая 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диф</a:t>
            </a:r>
            <a:r>
              <a:rPr sz="20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ерен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циация  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object 19"/>
          <p:cNvGrpSpPr/>
          <p:nvPr/>
        </p:nvGrpSpPr>
        <p:grpSpPr>
          <a:xfrm>
            <a:off x="3275856" y="3140969"/>
            <a:ext cx="2224386" cy="1454018"/>
            <a:chOff x="3767328" y="3296411"/>
            <a:chExt cx="1732914" cy="1298575"/>
          </a:xfrm>
        </p:grpSpPr>
        <p:sp>
          <p:nvSpPr>
            <p:cNvPr id="20" name="object 20"/>
            <p:cNvSpPr/>
            <p:nvPr/>
          </p:nvSpPr>
          <p:spPr>
            <a:xfrm>
              <a:off x="3780282" y="3309365"/>
              <a:ext cx="1706880" cy="1272540"/>
            </a:xfrm>
            <a:custGeom>
              <a:avLst/>
              <a:gdLst/>
              <a:ahLst/>
              <a:cxnLst/>
              <a:rect l="l" t="t" r="r" b="b"/>
              <a:pathLst>
                <a:path w="1706879" h="1272539">
                  <a:moveTo>
                    <a:pt x="1494789" y="0"/>
                  </a:moveTo>
                  <a:lnTo>
                    <a:pt x="212089" y="0"/>
                  </a:lnTo>
                  <a:lnTo>
                    <a:pt x="163472" y="5603"/>
                  </a:lnTo>
                  <a:lnTo>
                    <a:pt x="118835" y="21564"/>
                  </a:lnTo>
                  <a:lnTo>
                    <a:pt x="79455" y="46606"/>
                  </a:lnTo>
                  <a:lnTo>
                    <a:pt x="46606" y="79455"/>
                  </a:lnTo>
                  <a:lnTo>
                    <a:pt x="21564" y="118835"/>
                  </a:lnTo>
                  <a:lnTo>
                    <a:pt x="5603" y="163472"/>
                  </a:lnTo>
                  <a:lnTo>
                    <a:pt x="0" y="212089"/>
                  </a:lnTo>
                  <a:lnTo>
                    <a:pt x="0" y="1060450"/>
                  </a:lnTo>
                  <a:lnTo>
                    <a:pt x="5603" y="1109067"/>
                  </a:lnTo>
                  <a:lnTo>
                    <a:pt x="21564" y="1153704"/>
                  </a:lnTo>
                  <a:lnTo>
                    <a:pt x="46606" y="1193084"/>
                  </a:lnTo>
                  <a:lnTo>
                    <a:pt x="79455" y="1225933"/>
                  </a:lnTo>
                  <a:lnTo>
                    <a:pt x="118835" y="1250975"/>
                  </a:lnTo>
                  <a:lnTo>
                    <a:pt x="163472" y="1266936"/>
                  </a:lnTo>
                  <a:lnTo>
                    <a:pt x="212089" y="1272540"/>
                  </a:lnTo>
                  <a:lnTo>
                    <a:pt x="1494789" y="1272540"/>
                  </a:lnTo>
                  <a:lnTo>
                    <a:pt x="1543407" y="1266936"/>
                  </a:lnTo>
                  <a:lnTo>
                    <a:pt x="1588044" y="1250975"/>
                  </a:lnTo>
                  <a:lnTo>
                    <a:pt x="1627424" y="1225933"/>
                  </a:lnTo>
                  <a:lnTo>
                    <a:pt x="1660273" y="1193084"/>
                  </a:lnTo>
                  <a:lnTo>
                    <a:pt x="1685315" y="1153704"/>
                  </a:lnTo>
                  <a:lnTo>
                    <a:pt x="1701276" y="1109067"/>
                  </a:lnTo>
                  <a:lnTo>
                    <a:pt x="1706879" y="1060450"/>
                  </a:lnTo>
                  <a:lnTo>
                    <a:pt x="1706879" y="212089"/>
                  </a:lnTo>
                  <a:lnTo>
                    <a:pt x="1701276" y="163472"/>
                  </a:lnTo>
                  <a:lnTo>
                    <a:pt x="1685315" y="118835"/>
                  </a:lnTo>
                  <a:lnTo>
                    <a:pt x="1660273" y="79455"/>
                  </a:lnTo>
                  <a:lnTo>
                    <a:pt x="1627424" y="46606"/>
                  </a:lnTo>
                  <a:lnTo>
                    <a:pt x="1588044" y="21564"/>
                  </a:lnTo>
                  <a:lnTo>
                    <a:pt x="1543407" y="5603"/>
                  </a:lnTo>
                  <a:lnTo>
                    <a:pt x="1494789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80282" y="3309365"/>
              <a:ext cx="1706880" cy="1272540"/>
            </a:xfrm>
            <a:custGeom>
              <a:avLst/>
              <a:gdLst/>
              <a:ahLst/>
              <a:cxnLst/>
              <a:rect l="l" t="t" r="r" b="b"/>
              <a:pathLst>
                <a:path w="1706879" h="1272539">
                  <a:moveTo>
                    <a:pt x="0" y="212089"/>
                  </a:moveTo>
                  <a:lnTo>
                    <a:pt x="5603" y="163472"/>
                  </a:lnTo>
                  <a:lnTo>
                    <a:pt x="21564" y="118835"/>
                  </a:lnTo>
                  <a:lnTo>
                    <a:pt x="46606" y="79455"/>
                  </a:lnTo>
                  <a:lnTo>
                    <a:pt x="79455" y="46606"/>
                  </a:lnTo>
                  <a:lnTo>
                    <a:pt x="118835" y="21564"/>
                  </a:lnTo>
                  <a:lnTo>
                    <a:pt x="163472" y="5603"/>
                  </a:lnTo>
                  <a:lnTo>
                    <a:pt x="212089" y="0"/>
                  </a:lnTo>
                  <a:lnTo>
                    <a:pt x="1494789" y="0"/>
                  </a:lnTo>
                  <a:lnTo>
                    <a:pt x="1543407" y="5603"/>
                  </a:lnTo>
                  <a:lnTo>
                    <a:pt x="1588044" y="21564"/>
                  </a:lnTo>
                  <a:lnTo>
                    <a:pt x="1627424" y="46606"/>
                  </a:lnTo>
                  <a:lnTo>
                    <a:pt x="1660273" y="79455"/>
                  </a:lnTo>
                  <a:lnTo>
                    <a:pt x="1685315" y="118835"/>
                  </a:lnTo>
                  <a:lnTo>
                    <a:pt x="1701276" y="163472"/>
                  </a:lnTo>
                  <a:lnTo>
                    <a:pt x="1706879" y="212089"/>
                  </a:lnTo>
                  <a:lnTo>
                    <a:pt x="1706879" y="1060450"/>
                  </a:lnTo>
                  <a:lnTo>
                    <a:pt x="1701276" y="1109067"/>
                  </a:lnTo>
                  <a:lnTo>
                    <a:pt x="1685315" y="1153704"/>
                  </a:lnTo>
                  <a:lnTo>
                    <a:pt x="1660273" y="1193084"/>
                  </a:lnTo>
                  <a:lnTo>
                    <a:pt x="1627424" y="1225933"/>
                  </a:lnTo>
                  <a:lnTo>
                    <a:pt x="1588044" y="1250975"/>
                  </a:lnTo>
                  <a:lnTo>
                    <a:pt x="1543407" y="1266936"/>
                  </a:lnTo>
                  <a:lnTo>
                    <a:pt x="1494789" y="1272540"/>
                  </a:lnTo>
                  <a:lnTo>
                    <a:pt x="212089" y="1272540"/>
                  </a:lnTo>
                  <a:lnTo>
                    <a:pt x="163472" y="1266936"/>
                  </a:lnTo>
                  <a:lnTo>
                    <a:pt x="118835" y="1250975"/>
                  </a:lnTo>
                  <a:lnTo>
                    <a:pt x="79455" y="1225933"/>
                  </a:lnTo>
                  <a:lnTo>
                    <a:pt x="46606" y="1193084"/>
                  </a:lnTo>
                  <a:lnTo>
                    <a:pt x="21564" y="1153704"/>
                  </a:lnTo>
                  <a:lnTo>
                    <a:pt x="5603" y="1109067"/>
                  </a:lnTo>
                  <a:lnTo>
                    <a:pt x="0" y="1060450"/>
                  </a:lnTo>
                  <a:lnTo>
                    <a:pt x="0" y="21208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347865" y="3284986"/>
            <a:ext cx="208823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sz="2000" b="1" spc="-7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b="1" spc="-39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03505" marR="94615" indent="-1905" algn="ctr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«учебных </a:t>
            </a:r>
            <a:r>
              <a:rPr sz="2000" b="1" spc="-4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sz="20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уаций»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object 23"/>
          <p:cNvGrpSpPr/>
          <p:nvPr/>
        </p:nvGrpSpPr>
        <p:grpSpPr>
          <a:xfrm>
            <a:off x="6012160" y="3284984"/>
            <a:ext cx="2606694" cy="1321435"/>
            <a:chOff x="6216396" y="3273552"/>
            <a:chExt cx="2330450" cy="1321435"/>
          </a:xfrm>
        </p:grpSpPr>
        <p:sp>
          <p:nvSpPr>
            <p:cNvPr id="24" name="object 24"/>
            <p:cNvSpPr/>
            <p:nvPr/>
          </p:nvSpPr>
          <p:spPr>
            <a:xfrm>
              <a:off x="6229350" y="3286506"/>
              <a:ext cx="2304415" cy="1295400"/>
            </a:xfrm>
            <a:custGeom>
              <a:avLst/>
              <a:gdLst/>
              <a:ahLst/>
              <a:cxnLst/>
              <a:rect l="l" t="t" r="r" b="b"/>
              <a:pathLst>
                <a:path w="2304415" h="1295400">
                  <a:moveTo>
                    <a:pt x="2088388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1" y="1129008"/>
                  </a:lnTo>
                  <a:lnTo>
                    <a:pt x="21941" y="1174453"/>
                  </a:lnTo>
                  <a:lnTo>
                    <a:pt x="47426" y="1214540"/>
                  </a:lnTo>
                  <a:lnTo>
                    <a:pt x="80859" y="1247973"/>
                  </a:lnTo>
                  <a:lnTo>
                    <a:pt x="120946" y="1273458"/>
                  </a:lnTo>
                  <a:lnTo>
                    <a:pt x="166391" y="1289698"/>
                  </a:lnTo>
                  <a:lnTo>
                    <a:pt x="215900" y="1295400"/>
                  </a:lnTo>
                  <a:lnTo>
                    <a:pt x="2088388" y="1295400"/>
                  </a:lnTo>
                  <a:lnTo>
                    <a:pt x="2137896" y="1289698"/>
                  </a:lnTo>
                  <a:lnTo>
                    <a:pt x="2183341" y="1273458"/>
                  </a:lnTo>
                  <a:lnTo>
                    <a:pt x="2223428" y="1247973"/>
                  </a:lnTo>
                  <a:lnTo>
                    <a:pt x="2256861" y="1214540"/>
                  </a:lnTo>
                  <a:lnTo>
                    <a:pt x="2282346" y="1174453"/>
                  </a:lnTo>
                  <a:lnTo>
                    <a:pt x="2298586" y="1129008"/>
                  </a:lnTo>
                  <a:lnTo>
                    <a:pt x="2304288" y="1079500"/>
                  </a:lnTo>
                  <a:lnTo>
                    <a:pt x="2304288" y="215900"/>
                  </a:lnTo>
                  <a:lnTo>
                    <a:pt x="2298586" y="166391"/>
                  </a:lnTo>
                  <a:lnTo>
                    <a:pt x="2282346" y="120946"/>
                  </a:lnTo>
                  <a:lnTo>
                    <a:pt x="2256861" y="80859"/>
                  </a:lnTo>
                  <a:lnTo>
                    <a:pt x="2223428" y="47426"/>
                  </a:lnTo>
                  <a:lnTo>
                    <a:pt x="2183341" y="21941"/>
                  </a:lnTo>
                  <a:lnTo>
                    <a:pt x="2137896" y="5701"/>
                  </a:lnTo>
                  <a:lnTo>
                    <a:pt x="2088388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29350" y="3286506"/>
              <a:ext cx="2304415" cy="1295400"/>
            </a:xfrm>
            <a:custGeom>
              <a:avLst/>
              <a:gdLst/>
              <a:ahLst/>
              <a:cxnLst/>
              <a:rect l="l" t="t" r="r" b="b"/>
              <a:pathLst>
                <a:path w="2304415" h="1295400">
                  <a:moveTo>
                    <a:pt x="0" y="215900"/>
                  </a:moveTo>
                  <a:lnTo>
                    <a:pt x="5701" y="166391"/>
                  </a:lnTo>
                  <a:lnTo>
                    <a:pt x="21941" y="120946"/>
                  </a:lnTo>
                  <a:lnTo>
                    <a:pt x="47426" y="80859"/>
                  </a:lnTo>
                  <a:lnTo>
                    <a:pt x="80859" y="47426"/>
                  </a:lnTo>
                  <a:lnTo>
                    <a:pt x="120946" y="21941"/>
                  </a:lnTo>
                  <a:lnTo>
                    <a:pt x="166391" y="5701"/>
                  </a:lnTo>
                  <a:lnTo>
                    <a:pt x="215900" y="0"/>
                  </a:lnTo>
                  <a:lnTo>
                    <a:pt x="2088388" y="0"/>
                  </a:lnTo>
                  <a:lnTo>
                    <a:pt x="2137896" y="5701"/>
                  </a:lnTo>
                  <a:lnTo>
                    <a:pt x="2183341" y="21941"/>
                  </a:lnTo>
                  <a:lnTo>
                    <a:pt x="2223428" y="47426"/>
                  </a:lnTo>
                  <a:lnTo>
                    <a:pt x="2256861" y="80859"/>
                  </a:lnTo>
                  <a:lnTo>
                    <a:pt x="2282346" y="120946"/>
                  </a:lnTo>
                  <a:lnTo>
                    <a:pt x="2298586" y="166391"/>
                  </a:lnTo>
                  <a:lnTo>
                    <a:pt x="2304288" y="215900"/>
                  </a:lnTo>
                  <a:lnTo>
                    <a:pt x="2304288" y="1079500"/>
                  </a:lnTo>
                  <a:lnTo>
                    <a:pt x="2298586" y="1129008"/>
                  </a:lnTo>
                  <a:lnTo>
                    <a:pt x="2282346" y="1174453"/>
                  </a:lnTo>
                  <a:lnTo>
                    <a:pt x="2256861" y="1214540"/>
                  </a:lnTo>
                  <a:lnTo>
                    <a:pt x="2223428" y="1247973"/>
                  </a:lnTo>
                  <a:lnTo>
                    <a:pt x="2183341" y="1273458"/>
                  </a:lnTo>
                  <a:lnTo>
                    <a:pt x="2137896" y="1289698"/>
                  </a:lnTo>
                  <a:lnTo>
                    <a:pt x="2088388" y="1295400"/>
                  </a:lnTo>
                  <a:lnTo>
                    <a:pt x="215900" y="1295400"/>
                  </a:lnTo>
                  <a:lnTo>
                    <a:pt x="166391" y="1289698"/>
                  </a:lnTo>
                  <a:lnTo>
                    <a:pt x="120946" y="1273458"/>
                  </a:lnTo>
                  <a:lnTo>
                    <a:pt x="80859" y="1247973"/>
                  </a:lnTo>
                  <a:lnTo>
                    <a:pt x="47426" y="1214540"/>
                  </a:lnTo>
                  <a:lnTo>
                    <a:pt x="21941" y="1174453"/>
                  </a:lnTo>
                  <a:lnTo>
                    <a:pt x="5701" y="1129008"/>
                  </a:lnTo>
                  <a:lnTo>
                    <a:pt x="0" y="1079500"/>
                  </a:lnTo>
                  <a:lnTo>
                    <a:pt x="0" y="2159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84169" y="3356992"/>
            <a:ext cx="244827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Информационные</a:t>
            </a:r>
            <a:r>
              <a:rPr sz="2000" b="1" spc="-5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b="1" spc="-39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коммуникаци</a:t>
            </a:r>
            <a:r>
              <a:rPr sz="20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нные  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object 27"/>
          <p:cNvGrpSpPr/>
          <p:nvPr/>
        </p:nvGrpSpPr>
        <p:grpSpPr>
          <a:xfrm>
            <a:off x="683568" y="4797152"/>
            <a:ext cx="2304256" cy="1728192"/>
            <a:chOff x="1031747" y="4928615"/>
            <a:chExt cx="1948180" cy="1516380"/>
          </a:xfrm>
        </p:grpSpPr>
        <p:sp>
          <p:nvSpPr>
            <p:cNvPr id="28" name="object 28"/>
            <p:cNvSpPr/>
            <p:nvPr/>
          </p:nvSpPr>
          <p:spPr>
            <a:xfrm>
              <a:off x="1044701" y="4941569"/>
              <a:ext cx="1922145" cy="1490980"/>
            </a:xfrm>
            <a:custGeom>
              <a:avLst/>
              <a:gdLst/>
              <a:ahLst/>
              <a:cxnLst/>
              <a:rect l="l" t="t" r="r" b="b"/>
              <a:pathLst>
                <a:path w="1922145" h="1490979">
                  <a:moveTo>
                    <a:pt x="1673352" y="0"/>
                  </a:moveTo>
                  <a:lnTo>
                    <a:pt x="248411" y="0"/>
                  </a:lnTo>
                  <a:lnTo>
                    <a:pt x="198347" y="5048"/>
                  </a:lnTo>
                  <a:lnTo>
                    <a:pt x="151717" y="19526"/>
                  </a:lnTo>
                  <a:lnTo>
                    <a:pt x="109520" y="42433"/>
                  </a:lnTo>
                  <a:lnTo>
                    <a:pt x="72756" y="72770"/>
                  </a:lnTo>
                  <a:lnTo>
                    <a:pt x="42423" y="109537"/>
                  </a:lnTo>
                  <a:lnTo>
                    <a:pt x="19520" y="151733"/>
                  </a:lnTo>
                  <a:lnTo>
                    <a:pt x="5046" y="198358"/>
                  </a:lnTo>
                  <a:lnTo>
                    <a:pt x="0" y="248411"/>
                  </a:lnTo>
                  <a:lnTo>
                    <a:pt x="0" y="1242059"/>
                  </a:lnTo>
                  <a:lnTo>
                    <a:pt x="5046" y="1292121"/>
                  </a:lnTo>
                  <a:lnTo>
                    <a:pt x="19520" y="1338749"/>
                  </a:lnTo>
                  <a:lnTo>
                    <a:pt x="42423" y="1380945"/>
                  </a:lnTo>
                  <a:lnTo>
                    <a:pt x="72756" y="1417710"/>
                  </a:lnTo>
                  <a:lnTo>
                    <a:pt x="109520" y="1448044"/>
                  </a:lnTo>
                  <a:lnTo>
                    <a:pt x="151717" y="1470949"/>
                  </a:lnTo>
                  <a:lnTo>
                    <a:pt x="198347" y="1485424"/>
                  </a:lnTo>
                  <a:lnTo>
                    <a:pt x="248411" y="1490471"/>
                  </a:lnTo>
                  <a:lnTo>
                    <a:pt x="1673352" y="1490471"/>
                  </a:lnTo>
                  <a:lnTo>
                    <a:pt x="1723405" y="1485424"/>
                  </a:lnTo>
                  <a:lnTo>
                    <a:pt x="1770030" y="1470949"/>
                  </a:lnTo>
                  <a:lnTo>
                    <a:pt x="1812226" y="1448044"/>
                  </a:lnTo>
                  <a:lnTo>
                    <a:pt x="1848992" y="1417710"/>
                  </a:lnTo>
                  <a:lnTo>
                    <a:pt x="1879330" y="1380945"/>
                  </a:lnTo>
                  <a:lnTo>
                    <a:pt x="1902237" y="1338749"/>
                  </a:lnTo>
                  <a:lnTo>
                    <a:pt x="1916715" y="1292121"/>
                  </a:lnTo>
                  <a:lnTo>
                    <a:pt x="1921764" y="1242059"/>
                  </a:lnTo>
                  <a:lnTo>
                    <a:pt x="1921764" y="248411"/>
                  </a:lnTo>
                  <a:lnTo>
                    <a:pt x="1916715" y="198358"/>
                  </a:lnTo>
                  <a:lnTo>
                    <a:pt x="1902237" y="151733"/>
                  </a:lnTo>
                  <a:lnTo>
                    <a:pt x="1879330" y="109537"/>
                  </a:lnTo>
                  <a:lnTo>
                    <a:pt x="1848992" y="72771"/>
                  </a:lnTo>
                  <a:lnTo>
                    <a:pt x="1812226" y="42433"/>
                  </a:lnTo>
                  <a:lnTo>
                    <a:pt x="1770030" y="19526"/>
                  </a:lnTo>
                  <a:lnTo>
                    <a:pt x="1723405" y="5048"/>
                  </a:lnTo>
                  <a:lnTo>
                    <a:pt x="167335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44701" y="4941569"/>
              <a:ext cx="1922145" cy="1490980"/>
            </a:xfrm>
            <a:custGeom>
              <a:avLst/>
              <a:gdLst/>
              <a:ahLst/>
              <a:cxnLst/>
              <a:rect l="l" t="t" r="r" b="b"/>
              <a:pathLst>
                <a:path w="1922145" h="1490979">
                  <a:moveTo>
                    <a:pt x="0" y="248411"/>
                  </a:moveTo>
                  <a:lnTo>
                    <a:pt x="5046" y="198358"/>
                  </a:lnTo>
                  <a:lnTo>
                    <a:pt x="19520" y="151733"/>
                  </a:lnTo>
                  <a:lnTo>
                    <a:pt x="42423" y="109537"/>
                  </a:lnTo>
                  <a:lnTo>
                    <a:pt x="72756" y="72770"/>
                  </a:lnTo>
                  <a:lnTo>
                    <a:pt x="109520" y="42433"/>
                  </a:lnTo>
                  <a:lnTo>
                    <a:pt x="151717" y="19526"/>
                  </a:lnTo>
                  <a:lnTo>
                    <a:pt x="198347" y="5048"/>
                  </a:lnTo>
                  <a:lnTo>
                    <a:pt x="248411" y="0"/>
                  </a:lnTo>
                  <a:lnTo>
                    <a:pt x="1673352" y="0"/>
                  </a:lnTo>
                  <a:lnTo>
                    <a:pt x="1723405" y="5048"/>
                  </a:lnTo>
                  <a:lnTo>
                    <a:pt x="1770030" y="19526"/>
                  </a:lnTo>
                  <a:lnTo>
                    <a:pt x="1812226" y="42433"/>
                  </a:lnTo>
                  <a:lnTo>
                    <a:pt x="1848992" y="72771"/>
                  </a:lnTo>
                  <a:lnTo>
                    <a:pt x="1879330" y="109537"/>
                  </a:lnTo>
                  <a:lnTo>
                    <a:pt x="1902237" y="151733"/>
                  </a:lnTo>
                  <a:lnTo>
                    <a:pt x="1916715" y="198358"/>
                  </a:lnTo>
                  <a:lnTo>
                    <a:pt x="1921764" y="248411"/>
                  </a:lnTo>
                  <a:lnTo>
                    <a:pt x="1921764" y="1242059"/>
                  </a:lnTo>
                  <a:lnTo>
                    <a:pt x="1916715" y="1292121"/>
                  </a:lnTo>
                  <a:lnTo>
                    <a:pt x="1902237" y="1338749"/>
                  </a:lnTo>
                  <a:lnTo>
                    <a:pt x="1879330" y="1380945"/>
                  </a:lnTo>
                  <a:lnTo>
                    <a:pt x="1848992" y="1417710"/>
                  </a:lnTo>
                  <a:lnTo>
                    <a:pt x="1812226" y="1448044"/>
                  </a:lnTo>
                  <a:lnTo>
                    <a:pt x="1770030" y="1470949"/>
                  </a:lnTo>
                  <a:lnTo>
                    <a:pt x="1723405" y="1485424"/>
                  </a:lnTo>
                  <a:lnTo>
                    <a:pt x="1673352" y="1490471"/>
                  </a:lnTo>
                  <a:lnTo>
                    <a:pt x="248411" y="1490471"/>
                  </a:lnTo>
                  <a:lnTo>
                    <a:pt x="198347" y="1485424"/>
                  </a:lnTo>
                  <a:lnTo>
                    <a:pt x="151717" y="1470949"/>
                  </a:lnTo>
                  <a:lnTo>
                    <a:pt x="109520" y="1448044"/>
                  </a:lnTo>
                  <a:lnTo>
                    <a:pt x="72756" y="1417710"/>
                  </a:lnTo>
                  <a:lnTo>
                    <a:pt x="42423" y="1380945"/>
                  </a:lnTo>
                  <a:lnTo>
                    <a:pt x="19520" y="1338749"/>
                  </a:lnTo>
                  <a:lnTo>
                    <a:pt x="5046" y="1292121"/>
                  </a:lnTo>
                  <a:lnTo>
                    <a:pt x="0" y="1242059"/>
                  </a:lnTo>
                  <a:lnTo>
                    <a:pt x="0" y="24841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99592" y="5013176"/>
            <a:ext cx="187220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игровых</a:t>
            </a:r>
            <a:r>
              <a:rPr sz="2000" b="1" spc="-8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методов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68145" y="1556792"/>
            <a:ext cx="2880320" cy="143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154940" algn="ctr">
              <a:lnSpc>
                <a:spcPct val="100000"/>
              </a:lnSpc>
              <a:spcBef>
                <a:spcPts val="100"/>
              </a:spcBef>
            </a:pPr>
            <a:endParaRPr lang="ru-RU" sz="1100" b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1925" marR="15494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-10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хно</a:t>
            </a:r>
            <a:r>
              <a:rPr sz="2000" b="1" spc="-5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000" b="1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5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гия</a:t>
            </a:r>
            <a:r>
              <a:rPr sz="2000" b="1" spc="-5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spc="-5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1925" marR="15494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 err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«кри</a:t>
            </a:r>
            <a:r>
              <a:rPr sz="2000" b="1" spc="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-1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sz="20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еск</a:t>
            </a:r>
            <a:r>
              <a:rPr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5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  </a:t>
            </a:r>
            <a:r>
              <a:rPr sz="2000" b="1" spc="-5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sz="2000" b="1" spc="-5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012161" y="4928615"/>
            <a:ext cx="2736304" cy="1516380"/>
            <a:chOff x="6234684" y="4928615"/>
            <a:chExt cx="2258695" cy="1516380"/>
          </a:xfrm>
        </p:grpSpPr>
        <p:sp>
          <p:nvSpPr>
            <p:cNvPr id="36" name="object 36"/>
            <p:cNvSpPr/>
            <p:nvPr/>
          </p:nvSpPr>
          <p:spPr>
            <a:xfrm>
              <a:off x="6247638" y="4941569"/>
              <a:ext cx="2232660" cy="1490980"/>
            </a:xfrm>
            <a:custGeom>
              <a:avLst/>
              <a:gdLst/>
              <a:ahLst/>
              <a:cxnLst/>
              <a:rect l="l" t="t" r="r" b="b"/>
              <a:pathLst>
                <a:path w="2232659" h="1490979">
                  <a:moveTo>
                    <a:pt x="1984247" y="0"/>
                  </a:moveTo>
                  <a:lnTo>
                    <a:pt x="248412" y="0"/>
                  </a:ln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0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1"/>
                  </a:lnTo>
                  <a:lnTo>
                    <a:pt x="0" y="1242059"/>
                  </a:lnTo>
                  <a:lnTo>
                    <a:pt x="5048" y="1292121"/>
                  </a:lnTo>
                  <a:lnTo>
                    <a:pt x="19526" y="1338749"/>
                  </a:lnTo>
                  <a:lnTo>
                    <a:pt x="42433" y="1380945"/>
                  </a:lnTo>
                  <a:lnTo>
                    <a:pt x="72771" y="1417710"/>
                  </a:lnTo>
                  <a:lnTo>
                    <a:pt x="109537" y="1448044"/>
                  </a:lnTo>
                  <a:lnTo>
                    <a:pt x="151733" y="1470949"/>
                  </a:lnTo>
                  <a:lnTo>
                    <a:pt x="198358" y="1485424"/>
                  </a:lnTo>
                  <a:lnTo>
                    <a:pt x="248412" y="1490471"/>
                  </a:lnTo>
                  <a:lnTo>
                    <a:pt x="1984247" y="1490471"/>
                  </a:lnTo>
                  <a:lnTo>
                    <a:pt x="2034301" y="1485424"/>
                  </a:lnTo>
                  <a:lnTo>
                    <a:pt x="2080926" y="1470949"/>
                  </a:lnTo>
                  <a:lnTo>
                    <a:pt x="2123122" y="1448044"/>
                  </a:lnTo>
                  <a:lnTo>
                    <a:pt x="2159889" y="1417710"/>
                  </a:lnTo>
                  <a:lnTo>
                    <a:pt x="2190226" y="1380945"/>
                  </a:lnTo>
                  <a:lnTo>
                    <a:pt x="2213133" y="1338749"/>
                  </a:lnTo>
                  <a:lnTo>
                    <a:pt x="2227611" y="1292121"/>
                  </a:lnTo>
                  <a:lnTo>
                    <a:pt x="2232660" y="1242059"/>
                  </a:lnTo>
                  <a:lnTo>
                    <a:pt x="2232660" y="248411"/>
                  </a:lnTo>
                  <a:lnTo>
                    <a:pt x="2227611" y="198358"/>
                  </a:lnTo>
                  <a:lnTo>
                    <a:pt x="2213133" y="151733"/>
                  </a:lnTo>
                  <a:lnTo>
                    <a:pt x="2190226" y="109537"/>
                  </a:lnTo>
                  <a:lnTo>
                    <a:pt x="2159888" y="72771"/>
                  </a:lnTo>
                  <a:lnTo>
                    <a:pt x="2123122" y="42433"/>
                  </a:lnTo>
                  <a:lnTo>
                    <a:pt x="2080926" y="19526"/>
                  </a:lnTo>
                  <a:lnTo>
                    <a:pt x="2034301" y="5048"/>
                  </a:lnTo>
                  <a:lnTo>
                    <a:pt x="1984247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47638" y="4941569"/>
              <a:ext cx="2232660" cy="1490980"/>
            </a:xfrm>
            <a:custGeom>
              <a:avLst/>
              <a:gdLst/>
              <a:ahLst/>
              <a:cxnLst/>
              <a:rect l="l" t="t" r="r" b="b"/>
              <a:pathLst>
                <a:path w="2232659" h="1490979">
                  <a:moveTo>
                    <a:pt x="0" y="248411"/>
                  </a:moveTo>
                  <a:lnTo>
                    <a:pt x="5048" y="198358"/>
                  </a:lnTo>
                  <a:lnTo>
                    <a:pt x="19526" y="151733"/>
                  </a:lnTo>
                  <a:lnTo>
                    <a:pt x="42433" y="109537"/>
                  </a:lnTo>
                  <a:lnTo>
                    <a:pt x="72770" y="72770"/>
                  </a:lnTo>
                  <a:lnTo>
                    <a:pt x="109537" y="42433"/>
                  </a:lnTo>
                  <a:lnTo>
                    <a:pt x="151733" y="19526"/>
                  </a:lnTo>
                  <a:lnTo>
                    <a:pt x="198358" y="5048"/>
                  </a:lnTo>
                  <a:lnTo>
                    <a:pt x="248412" y="0"/>
                  </a:lnTo>
                  <a:lnTo>
                    <a:pt x="1984247" y="0"/>
                  </a:lnTo>
                  <a:lnTo>
                    <a:pt x="2034301" y="5048"/>
                  </a:lnTo>
                  <a:lnTo>
                    <a:pt x="2080926" y="19526"/>
                  </a:lnTo>
                  <a:lnTo>
                    <a:pt x="2123122" y="42433"/>
                  </a:lnTo>
                  <a:lnTo>
                    <a:pt x="2159888" y="72771"/>
                  </a:lnTo>
                  <a:lnTo>
                    <a:pt x="2190226" y="109537"/>
                  </a:lnTo>
                  <a:lnTo>
                    <a:pt x="2213133" y="151733"/>
                  </a:lnTo>
                  <a:lnTo>
                    <a:pt x="2227611" y="198358"/>
                  </a:lnTo>
                  <a:lnTo>
                    <a:pt x="2232660" y="248411"/>
                  </a:lnTo>
                  <a:lnTo>
                    <a:pt x="2232660" y="1242059"/>
                  </a:lnTo>
                  <a:lnTo>
                    <a:pt x="2227611" y="1292121"/>
                  </a:lnTo>
                  <a:lnTo>
                    <a:pt x="2213133" y="1338749"/>
                  </a:lnTo>
                  <a:lnTo>
                    <a:pt x="2190226" y="1380945"/>
                  </a:lnTo>
                  <a:lnTo>
                    <a:pt x="2159889" y="1417710"/>
                  </a:lnTo>
                  <a:lnTo>
                    <a:pt x="2123122" y="1448044"/>
                  </a:lnTo>
                  <a:lnTo>
                    <a:pt x="2080926" y="1470949"/>
                  </a:lnTo>
                  <a:lnTo>
                    <a:pt x="2034301" y="1485424"/>
                  </a:lnTo>
                  <a:lnTo>
                    <a:pt x="1984247" y="1490471"/>
                  </a:lnTo>
                  <a:lnTo>
                    <a:pt x="248412" y="1490471"/>
                  </a:lnTo>
                  <a:lnTo>
                    <a:pt x="198358" y="1485424"/>
                  </a:lnTo>
                  <a:lnTo>
                    <a:pt x="151733" y="1470949"/>
                  </a:lnTo>
                  <a:lnTo>
                    <a:pt x="109537" y="1448044"/>
                  </a:lnTo>
                  <a:lnTo>
                    <a:pt x="72771" y="1417710"/>
                  </a:lnTo>
                  <a:lnTo>
                    <a:pt x="42433" y="1380945"/>
                  </a:lnTo>
                  <a:lnTo>
                    <a:pt x="19526" y="1338749"/>
                  </a:lnTo>
                  <a:lnTo>
                    <a:pt x="5048" y="1292121"/>
                  </a:lnTo>
                  <a:lnTo>
                    <a:pt x="0" y="1242059"/>
                  </a:lnTo>
                  <a:lnTo>
                    <a:pt x="0" y="24841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084168" y="5013176"/>
            <a:ext cx="252028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 err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sz="2000" b="1" spc="-8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07975" marR="299720" indent="1270" algn="ctr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20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ской  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ят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ельн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9"/>
          <p:cNvSpPr txBox="1"/>
          <p:nvPr/>
        </p:nvSpPr>
        <p:spPr>
          <a:xfrm>
            <a:off x="616893" y="2636912"/>
            <a:ext cx="7703670" cy="276998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891540" marR="293370" lvl="1" indent="-342900" algn="just">
              <a:buFont typeface="Wingdings" pitchFamily="2" charset="2"/>
              <a:buChar char="q"/>
              <a:tabLst>
                <a:tab pos="222885" algn="l"/>
              </a:tabLst>
            </a:pPr>
            <a:r>
              <a:rPr sz="2000" spc="-3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Проектно-исследовательская</a:t>
            </a:r>
            <a:r>
              <a:rPr lang="ru-RU" sz="2000" spc="-5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работа</a:t>
            </a:r>
            <a:r>
              <a:rPr lang="ru-RU" sz="2000" spc="-2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учащихся с</a:t>
            </a:r>
            <a:r>
              <a:rPr lang="ru-RU" sz="2000" spc="-1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активным</a:t>
            </a:r>
            <a:r>
              <a:rPr lang="ru-RU" sz="2000" spc="-4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использованием</a:t>
            </a:r>
            <a:r>
              <a:rPr lang="ru-RU" sz="2000" spc="-5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  <a:cs typeface="Times New Roman" pitchFamily="18" charset="0"/>
              </a:rPr>
              <a:t>метапредметных</a:t>
            </a:r>
            <a:r>
              <a:rPr lang="ru-RU" sz="2000" spc="-4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и</a:t>
            </a:r>
            <a:r>
              <a:rPr lang="ru-RU" sz="2000" spc="2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  <a:cs typeface="Times New Roman" pitchFamily="18" charset="0"/>
              </a:rPr>
              <a:t>межпредметных</a:t>
            </a:r>
            <a:r>
              <a:rPr lang="ru-RU" sz="2000" spc="-4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проектов</a:t>
            </a:r>
            <a:r>
              <a:rPr lang="ru-RU" sz="2000" spc="-3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и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 smtClean="0">
                <a:latin typeface="Bookman Old Style" pitchFamily="18" charset="0"/>
                <a:cs typeface="Times New Roman" pitchFamily="18" charset="0"/>
              </a:rPr>
              <a:t>исследований.</a:t>
            </a:r>
          </a:p>
          <a:p>
            <a:pPr marL="834390" marR="293370" lvl="1" indent="-285750" algn="just">
              <a:buFont typeface="Wingdings" pitchFamily="2" charset="2"/>
              <a:buChar char="q"/>
              <a:tabLst>
                <a:tab pos="222885" algn="l"/>
              </a:tabLst>
            </a:pPr>
            <a:r>
              <a:rPr lang="ru-RU" sz="2000" spc="5" dirty="0" smtClean="0">
                <a:latin typeface="Bookman Old Style" pitchFamily="18" charset="0"/>
                <a:cs typeface="Times New Roman" pitchFamily="18" charset="0"/>
              </a:rPr>
              <a:t>Включение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2000" spc="10" dirty="0">
                <a:latin typeface="Bookman Old Style" pitchFamily="18" charset="0"/>
                <a:cs typeface="Times New Roman" pitchFamily="18" charset="0"/>
              </a:rPr>
              <a:t>план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внеурочной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деятельности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образовательных </a:t>
            </a:r>
            <a:r>
              <a:rPr lang="ru-RU" sz="2000" spc="10" dirty="0">
                <a:latin typeface="Bookman Old Style" pitchFamily="18" charset="0"/>
                <a:cs typeface="Times New Roman" pitchFamily="18" charset="0"/>
              </a:rPr>
              <a:t>событий,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направленных </a:t>
            </a:r>
            <a:r>
              <a:rPr lang="ru-RU" sz="2000" spc="15" dirty="0">
                <a:latin typeface="Bookman Old Style" pitchFamily="18" charset="0"/>
                <a:cs typeface="Times New Roman" pitchFamily="18" charset="0"/>
              </a:rPr>
              <a:t>на </a:t>
            </a:r>
            <a:r>
              <a:rPr lang="ru-RU" sz="2000" spc="2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совместную</a:t>
            </a:r>
            <a:r>
              <a:rPr lang="ru-RU" sz="2000" spc="-6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работу</a:t>
            </a:r>
            <a:r>
              <a:rPr lang="ru-RU" sz="2000" spc="-4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всего</a:t>
            </a:r>
            <a:r>
              <a:rPr lang="ru-RU" sz="2000" spc="-5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педагогического</a:t>
            </a:r>
            <a:r>
              <a:rPr lang="ru-RU" sz="2000" spc="-4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коллектива</a:t>
            </a:r>
            <a:r>
              <a:rPr lang="ru-RU" sz="2000" spc="-5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10" dirty="0">
                <a:latin typeface="Bookman Old Style" pitchFamily="18" charset="0"/>
                <a:cs typeface="Times New Roman" pitchFamily="18" charset="0"/>
              </a:rPr>
              <a:t>по</a:t>
            </a:r>
            <a:r>
              <a:rPr lang="ru-RU" sz="2000" spc="-3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формированию</a:t>
            </a:r>
            <a:r>
              <a:rPr lang="ru-RU" sz="2000" spc="-4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функциональной</a:t>
            </a:r>
            <a:r>
              <a:rPr lang="ru-RU" sz="2000" spc="-5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грамотности</a:t>
            </a:r>
            <a:r>
              <a:rPr lang="ru-RU" sz="2000" spc="4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Bookman Old Style" pitchFamily="18" charset="0"/>
                <a:cs typeface="Times New Roman" pitchFamily="18" charset="0"/>
              </a:rPr>
              <a:t>межпредметные</a:t>
            </a:r>
            <a:r>
              <a:rPr lang="ru-RU" sz="2000" spc="-5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недели, </a:t>
            </a:r>
            <a:r>
              <a:rPr lang="ru-RU" sz="2000" spc="1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учебно-исследовательские</a:t>
            </a:r>
            <a:r>
              <a:rPr lang="ru-RU" sz="2000" spc="-5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 err="1" smtClean="0">
                <a:latin typeface="Bookman Old Style" pitchFamily="18" charset="0"/>
                <a:cs typeface="Times New Roman" pitchFamily="18" charset="0"/>
              </a:rPr>
              <a:t>конференции</a:t>
            </a:r>
            <a:r>
              <a:rPr lang="ru-RU" sz="2000" spc="15" dirty="0" err="1" smtClean="0">
                <a:latin typeface="Bookman Old Style" pitchFamily="18" charset="0"/>
                <a:cs typeface="Times New Roman" pitchFamily="18" charset="0"/>
              </a:rPr>
              <a:t>и</a:t>
            </a:r>
            <a:r>
              <a:rPr lang="ru-RU" sz="2000" spc="-1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15" dirty="0" smtClean="0">
                <a:latin typeface="Bookman Old Style" pitchFamily="18" charset="0"/>
                <a:cs typeface="Times New Roman" pitchFamily="18" charset="0"/>
              </a:rPr>
              <a:t>т.д</a:t>
            </a:r>
            <a:r>
              <a:rPr lang="ru-RU" sz="2000" spc="15" dirty="0">
                <a:latin typeface="Bookman Old Style" pitchFamily="18" charset="0"/>
                <a:cs typeface="Times New Roman" pitchFamily="18" charset="0"/>
              </a:rPr>
              <a:t>.).</a:t>
            </a:r>
            <a:endParaRPr lang="ru-RU" sz="20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320563" y="6462776"/>
            <a:ext cx="1333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51720" y="1877515"/>
            <a:ext cx="467601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Внеурочная деятельность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1520" y="1340768"/>
            <a:ext cx="814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Формирование функциональной грамотности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494123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itchFamily="18" charset="0"/>
              </a:rPr>
              <a:t>Рекомендации по формированию функциональной грамотности</a:t>
            </a:r>
          </a:p>
          <a:p>
            <a:pPr algn="just"/>
            <a:r>
              <a:rPr lang="ru-RU" sz="1900" dirty="0">
                <a:latin typeface="Bookman Old Style" pitchFamily="18" charset="0"/>
              </a:rPr>
              <a:t>• Учащиеся должны стать активными участниками процесса изучения нового материала.</a:t>
            </a:r>
          </a:p>
          <a:p>
            <a:pPr algn="just"/>
            <a:r>
              <a:rPr lang="ru-RU" sz="1900" dirty="0">
                <a:latin typeface="Bookman Old Style" pitchFamily="18" charset="0"/>
              </a:rPr>
              <a:t>• Обучение должно носить </a:t>
            </a:r>
            <a:r>
              <a:rPr lang="ru-RU" sz="1900" dirty="0" err="1">
                <a:latin typeface="Bookman Old Style" pitchFamily="18" charset="0"/>
              </a:rPr>
              <a:t>деятельностный</a:t>
            </a:r>
            <a:r>
              <a:rPr lang="ru-RU" sz="1900" dirty="0">
                <a:latin typeface="Bookman Old Style" pitchFamily="18" charset="0"/>
              </a:rPr>
              <a:t> характер.</a:t>
            </a:r>
          </a:p>
          <a:p>
            <a:pPr algn="just"/>
            <a:r>
              <a:rPr lang="ru-RU" sz="1900" dirty="0">
                <a:latin typeface="Bookman Old Style" pitchFamily="18" charset="0"/>
              </a:rPr>
              <a:t>• Учебный процесс ориентировать на развитие самостоятельности и ответственности ученика за результаты </a:t>
            </a:r>
            <a:r>
              <a:rPr lang="ru-RU" sz="1900" dirty="0" smtClean="0">
                <a:latin typeface="Bookman Old Style" pitchFamily="18" charset="0"/>
              </a:rPr>
              <a:t>своей </a:t>
            </a:r>
            <a:r>
              <a:rPr lang="ru-RU" sz="1900" dirty="0">
                <a:latin typeface="Bookman Old Style" pitchFamily="18" charset="0"/>
              </a:rPr>
              <a:t>деятельности.</a:t>
            </a:r>
          </a:p>
          <a:p>
            <a:pPr algn="just"/>
            <a:r>
              <a:rPr lang="ru-RU" sz="1900" dirty="0">
                <a:latin typeface="Bookman Old Style" pitchFamily="18" charset="0"/>
              </a:rPr>
              <a:t>• Использовать продуктивные формы групповой работы; обучение в сотрудничестве (командная, групповая </a:t>
            </a:r>
            <a:r>
              <a:rPr lang="ru-RU" sz="1900" dirty="0" smtClean="0">
                <a:latin typeface="Bookman Old Style" pitchFamily="18" charset="0"/>
              </a:rPr>
              <a:t>работа</a:t>
            </a:r>
            <a:r>
              <a:rPr lang="ru-RU" sz="1900" dirty="0">
                <a:latin typeface="Bookman Old Style" pitchFamily="18" charset="0"/>
              </a:rPr>
              <a:t>);</a:t>
            </a:r>
          </a:p>
          <a:p>
            <a:pPr algn="just"/>
            <a:r>
              <a:rPr lang="ru-RU" sz="1900" dirty="0" smtClean="0">
                <a:latin typeface="Bookman Old Style" pitchFamily="18" charset="0"/>
              </a:rPr>
              <a:t>• Применять активные</a:t>
            </a:r>
            <a:r>
              <a:rPr lang="ru-RU" sz="1900" dirty="0">
                <a:latin typeface="Bookman Old Style" pitchFamily="18" charset="0"/>
              </a:rPr>
              <a:t>, </a:t>
            </a:r>
            <a:r>
              <a:rPr lang="ru-RU" sz="1900" dirty="0" err="1">
                <a:latin typeface="Bookman Old Style" pitchFamily="18" charset="0"/>
              </a:rPr>
              <a:t>деятельностные</a:t>
            </a:r>
            <a:r>
              <a:rPr lang="ru-RU" sz="1900" dirty="0">
                <a:latin typeface="Bookman Old Style" pitchFamily="18" charset="0"/>
              </a:rPr>
              <a:t>, </a:t>
            </a:r>
            <a:r>
              <a:rPr lang="ru-RU" sz="1900" dirty="0" smtClean="0">
                <a:latin typeface="Bookman Old Style" pitchFamily="18" charset="0"/>
              </a:rPr>
              <a:t>личностно-ориентированные</a:t>
            </a:r>
            <a:r>
              <a:rPr lang="ru-RU" sz="1900" dirty="0">
                <a:latin typeface="Bookman Old Style" pitchFamily="18" charset="0"/>
              </a:rPr>
              <a:t>, </a:t>
            </a:r>
            <a:r>
              <a:rPr lang="ru-RU" sz="1900" dirty="0" smtClean="0">
                <a:latin typeface="Bookman Old Style" pitchFamily="18" charset="0"/>
              </a:rPr>
              <a:t>развивающие </a:t>
            </a:r>
            <a:r>
              <a:rPr lang="ru-RU" sz="1900" dirty="0">
                <a:latin typeface="Bookman Old Style" pitchFamily="18" charset="0"/>
              </a:rPr>
              <a:t>образовательные </a:t>
            </a:r>
            <a:r>
              <a:rPr lang="ru-RU" sz="1900" dirty="0" smtClean="0">
                <a:latin typeface="Bookman Old Style" pitchFamily="18" charset="0"/>
              </a:rPr>
              <a:t>технологии (</a:t>
            </a:r>
            <a:r>
              <a:rPr lang="ru-RU" sz="1900" dirty="0">
                <a:latin typeface="Bookman Old Style" pitchFamily="18" charset="0"/>
              </a:rPr>
              <a:t>проблемно-диалогическая технология освоения новых знаний, </a:t>
            </a:r>
            <a:r>
              <a:rPr lang="ru-RU" sz="1900" dirty="0" smtClean="0">
                <a:latin typeface="Bookman Old Style" pitchFamily="18" charset="0"/>
              </a:rPr>
              <a:t>технология </a:t>
            </a:r>
            <a:r>
              <a:rPr lang="ru-RU" sz="1900" dirty="0">
                <a:latin typeface="Bookman Old Style" pitchFamily="18" charset="0"/>
              </a:rPr>
              <a:t>проектной деятельности, обучение на основе «учебных ситуаций», уровневая дифференциация </a:t>
            </a:r>
            <a:r>
              <a:rPr lang="ru-RU" sz="1900" dirty="0" smtClean="0">
                <a:latin typeface="Bookman Old Style" pitchFamily="18" charset="0"/>
              </a:rPr>
              <a:t>обучения, </a:t>
            </a:r>
            <a:r>
              <a:rPr lang="ru-RU" sz="1900" dirty="0" err="1" smtClean="0">
                <a:latin typeface="Bookman Old Style" pitchFamily="18" charset="0"/>
              </a:rPr>
              <a:t>разноуровневогообучения</a:t>
            </a:r>
            <a:r>
              <a:rPr lang="ru-RU" sz="1900" dirty="0">
                <a:latin typeface="Bookman Old Style" pitchFamily="18" charset="0"/>
              </a:rPr>
              <a:t>, критического мышления, информационные и коммуникационные </a:t>
            </a:r>
            <a:r>
              <a:rPr lang="ru-RU" sz="1900" dirty="0" smtClean="0">
                <a:latin typeface="Bookman Old Style" pitchFamily="18" charset="0"/>
              </a:rPr>
              <a:t>технологии</a:t>
            </a:r>
            <a:r>
              <a:rPr lang="ru-RU" sz="1900" dirty="0">
                <a:latin typeface="Bookman Old Style" pitchFamily="18" charset="0"/>
              </a:rPr>
              <a:t>, технология оценивания учебных достижений учащихся</a:t>
            </a:r>
            <a:r>
              <a:rPr lang="ru-RU" sz="1900" dirty="0" smtClean="0">
                <a:latin typeface="Bookman Old Style" pitchFamily="18" charset="0"/>
              </a:rPr>
              <a:t>).</a:t>
            </a:r>
            <a:endParaRPr lang="ru-RU" sz="19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926" y="1340768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Bookman Old Style" pitchFamily="18" charset="0"/>
              </a:rPr>
              <a:t>Рекомендации по формированию функциональной грамотности</a:t>
            </a:r>
          </a:p>
          <a:p>
            <a:pPr algn="just"/>
            <a:r>
              <a:rPr lang="ru-RU" sz="2000" dirty="0">
                <a:latin typeface="Bookman Old Style" pitchFamily="18" charset="0"/>
              </a:rPr>
              <a:t>• </a:t>
            </a:r>
            <a:r>
              <a:rPr lang="ru-RU" sz="2000" dirty="0" smtClean="0">
                <a:latin typeface="Bookman Old Style" pitchFamily="18" charset="0"/>
              </a:rPr>
              <a:t>Учитель </a:t>
            </a:r>
            <a:r>
              <a:rPr lang="ru-RU" sz="2000" dirty="0">
                <a:latin typeface="Bookman Old Style" pitchFamily="18" charset="0"/>
              </a:rPr>
              <a:t>должен выступать в качестве организатора (или координатора) продуктивной деятельности учащихся.</a:t>
            </a:r>
          </a:p>
          <a:p>
            <a:pPr algn="just"/>
            <a:r>
              <a:rPr lang="ru-RU" sz="2000" dirty="0">
                <a:latin typeface="Bookman Old Style" pitchFamily="18" charset="0"/>
              </a:rPr>
              <a:t>• Обучение должно строиться на междисциплинарной (интегрированной) основе и должно быть направлено на </a:t>
            </a:r>
          </a:p>
          <a:p>
            <a:pPr algn="just"/>
            <a:r>
              <a:rPr lang="ru-RU" sz="2000" dirty="0">
                <a:latin typeface="Bookman Old Style" pitchFamily="18" charset="0"/>
              </a:rPr>
              <a:t>овладение обобщёнными приёмами познавательной деятельности, учитывать уровни развития творчества.</a:t>
            </a:r>
          </a:p>
          <a:p>
            <a:pPr algn="just"/>
            <a:r>
              <a:rPr lang="ru-RU" sz="2000" dirty="0">
                <a:latin typeface="Bookman Old Style" pitchFamily="18" charset="0"/>
              </a:rPr>
              <a:t>• Работа с информацией; работа с учебными моделями; использование знаково-символических средств, </a:t>
            </a:r>
            <a:r>
              <a:rPr lang="ru-RU" sz="2000" dirty="0" smtClean="0">
                <a:latin typeface="Bookman Old Style" pitchFamily="18" charset="0"/>
              </a:rPr>
              <a:t>общих </a:t>
            </a:r>
            <a:r>
              <a:rPr lang="ru-RU" sz="2000" dirty="0">
                <a:latin typeface="Bookman Old Style" pitchFamily="18" charset="0"/>
              </a:rPr>
              <a:t>схем решения; выполнение логических операций сравнения, анализа, обобщения, классификации, </a:t>
            </a:r>
            <a:r>
              <a:rPr lang="ru-RU" sz="2000" dirty="0" smtClean="0">
                <a:latin typeface="Bookman Old Style" pitchFamily="18" charset="0"/>
              </a:rPr>
              <a:t>установление </a:t>
            </a:r>
            <a:r>
              <a:rPr lang="ru-RU" sz="2000" dirty="0">
                <a:latin typeface="Bookman Old Style" pitchFamily="18" charset="0"/>
              </a:rPr>
              <a:t>аналогий, подведение под понятие.</a:t>
            </a:r>
          </a:p>
          <a:p>
            <a:pPr algn="just"/>
            <a:r>
              <a:rPr lang="ru-RU" sz="2000" dirty="0">
                <a:latin typeface="Bookman Old Style" pitchFamily="18" charset="0"/>
              </a:rPr>
              <a:t>• Создание обстановки доверия, уверенности в успехе.</a:t>
            </a:r>
          </a:p>
          <a:p>
            <a:pPr algn="just"/>
            <a:r>
              <a:rPr lang="ru-RU" sz="2000" dirty="0">
                <a:latin typeface="Bookman Old Style" pitchFamily="18" charset="0"/>
              </a:rPr>
              <a:t>• Преобладание положительных оценок деятельности, её </a:t>
            </a:r>
          </a:p>
          <a:p>
            <a:pPr algn="just"/>
            <a:r>
              <a:rPr lang="ru-RU" sz="2000" dirty="0">
                <a:latin typeface="Bookman Old Style" pitchFamily="18" charset="0"/>
              </a:rPr>
              <a:t>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32087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r="6889"/>
          <a:stretch/>
        </p:blipFill>
        <p:spPr bwMode="auto">
          <a:xfrm>
            <a:off x="1115616" y="1484784"/>
            <a:ext cx="6948804" cy="489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4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24346"/>
            <a:ext cx="8258204" cy="3625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Bookman Old Style" pitchFamily="18" charset="0"/>
              </a:rPr>
              <a:t>Спасибо за внимание!</a:t>
            </a:r>
            <a:endParaRPr lang="ru-RU" sz="4800" b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3088827" cy="26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itchFamily="18" charset="0"/>
              </a:rPr>
              <a:t>Современные вызовы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357430"/>
            <a:ext cx="8258204" cy="41679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Bookman Old Style" pitchFamily="18" charset="0"/>
              </a:rPr>
              <a:t>В современных условиях к образовательному процессу предъявляются особые требования, так как дети, которых мы обучаем сейчас, должны показать результаты в будущем, в быстро меняющемся мире. 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110139"/>
          </a:xfrm>
        </p:spPr>
        <p:txBody>
          <a:bodyPr/>
          <a:lstStyle/>
          <a:p>
            <a:r>
              <a:rPr lang="ru-RU" sz="3600" b="1" dirty="0" smtClean="0">
                <a:latin typeface="Bookman Old Style" pitchFamily="18" charset="0"/>
              </a:rPr>
              <a:t>Государственный запрос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5" cy="38590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ookman Old Style" pitchFamily="18" charset="0"/>
              </a:rPr>
              <a:t>Правительству Российской Федерации поручено обеспечить глобальную конкурентоспособность российского образования, вхождение Российской Федерации в число 10 ведущих стран мира по качеству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534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68760"/>
            <a:ext cx="8258204" cy="485740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Изменение вектора международных исследований – от предметной оценки к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оценке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функциональной грамотности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273630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PIRLS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2917" y="1689774"/>
            <a:ext cx="273630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TIMSS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792894"/>
            <a:ext cx="273630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PISA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251520" y="1531722"/>
            <a:ext cx="8712968" cy="57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defTabSz="898721">
              <a:spcBef>
                <a:spcPts val="0"/>
              </a:spcBef>
              <a:buNone/>
            </a:pPr>
            <a:endParaRPr lang="ru-RU" altLang="ru-RU" sz="2100" dirty="0" smtClean="0">
              <a:solidFill>
                <a:srgbClr val="002060"/>
              </a:solidFill>
              <a:latin typeface="Arial" charset="0"/>
            </a:endParaRPr>
          </a:p>
          <a:p>
            <a:pPr marL="0" indent="0" algn="just" defTabSz="898721">
              <a:spcBef>
                <a:spcPts val="0"/>
              </a:spcBef>
              <a:buNone/>
            </a:pPr>
            <a:r>
              <a:rPr lang="ru-RU" altLang="ru-RU" sz="1800" b="1" i="1" dirty="0" smtClean="0">
                <a:latin typeface="Bookman Old Style" pitchFamily="18" charset="0"/>
              </a:rPr>
              <a:t>   </a:t>
            </a:r>
            <a:r>
              <a:rPr lang="ru-RU" altLang="ru-RU" sz="1900" b="1" i="1" dirty="0" smtClean="0">
                <a:latin typeface="Bookman Old Style" pitchFamily="18" charset="0"/>
              </a:rPr>
              <a:t>Функциональная </a:t>
            </a:r>
            <a:r>
              <a:rPr lang="ru-RU" altLang="ru-RU" sz="1900" b="1" i="1" dirty="0">
                <a:latin typeface="Bookman Old Style" pitchFamily="18" charset="0"/>
              </a:rPr>
              <a:t>грамотность </a:t>
            </a:r>
            <a:r>
              <a:rPr lang="ru-RU" altLang="ru-RU" sz="1900" dirty="0">
                <a:latin typeface="Bookman Old Style" pitchFamily="18" charset="0"/>
              </a:rPr>
              <a:t>- уровень грамотности человека, который делает возможным полноценную деятельность индивида в социальном окружении.  (Термин введен в обиход в 1957 г. ЮНЕСКО).</a:t>
            </a:r>
          </a:p>
          <a:p>
            <a:pPr marL="0" indent="0" algn="just" defTabSz="1025530">
              <a:spcBef>
                <a:spcPts val="0"/>
              </a:spcBef>
              <a:buNone/>
            </a:pPr>
            <a:r>
              <a:rPr lang="ru-RU" altLang="ru-RU" sz="1900" dirty="0" smtClean="0">
                <a:latin typeface="Bookman Old Style" pitchFamily="18" charset="0"/>
              </a:rPr>
              <a:t>   В </a:t>
            </a:r>
            <a:r>
              <a:rPr lang="ru-RU" altLang="ru-RU" sz="1900" dirty="0">
                <a:latin typeface="Bookman Old Style" pitchFamily="18" charset="0"/>
              </a:rPr>
              <a:t>документах понятие </a:t>
            </a:r>
            <a:r>
              <a:rPr lang="ru-RU" altLang="ru-RU" sz="1900" b="1" i="1" dirty="0">
                <a:latin typeface="Bookman Old Style" pitchFamily="18" charset="0"/>
              </a:rPr>
              <a:t>«функциональная грамотность» </a:t>
            </a:r>
            <a:r>
              <a:rPr lang="ru-RU" altLang="ru-RU" sz="1900" dirty="0">
                <a:latin typeface="Bookman Old Style" pitchFamily="18" charset="0"/>
              </a:rPr>
              <a:t>впервые появилось в ФГОС среднего (полного) общего образования (утвержден приказом </a:t>
            </a:r>
            <a:r>
              <a:rPr lang="ru-RU" altLang="ru-RU" sz="1900" dirty="0" err="1">
                <a:latin typeface="Bookman Old Style" pitchFamily="18" charset="0"/>
              </a:rPr>
              <a:t>Минобрнауки</a:t>
            </a:r>
            <a:r>
              <a:rPr lang="ru-RU" altLang="ru-RU" sz="1900" dirty="0">
                <a:latin typeface="Bookman Old Style" pitchFamily="18" charset="0"/>
              </a:rPr>
              <a:t> России от 17 апреля 2012 г. № 413).</a:t>
            </a:r>
          </a:p>
          <a:p>
            <a:pPr marL="0" indent="0" algn="just" defTabSz="1025530">
              <a:spcBef>
                <a:spcPts val="0"/>
              </a:spcBef>
              <a:buNone/>
            </a:pPr>
            <a:r>
              <a:rPr lang="ru-RU" altLang="ru-RU" sz="1900" b="1" i="1" dirty="0" smtClean="0">
                <a:latin typeface="Bookman Old Style" pitchFamily="18" charset="0"/>
              </a:rPr>
              <a:t>   Функционально </a:t>
            </a:r>
            <a:r>
              <a:rPr lang="ru-RU" altLang="ru-RU" sz="1900" b="1" i="1" dirty="0">
                <a:latin typeface="Bookman Old Style" pitchFamily="18" charset="0"/>
              </a:rPr>
              <a:t>грамотный человек</a:t>
            </a:r>
            <a:r>
              <a:rPr lang="ru-RU" altLang="ru-RU" sz="1900" dirty="0">
                <a:latin typeface="Bookman Old Style" pitchFamily="18" charset="0"/>
              </a:rPr>
              <a:t> – это 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  <a:r>
              <a:rPr lang="ru-RU" altLang="ru-RU" sz="1900" i="1" dirty="0">
                <a:latin typeface="Bookman Old Style" pitchFamily="18" charset="0"/>
              </a:rPr>
              <a:t>А.А. Леонтьев</a:t>
            </a:r>
          </a:p>
          <a:p>
            <a:pPr marL="0" indent="0" algn="just" defTabSz="1025530">
              <a:spcBef>
                <a:spcPts val="0"/>
              </a:spcBef>
              <a:buNone/>
              <a:defRPr/>
            </a:pPr>
            <a:r>
              <a:rPr lang="ru-RU" sz="1900" b="1" i="1" dirty="0" smtClean="0">
                <a:latin typeface="Bookman Old Style" pitchFamily="18" charset="0"/>
              </a:rPr>
              <a:t>   Функциональная </a:t>
            </a:r>
            <a:r>
              <a:rPr lang="ru-RU" sz="1900" b="1" i="1" dirty="0">
                <a:latin typeface="Bookman Old Style" pitchFamily="18" charset="0"/>
              </a:rPr>
              <a:t>грамотность связана с готовностью</a:t>
            </a:r>
            <a:r>
              <a:rPr lang="ru-RU" sz="1900" b="1" dirty="0">
                <a:latin typeface="Bookman Old Style" pitchFamily="18" charset="0"/>
              </a:rPr>
              <a:t>: </a:t>
            </a:r>
            <a:r>
              <a:rPr lang="ru-RU" sz="1900" dirty="0">
                <a:latin typeface="Bookman Old Style" pitchFamily="18" charset="0"/>
              </a:rPr>
              <a:t>добывать знания; применять знания и умения; оценивать знания и умения; осуществлять саморазвитие</a:t>
            </a:r>
          </a:p>
          <a:p>
            <a:pPr marL="0" indent="0" algn="just" defTabSz="898721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898721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779240" y="1239972"/>
            <a:ext cx="7705725" cy="58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8721">
              <a:spcBef>
                <a:spcPct val="0"/>
              </a:spcBef>
              <a:buNone/>
            </a:pP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Функциональная грамотность</a:t>
            </a:r>
            <a:endParaRPr lang="ru-RU" altLang="ru-RU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84784"/>
            <a:ext cx="8258204" cy="464137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Шесть компонентов функциональной грамотности, оцениваемых в </a:t>
            </a:r>
            <a:r>
              <a:rPr lang="en-US" sz="2400" b="1" dirty="0" smtClean="0">
                <a:solidFill>
                  <a:schemeClr val="tx1"/>
                </a:solidFill>
                <a:latin typeface="Bookman Old Style" pitchFamily="18" charset="0"/>
              </a:rPr>
              <a:t>PISA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Основные направления оценивания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Читательская </a:t>
            </a:r>
            <a:r>
              <a:rPr lang="ru-RU" sz="2400" dirty="0">
                <a:solidFill>
                  <a:schemeClr val="tx1"/>
                </a:solidFill>
                <a:latin typeface="Bookman Old Style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рамотность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Математическая грамотность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Естественнонаучная грамотность</a:t>
            </a:r>
          </a:p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Обобщенная характеристика грамотности учащихся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Креативное мышление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Финансовая грамотность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Глобальные компетенции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9"/>
          <p:cNvSpPr txBox="1"/>
          <p:nvPr/>
        </p:nvSpPr>
        <p:spPr>
          <a:xfrm>
            <a:off x="395536" y="2564904"/>
            <a:ext cx="8424936" cy="338554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0"/>
              </a:spcBef>
            </a:pPr>
            <a:r>
              <a:rPr sz="2000" spc="15" dirty="0" smtClean="0">
                <a:latin typeface="Bookman Old Style" pitchFamily="18" charset="0"/>
                <a:cs typeface="Times New Roman" pitchFamily="18" charset="0"/>
              </a:rPr>
              <a:t>1.</a:t>
            </a:r>
            <a:r>
              <a:rPr sz="2000" spc="-3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 smtClean="0">
                <a:latin typeface="Bookman Old Style" pitchFamily="18" charset="0"/>
                <a:cs typeface="Times New Roman" pitchFamily="18" charset="0"/>
              </a:rPr>
              <a:t>Разработаны новые</a:t>
            </a:r>
            <a:r>
              <a:rPr sz="2000" spc="-3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10" dirty="0" err="1" smtClean="0">
                <a:latin typeface="Bookman Old Style" pitchFamily="18" charset="0"/>
                <a:cs typeface="Times New Roman" pitchFamily="18" charset="0"/>
              </a:rPr>
              <a:t>основн</a:t>
            </a:r>
            <a:r>
              <a:rPr lang="ru-RU" sz="2000" spc="10" dirty="0" err="1" smtClean="0">
                <a:latin typeface="Bookman Old Style" pitchFamily="18" charset="0"/>
                <a:cs typeface="Times New Roman" pitchFamily="18" charset="0"/>
              </a:rPr>
              <a:t>ые</a:t>
            </a:r>
            <a:r>
              <a:rPr sz="2000" spc="-6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Bookman Old Style" pitchFamily="18" charset="0"/>
                <a:cs typeface="Times New Roman" pitchFamily="18" charset="0"/>
              </a:rPr>
              <a:t>образовательн</a:t>
            </a:r>
            <a:r>
              <a:rPr lang="ru-RU" sz="2000" dirty="0" err="1" smtClean="0">
                <a:latin typeface="Bookman Old Style" pitchFamily="18" charset="0"/>
                <a:cs typeface="Times New Roman" pitchFamily="18" charset="0"/>
              </a:rPr>
              <a:t>ые</a:t>
            </a:r>
            <a:r>
              <a:rPr sz="2000" spc="-6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программ</a:t>
            </a:r>
            <a:r>
              <a:rPr lang="ru-RU" sz="2000" spc="5" dirty="0" smtClean="0">
                <a:latin typeface="Bookman Old Style" pitchFamily="18" charset="0"/>
                <a:cs typeface="Times New Roman" pitchFamily="18" charset="0"/>
              </a:rPr>
              <a:t>ы</a:t>
            </a:r>
            <a:r>
              <a:rPr sz="2000" spc="5" dirty="0" smtClean="0">
                <a:latin typeface="Bookman Old Style" pitchFamily="18" charset="0"/>
                <a:cs typeface="Times New Roman" pitchFamily="18" charset="0"/>
              </a:rPr>
              <a:t>:</a:t>
            </a:r>
            <a:endParaRPr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spc="-10" dirty="0" err="1" smtClean="0">
                <a:latin typeface="Bookman Old Style" pitchFamily="18" charset="0"/>
                <a:cs typeface="Times New Roman" pitchFamily="18" charset="0"/>
              </a:rPr>
              <a:t>Целевой</a:t>
            </a:r>
            <a:r>
              <a:rPr sz="2000" spc="1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Bookman Old Style" pitchFamily="18" charset="0"/>
                <a:cs typeface="Times New Roman" pitchFamily="18" charset="0"/>
              </a:rPr>
              <a:t>раздел</a:t>
            </a:r>
            <a:r>
              <a:rPr sz="2000" spc="-5" dirty="0" smtClean="0">
                <a:latin typeface="Bookman Old Style" pitchFamily="18" charset="0"/>
                <a:cs typeface="Times New Roman" pitchFamily="18" charset="0"/>
              </a:rPr>
              <a:t>:</a:t>
            </a:r>
            <a:r>
              <a:rPr sz="2000" spc="-1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Bookman Old Style" pitchFamily="18" charset="0"/>
                <a:cs typeface="Times New Roman" pitchFamily="18" charset="0"/>
              </a:rPr>
              <a:t>планируемые</a:t>
            </a:r>
            <a:r>
              <a:rPr sz="2000" spc="-1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Bookman Old Style" pitchFamily="18" charset="0"/>
                <a:cs typeface="Times New Roman" pitchFamily="18" charset="0"/>
              </a:rPr>
              <a:t>результаты</a:t>
            </a:r>
            <a:r>
              <a:rPr sz="2000" spc="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Bookman Old Style" pitchFamily="18" charset="0"/>
                <a:cs typeface="Times New Roman" pitchFamily="18" charset="0"/>
              </a:rPr>
              <a:t>и</a:t>
            </a:r>
            <a:r>
              <a:rPr sz="2000" spc="-1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Bookman Old Style" pitchFamily="18" charset="0"/>
                <a:cs typeface="Times New Roman" pitchFamily="18" charset="0"/>
              </a:rPr>
              <a:t>система</a:t>
            </a:r>
            <a:r>
              <a:rPr sz="2000" spc="-1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Bookman Old Style" pitchFamily="18" charset="0"/>
                <a:cs typeface="Times New Roman" pitchFamily="18" charset="0"/>
              </a:rPr>
              <a:t>оценки</a:t>
            </a:r>
            <a:r>
              <a:rPr sz="2000" spc="-3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Bookman Old Style" pitchFamily="18" charset="0"/>
                <a:cs typeface="Times New Roman" pitchFamily="18" charset="0"/>
              </a:rPr>
              <a:t>их</a:t>
            </a:r>
            <a:r>
              <a:rPr sz="2000" spc="1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Bookman Old Style" pitchFamily="18" charset="0"/>
                <a:cs typeface="Times New Roman" pitchFamily="18" charset="0"/>
              </a:rPr>
              <a:t>достижения</a:t>
            </a:r>
            <a:endParaRPr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2000" spc="-5" dirty="0" err="1" smtClean="0">
                <a:latin typeface="Bookman Old Style" pitchFamily="18" charset="0"/>
                <a:cs typeface="Times New Roman" pitchFamily="18" charset="0"/>
              </a:rPr>
              <a:t>Содержательный</a:t>
            </a:r>
            <a:r>
              <a:rPr sz="2000" spc="-1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Bookman Old Style" pitchFamily="18" charset="0"/>
                <a:cs typeface="Times New Roman" pitchFamily="18" charset="0"/>
              </a:rPr>
              <a:t>раздел</a:t>
            </a:r>
            <a:r>
              <a:rPr sz="2000" spc="-5" dirty="0" smtClean="0">
                <a:latin typeface="Bookman Old Style" pitchFamily="18" charset="0"/>
                <a:cs typeface="Times New Roman" pitchFamily="18" charset="0"/>
              </a:rPr>
              <a:t>: </a:t>
            </a:r>
            <a:r>
              <a:rPr sz="2000" spc="-5" dirty="0" err="1" smtClean="0">
                <a:latin typeface="Bookman Old Style" pitchFamily="18" charset="0"/>
                <a:cs typeface="Times New Roman" pitchFamily="18" charset="0"/>
              </a:rPr>
              <a:t>корректировка</a:t>
            </a:r>
            <a:r>
              <a:rPr sz="2000" spc="-7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Bookman Old Style" pitchFamily="18" charset="0"/>
                <a:cs typeface="Times New Roman" pitchFamily="18" charset="0"/>
              </a:rPr>
              <a:t>программ</a:t>
            </a:r>
            <a:r>
              <a:rPr sz="2000" spc="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Bookman Old Style" pitchFamily="18" charset="0"/>
                <a:cs typeface="Times New Roman" pitchFamily="18" charset="0"/>
              </a:rPr>
              <a:t>учебных</a:t>
            </a:r>
            <a:r>
              <a:rPr sz="2000" spc="-1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latin typeface="Bookman Old Style" pitchFamily="18" charset="0"/>
                <a:cs typeface="Times New Roman" pitchFamily="18" charset="0"/>
              </a:rPr>
              <a:t>курсов</a:t>
            </a:r>
            <a:endParaRPr lang="ru-RU" sz="2000" spc="-5" dirty="0">
              <a:latin typeface="Bookman Old Style" pitchFamily="18" charset="0"/>
              <a:cs typeface="Times New Roman" pitchFamily="18" charset="0"/>
            </a:endParaRPr>
          </a:p>
          <a:p>
            <a:pPr marL="90170">
              <a:lnSpc>
                <a:spcPct val="100000"/>
              </a:lnSpc>
              <a:tabLst>
                <a:tab pos="377825" algn="l"/>
                <a:tab pos="378460" algn="l"/>
              </a:tabLst>
            </a:pPr>
            <a:r>
              <a:rPr lang="ru-RU" sz="2000" spc="-5" dirty="0" smtClean="0">
                <a:latin typeface="Bookman Old Style" pitchFamily="18" charset="0"/>
                <a:cs typeface="Times New Roman" pitchFamily="18" charset="0"/>
              </a:rPr>
              <a:t>2. </a:t>
            </a:r>
            <a:r>
              <a:rPr lang="ru-RU" sz="2000" spc="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Включение</a:t>
            </a:r>
            <a:r>
              <a:rPr sz="2000" spc="-2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Bookman Old Style" pitchFamily="18" charset="0"/>
                <a:cs typeface="Times New Roman" pitchFamily="18" charset="0"/>
              </a:rPr>
              <a:t>в</a:t>
            </a:r>
            <a:r>
              <a:rPr sz="2000" spc="-3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10" dirty="0" err="1" smtClean="0">
                <a:latin typeface="Bookman Old Style" pitchFamily="18" charset="0"/>
                <a:cs typeface="Times New Roman" pitchFamily="18" charset="0"/>
              </a:rPr>
              <a:t>план</a:t>
            </a:r>
            <a:r>
              <a:rPr sz="2000" spc="-2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Bookman Old Style" pitchFamily="18" charset="0"/>
                <a:cs typeface="Times New Roman" pitchFamily="18" charset="0"/>
              </a:rPr>
              <a:t>методической</a:t>
            </a:r>
            <a:r>
              <a:rPr sz="2000" spc="-4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работы</a:t>
            </a:r>
            <a:r>
              <a:rPr sz="2000" spc="-6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Bookman Old Style" pitchFamily="18" charset="0"/>
                <a:cs typeface="Times New Roman" pitchFamily="18" charset="0"/>
              </a:rPr>
              <a:t>образовательной</a:t>
            </a:r>
            <a:r>
              <a:rPr sz="2000" spc="-3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организации</a:t>
            </a:r>
            <a:r>
              <a:rPr sz="2000" spc="-7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10" dirty="0" err="1" smtClean="0">
                <a:latin typeface="Bookman Old Style" pitchFamily="18" charset="0"/>
                <a:cs typeface="Times New Roman" pitchFamily="18" charset="0"/>
              </a:rPr>
              <a:t>серии</a:t>
            </a:r>
            <a:r>
              <a:rPr sz="2000" spc="-6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семинаров-практикумов</a:t>
            </a:r>
            <a:r>
              <a:rPr sz="2000" spc="5" dirty="0" smtClean="0">
                <a:latin typeface="Bookman Old Style" pitchFamily="18" charset="0"/>
                <a:cs typeface="Times New Roman" pitchFamily="18" charset="0"/>
              </a:rPr>
              <a:t>,</a:t>
            </a:r>
            <a:r>
              <a:rPr sz="2000" spc="-5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направленных</a:t>
            </a:r>
            <a:r>
              <a:rPr sz="2000" spc="-4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15" dirty="0" err="1" smtClean="0">
                <a:latin typeface="Bookman Old Style" pitchFamily="18" charset="0"/>
                <a:cs typeface="Times New Roman" pitchFamily="18" charset="0"/>
              </a:rPr>
              <a:t>на</a:t>
            </a:r>
            <a:r>
              <a:rPr sz="2000" spc="1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2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совместную</a:t>
            </a:r>
            <a:r>
              <a:rPr sz="2000" spc="-7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работу</a:t>
            </a:r>
            <a:r>
              <a:rPr sz="2000" spc="-5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всего</a:t>
            </a:r>
            <a:r>
              <a:rPr sz="2000" spc="-6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Bookman Old Style" pitchFamily="18" charset="0"/>
                <a:cs typeface="Times New Roman" pitchFamily="18" charset="0"/>
              </a:rPr>
              <a:t>педагогического</a:t>
            </a:r>
            <a:r>
              <a:rPr sz="2000" spc="-5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коллектива</a:t>
            </a:r>
            <a:r>
              <a:rPr sz="2000" spc="-6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10" dirty="0" err="1" smtClean="0">
                <a:latin typeface="Bookman Old Style" pitchFamily="18" charset="0"/>
                <a:cs typeface="Times New Roman" pitchFamily="18" charset="0"/>
              </a:rPr>
              <a:t>по</a:t>
            </a:r>
            <a:r>
              <a:rPr sz="2000" spc="-4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формированию</a:t>
            </a:r>
            <a:r>
              <a:rPr sz="2000" spc="-5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функциональной</a:t>
            </a:r>
            <a:r>
              <a:rPr sz="2000" spc="-6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10" dirty="0" err="1" smtClean="0">
                <a:latin typeface="Bookman Old Style" pitchFamily="18" charset="0"/>
                <a:cs typeface="Times New Roman" pitchFamily="18" charset="0"/>
              </a:rPr>
              <a:t>грамотности</a:t>
            </a:r>
            <a:r>
              <a:rPr sz="2000" spc="10" dirty="0" smtClean="0">
                <a:latin typeface="Bookman Old Style" pitchFamily="18" charset="0"/>
                <a:cs typeface="Times New Roman" pitchFamily="18" charset="0"/>
              </a:rPr>
              <a:t>.</a:t>
            </a:r>
            <a:endParaRPr sz="2000" dirty="0" smtClean="0">
              <a:latin typeface="Bookman Old Style" pitchFamily="18" charset="0"/>
              <a:cs typeface="Times New Roman" pitchFamily="18" charset="0"/>
            </a:endParaRPr>
          </a:p>
          <a:p>
            <a:pPr marL="90170">
              <a:lnSpc>
                <a:spcPct val="100000"/>
              </a:lnSpc>
              <a:tabLst>
                <a:tab pos="222250" algn="l"/>
              </a:tabLst>
            </a:pP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3. </a:t>
            </a:r>
            <a:r>
              <a:rPr sz="2000" dirty="0" err="1" smtClean="0">
                <a:latin typeface="Bookman Old Style" pitchFamily="18" charset="0"/>
                <a:cs typeface="Times New Roman" pitchFamily="18" charset="0"/>
              </a:rPr>
              <a:t>Проведение</a:t>
            </a:r>
            <a:r>
              <a:rPr sz="2000" spc="-4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-4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мониторинга</a:t>
            </a:r>
            <a:r>
              <a:rPr sz="2000" spc="-4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Bookman Old Style" pitchFamily="18" charset="0"/>
                <a:cs typeface="Times New Roman" pitchFamily="18" charset="0"/>
              </a:rPr>
              <a:t>сформированности</a:t>
            </a:r>
            <a:r>
              <a:rPr sz="2000" spc="-5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функциональной</a:t>
            </a:r>
            <a:r>
              <a:rPr sz="2000" spc="-3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sz="2000" spc="5" dirty="0" err="1" smtClean="0">
                <a:latin typeface="Bookman Old Style" pitchFamily="18" charset="0"/>
                <a:cs typeface="Times New Roman" pitchFamily="18" charset="0"/>
              </a:rPr>
              <a:t>грамотности</a:t>
            </a:r>
            <a:r>
              <a:rPr sz="2000" spc="-5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-55" dirty="0" smtClean="0">
                <a:latin typeface="Bookman Old Style" pitchFamily="18" charset="0"/>
                <a:cs typeface="Times New Roman" pitchFamily="18" charset="0"/>
              </a:rPr>
              <a:t> учащихся</a:t>
            </a:r>
            <a:endParaRPr sz="20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320563" y="6462776"/>
            <a:ext cx="1333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51720" y="1877515"/>
            <a:ext cx="467601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Административная деятельность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1520" y="1340768"/>
            <a:ext cx="814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Формирование функциональной грамотности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9"/>
          <p:cNvSpPr txBox="1"/>
          <p:nvPr/>
        </p:nvSpPr>
        <p:spPr>
          <a:xfrm>
            <a:off x="395536" y="2567763"/>
            <a:ext cx="8424936" cy="223138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spcBef>
                <a:spcPts val="950"/>
              </a:spcBef>
            </a:pPr>
            <a:r>
              <a:rPr sz="2000" spc="15" dirty="0" smtClean="0">
                <a:latin typeface="Bookman Old Style" pitchFamily="18" charset="0"/>
                <a:cs typeface="Times New Roman" pitchFamily="18" charset="0"/>
              </a:rPr>
              <a:t>1.</a:t>
            </a:r>
            <a:r>
              <a:rPr lang="ru-RU" sz="2000" spc="-10" dirty="0">
                <a:latin typeface="Bookman Old Style" pitchFamily="18" charset="0"/>
                <a:cs typeface="Times New Roman" pitchFamily="18" charset="0"/>
              </a:rPr>
              <a:t> Сочетает</a:t>
            </a:r>
            <a:r>
              <a:rPr lang="ru-RU" sz="2000" spc="5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Bookman Old Style" pitchFamily="18" charset="0"/>
                <a:cs typeface="Times New Roman" pitchFamily="18" charset="0"/>
              </a:rPr>
              <a:t>различные </a:t>
            </a:r>
            <a:r>
              <a:rPr lang="ru-RU" sz="2000" spc="-53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-10" dirty="0">
                <a:latin typeface="Bookman Old Style" pitchFamily="18" charset="0"/>
                <a:cs typeface="Times New Roman" pitchFamily="18" charset="0"/>
              </a:rPr>
              <a:t>современные</a:t>
            </a:r>
            <a:r>
              <a:rPr lang="ru-RU" sz="2000" spc="4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Bookman Old Style" pitchFamily="18" charset="0"/>
                <a:cs typeface="Times New Roman" pitchFamily="18" charset="0"/>
              </a:rPr>
              <a:t>образовательные</a:t>
            </a:r>
            <a:r>
              <a:rPr lang="ru-RU" sz="2000" spc="5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Bookman Old Style" pitchFamily="18" charset="0"/>
                <a:cs typeface="Times New Roman" pitchFamily="18" charset="0"/>
              </a:rPr>
              <a:t>педагогические</a:t>
            </a:r>
            <a:r>
              <a:rPr lang="ru-RU" sz="2000" spc="4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Bookman Old Style" pitchFamily="18" charset="0"/>
                <a:cs typeface="Times New Roman" pitchFamily="18" charset="0"/>
              </a:rPr>
              <a:t>технологии</a:t>
            </a:r>
            <a:endParaRPr lang="ru-RU" sz="2000" dirty="0">
              <a:latin typeface="Bookman Old Style" pitchFamily="18" charset="0"/>
              <a:cs typeface="Times New Roman" pitchFamily="18" charset="0"/>
            </a:endParaRPr>
          </a:p>
          <a:p>
            <a:pPr marL="90805">
              <a:lnSpc>
                <a:spcPct val="100000"/>
              </a:lnSpc>
              <a:spcBef>
                <a:spcPts val="950"/>
              </a:spcBef>
            </a:pPr>
            <a:r>
              <a:rPr sz="2000" spc="-30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-30" dirty="0" smtClean="0">
                <a:latin typeface="Bookman Old Style" pitchFamily="18" charset="0"/>
                <a:cs typeface="Times New Roman" pitchFamily="18" charset="0"/>
              </a:rPr>
              <a:t>2. </a:t>
            </a:r>
            <a:r>
              <a:rPr lang="ru-RU" sz="2000" spc="5" dirty="0" smtClean="0">
                <a:latin typeface="Bookman Old Style" pitchFamily="18" charset="0"/>
                <a:cs typeface="Times New Roman" pitchFamily="18" charset="0"/>
              </a:rPr>
              <a:t>Решение</a:t>
            </a:r>
            <a:r>
              <a:rPr lang="ru-RU" sz="2000" spc="-75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контекстных</a:t>
            </a:r>
            <a:r>
              <a:rPr lang="ru-RU" sz="2000" spc="-4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10" dirty="0">
                <a:latin typeface="Bookman Old Style" pitchFamily="18" charset="0"/>
                <a:cs typeface="Times New Roman" pitchFamily="18" charset="0"/>
              </a:rPr>
              <a:t>задач</a:t>
            </a:r>
            <a:r>
              <a:rPr lang="ru-RU" sz="2000" spc="-6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в</a:t>
            </a:r>
            <a:r>
              <a:rPr lang="ru-RU" sz="2000" spc="-4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10" dirty="0">
                <a:latin typeface="Bookman Old Style" pitchFamily="18" charset="0"/>
                <a:cs typeface="Times New Roman" pitchFamily="18" charset="0"/>
              </a:rPr>
              <a:t>рамках</a:t>
            </a:r>
            <a:r>
              <a:rPr lang="ru-RU" sz="2000" spc="-4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уроков</a:t>
            </a:r>
            <a:r>
              <a:rPr lang="ru-RU" sz="2000" spc="-6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10" dirty="0">
                <a:latin typeface="Bookman Old Style" pitchFamily="18" charset="0"/>
                <a:cs typeface="Times New Roman" pitchFamily="18" charset="0"/>
              </a:rPr>
              <a:t>по</a:t>
            </a:r>
            <a:r>
              <a:rPr lang="ru-RU" sz="2000" spc="-4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15" dirty="0">
                <a:latin typeface="Bookman Old Style" pitchFamily="18" charset="0"/>
                <a:cs typeface="Times New Roman" pitchFamily="18" charset="0"/>
              </a:rPr>
              <a:t>всем</a:t>
            </a:r>
            <a:r>
              <a:rPr lang="ru-RU" sz="2000" spc="-6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предметам</a:t>
            </a:r>
            <a:r>
              <a:rPr lang="ru-RU" sz="2000" spc="-6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5" dirty="0">
                <a:latin typeface="Bookman Old Style" pitchFamily="18" charset="0"/>
                <a:cs typeface="Times New Roman" pitchFamily="18" charset="0"/>
              </a:rPr>
              <a:t>учебного</a:t>
            </a:r>
            <a:r>
              <a:rPr lang="ru-RU" sz="2000" spc="-65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spc="30" dirty="0">
                <a:latin typeface="Bookman Old Style" pitchFamily="18" charset="0"/>
                <a:cs typeface="Times New Roman" pitchFamily="18" charset="0"/>
              </a:rPr>
              <a:t>плана</a:t>
            </a:r>
            <a:r>
              <a:rPr lang="ru-RU" sz="2000" spc="30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marL="90805">
              <a:spcBef>
                <a:spcPts val="950"/>
              </a:spcBef>
            </a:pPr>
            <a:r>
              <a:rPr lang="ru-RU" sz="2000" spc="30" dirty="0" smtClean="0">
                <a:latin typeface="Bookman Old Style" pitchFamily="18" charset="0"/>
                <a:cs typeface="Times New Roman" pitchFamily="18" charset="0"/>
              </a:rPr>
              <a:t>3. </a:t>
            </a:r>
            <a:r>
              <a:rPr lang="ru-RU" sz="2000" spc="-30" dirty="0">
                <a:latin typeface="Bookman Old Style" pitchFamily="18" charset="0"/>
                <a:cs typeface="Times New Roman" pitchFamily="18" charset="0"/>
              </a:rPr>
              <a:t>Нетрадиционные формы проведения уроков</a:t>
            </a:r>
          </a:p>
          <a:p>
            <a:pPr marL="90805">
              <a:lnSpc>
                <a:spcPct val="100000"/>
              </a:lnSpc>
              <a:spcBef>
                <a:spcPts val="950"/>
              </a:spcBef>
            </a:pPr>
            <a:endParaRPr sz="20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320563" y="6462776"/>
            <a:ext cx="1333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51720" y="1877515"/>
            <a:ext cx="467601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Урочная деятельность</a:t>
            </a:r>
            <a:endParaRPr lang="ru-RU" b="1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1520" y="1340768"/>
            <a:ext cx="8143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Формирование функциональной грамотности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97900"/>
              </p:ext>
            </p:extLst>
          </p:nvPr>
        </p:nvGraphicFramePr>
        <p:xfrm>
          <a:off x="251520" y="2062323"/>
          <a:ext cx="8374136" cy="424337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37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408">
                <a:tc>
                  <a:txBody>
                    <a:bodyPr/>
                    <a:lstStyle/>
                    <a:p>
                      <a:pPr marL="342900" marR="0" lvl="0" indent="34290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Урок-исследование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Урок-путешествие</a:t>
                      </a:r>
                    </a:p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Деловая игра («Поиск будущего», «Конференция экологов», «Заседание кабинета министров», «Экологический форум») 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Ролевая игра («Заседание клуба юных экологов», «Клуб кинопутешественников»)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61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Исследовательская игра («Копилка чудес», «Тайны лесов»)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76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Игра-викторина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Квест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016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Учебная и исследовательская лаборатория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951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Экскурсия и виртуальная экскурсия 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121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Творческая гостиная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Интерактивный праздник и другие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hape 455"/>
          <p:cNvSpPr txBox="1">
            <a:spLocks/>
          </p:cNvSpPr>
          <p:nvPr/>
        </p:nvSpPr>
        <p:spPr bwMode="auto">
          <a:xfrm>
            <a:off x="467544" y="1124744"/>
            <a:ext cx="8484264" cy="94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 anchor="ctr"/>
          <a:lstStyle>
            <a:lvl1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304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876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448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9020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Helvetica Neue Black Condensed"/>
                <a:cs typeface="Helvetica Neue Black Condensed"/>
                <a:sym typeface="Helvetica Neue Black Condensed"/>
              </a:rPr>
              <a:t>Формы проведения уроков</a:t>
            </a:r>
          </a:p>
        </p:txBody>
      </p:sp>
    </p:spTree>
    <p:extLst>
      <p:ext uri="{BB962C8B-B14F-4D97-AF65-F5344CB8AC3E}">
        <p14:creationId xmlns:p14="http://schemas.microsoft.com/office/powerpoint/2010/main" val="32502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693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Times New Roman</vt:lpstr>
      <vt:lpstr>Calibri</vt:lpstr>
      <vt:lpstr>Comic Sans MS</vt:lpstr>
      <vt:lpstr>Bookman Old Style</vt:lpstr>
      <vt:lpstr>Helvetica Neue Black Condensed</vt:lpstr>
      <vt:lpstr>Arial</vt:lpstr>
      <vt:lpstr>Wingdings</vt:lpstr>
      <vt:lpstr>1_Тема Office</vt:lpstr>
      <vt:lpstr>«Функциональная грамотность –  современный вызов  для образования» </vt:lpstr>
      <vt:lpstr>Современные вызовы</vt:lpstr>
      <vt:lpstr>Государственный запрос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</cp:lastModifiedBy>
  <cp:revision>114</cp:revision>
  <dcterms:created xsi:type="dcterms:W3CDTF">2014-07-06T18:18:01Z</dcterms:created>
  <dcterms:modified xsi:type="dcterms:W3CDTF">2022-08-24T12:10:48Z</dcterms:modified>
</cp:coreProperties>
</file>