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5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412" r:id="rId55"/>
    <p:sldId id="356" r:id="rId56"/>
    <p:sldId id="358" r:id="rId57"/>
    <p:sldId id="360" r:id="rId58"/>
    <p:sldId id="362" r:id="rId59"/>
    <p:sldId id="364" r:id="rId60"/>
    <p:sldId id="366" r:id="rId61"/>
    <p:sldId id="368" r:id="rId62"/>
    <p:sldId id="370" r:id="rId63"/>
    <p:sldId id="372" r:id="rId64"/>
    <p:sldId id="374" r:id="rId65"/>
    <p:sldId id="376" r:id="rId66"/>
    <p:sldId id="378" r:id="rId67"/>
    <p:sldId id="380" r:id="rId68"/>
    <p:sldId id="382" r:id="rId69"/>
    <p:sldId id="320" r:id="rId70"/>
    <p:sldId id="335" r:id="rId71"/>
    <p:sldId id="328" r:id="rId72"/>
    <p:sldId id="279" r:id="rId73"/>
    <p:sldId id="281" r:id="rId74"/>
    <p:sldId id="276" r:id="rId75"/>
    <p:sldId id="277" r:id="rId76"/>
    <p:sldId id="278" r:id="rId77"/>
    <p:sldId id="285" r:id="rId78"/>
    <p:sldId id="282" r:id="rId79"/>
    <p:sldId id="315" r:id="rId80"/>
    <p:sldId id="313" r:id="rId81"/>
    <p:sldId id="406" r:id="rId82"/>
    <p:sldId id="407" r:id="rId83"/>
    <p:sldId id="411" r:id="rId8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FF9900"/>
    <a:srgbClr val="00FF00"/>
    <a:srgbClr val="00CC00"/>
    <a:srgbClr val="0000FF"/>
    <a:srgbClr val="D60093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98" autoAdjust="0"/>
    <p:restoredTop sz="97695" autoAdjust="0"/>
  </p:normalViewPr>
  <p:slideViewPr>
    <p:cSldViewPr>
      <p:cViewPr varScale="1">
        <p:scale>
          <a:sx n="68" d="100"/>
          <a:sy n="68" d="100"/>
        </p:scale>
        <p:origin x="-151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4885E-2"/>
          <c:w val="0.43212645930738292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46.6</c:v>
                </c:pt>
                <c:pt idx="1">
                  <c:v>41.6</c:v>
                </c:pt>
                <c:pt idx="2">
                  <c:v>43.4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156.5</c:v>
                </c:pt>
                <c:pt idx="1">
                  <c:v>138.4</c:v>
                </c:pt>
                <c:pt idx="2">
                  <c:v>146.80000000000001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19.3</c:v>
                </c:pt>
                <c:pt idx="2">
                  <c:v>19.5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</c:v>
                </c:pt>
                <c:pt idx="1">
                  <c:v>7.7</c:v>
                </c:pt>
                <c:pt idx="2">
                  <c:v>7.6</c:v>
                </c:pt>
              </c:numCache>
            </c:numRef>
          </c:val>
        </c:ser>
        <c:axId val="115566848"/>
        <c:axId val="115576832"/>
      </c:barChart>
      <c:catAx>
        <c:axId val="115566848"/>
        <c:scaling>
          <c:orientation val="minMax"/>
        </c:scaling>
        <c:axPos val="b"/>
        <c:numFmt formatCode="General" sourceLinked="1"/>
        <c:tickLblPos val="nextTo"/>
        <c:crossAx val="115576832"/>
        <c:crosses val="autoZero"/>
        <c:auto val="1"/>
        <c:lblAlgn val="ctr"/>
        <c:lblOffset val="100"/>
      </c:catAx>
      <c:valAx>
        <c:axId val="115576832"/>
        <c:scaling>
          <c:orientation val="minMax"/>
        </c:scaling>
        <c:axPos val="l"/>
        <c:majorGridlines/>
        <c:numFmt formatCode="General" sourceLinked="1"/>
        <c:tickLblPos val="nextTo"/>
        <c:crossAx val="115566848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15.02.2024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57343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</a:t>
            </a:r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</a:t>
            </a:r>
            <a:r>
              <a:rPr lang="en-US" sz="2000" dirty="0" smtClean="0"/>
              <a:t>5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6</a:t>
            </a:r>
            <a:r>
              <a:rPr lang="ru-RU" sz="2000" dirty="0" smtClean="0"/>
              <a:t> </a:t>
            </a:r>
            <a:r>
              <a:rPr lang="ru-RU" sz="2000" dirty="0"/>
              <a:t>годов 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20 декабря 2023 </a:t>
            </a:r>
            <a:r>
              <a:rPr lang="ru-RU" sz="2000" dirty="0"/>
              <a:t>года № </a:t>
            </a:r>
            <a:r>
              <a:rPr lang="ru-RU" sz="2000" dirty="0" smtClean="0"/>
              <a:t>143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</a:t>
            </a:r>
            <a:r>
              <a:rPr lang="ru-RU" sz="2000" dirty="0" smtClean="0"/>
              <a:t>2024 </a:t>
            </a:r>
            <a:r>
              <a:rPr lang="ru-RU" sz="2000" dirty="0"/>
              <a:t>год </a:t>
            </a:r>
            <a:endParaRPr lang="ru-RU" sz="2000" dirty="0" smtClean="0"/>
          </a:p>
          <a:p>
            <a:r>
              <a:rPr lang="ru-RU" sz="2000" dirty="0" smtClean="0"/>
              <a:t>и </a:t>
            </a:r>
            <a:r>
              <a:rPr lang="ru-RU" sz="2000" dirty="0"/>
              <a:t>плановый 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</a:t>
            </a:r>
            <a:r>
              <a:rPr lang="ru-RU" sz="2000" dirty="0" smtClean="0"/>
              <a:t>»</a:t>
            </a:r>
            <a:endParaRPr lang="ru-RU" sz="14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2024 год и плановый период 2025-2026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ноября т.г</a:t>
            </a:r>
            <a:r>
              <a:rPr lang="ru-RU" sz="1800" b="0" dirty="0"/>
              <a:t>, </a:t>
            </a:r>
            <a:r>
              <a:rPr lang="ru-RU" sz="1400" b="0" dirty="0" smtClean="0">
                <a:latin typeface="Times New Roman" pitchFamily="18" charset="0"/>
              </a:rPr>
              <a:t>12 </a:t>
            </a:r>
            <a:r>
              <a:rPr lang="ru-RU" sz="1400" b="0" dirty="0">
                <a:latin typeface="Times New Roman" pitchFamily="18" charset="0"/>
              </a:rPr>
              <a:t>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плановой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 утверждено 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 ноября 2022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</a:t>
              </a:r>
              <a:r>
                <a:rPr lang="ru-RU" dirty="0" err="1">
                  <a:solidFill>
                    <a:schemeClr val="bg1"/>
                  </a:solidFill>
                </a:rPr>
                <a:t>Сычевский</a:t>
              </a:r>
              <a:r>
                <a:rPr lang="ru-RU" dirty="0">
                  <a:solidFill>
                    <a:schemeClr val="bg1"/>
                  </a:solidFill>
                </a:rPr>
                <a:t> район» Смоленской области  на  </a:t>
              </a:r>
              <a:r>
                <a:rPr lang="ru-RU" dirty="0" smtClean="0">
                  <a:solidFill>
                    <a:schemeClr val="bg1"/>
                  </a:solidFill>
                </a:rPr>
                <a:t>2023 </a:t>
              </a:r>
              <a:r>
                <a:rPr lang="ru-RU" dirty="0">
                  <a:solidFill>
                    <a:schemeClr val="bg1"/>
                  </a:solidFill>
                </a:rPr>
                <a:t>– </a:t>
              </a:r>
              <a:r>
                <a:rPr lang="ru-RU" dirty="0" smtClean="0">
                  <a:solidFill>
                    <a:schemeClr val="bg1"/>
                  </a:solidFill>
                </a:rPr>
                <a:t>2025 </a:t>
              </a:r>
              <a:r>
                <a:rPr lang="ru-RU" dirty="0">
                  <a:solidFill>
                    <a:schemeClr val="bg1"/>
                  </a:solidFill>
                </a:rPr>
                <a:t>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2024г. и плановый период 2025 и 2026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/>
              <a:t> на доходы</a:t>
            </a:r>
          </a:p>
          <a:p>
            <a:pPr>
              <a:spcBef>
                <a:spcPct val="0"/>
              </a:spcBef>
            </a:pPr>
            <a:r>
              <a:rPr lang="ru-RU" dirty="0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 dirty="0"/>
              <a:t> лиц</a:t>
            </a:r>
          </a:p>
          <a:p>
            <a:pPr>
              <a:spcBef>
                <a:spcPct val="0"/>
              </a:spcBef>
            </a:pPr>
            <a:r>
              <a:rPr lang="ru-RU" dirty="0"/>
              <a:t>(НДФЛ)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31,052%</a:t>
            </a:r>
            <a:endParaRPr lang="ru-RU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/>
              <a:t>Налог,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взимаемый в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связи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 применением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упрощенной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системы</a:t>
            </a:r>
          </a:p>
          <a:p>
            <a:pPr>
              <a:spcBef>
                <a:spcPct val="0"/>
              </a:spcBef>
            </a:pPr>
            <a:r>
              <a:rPr lang="ru-RU" dirty="0" err="1" smtClean="0"/>
              <a:t>налого</a:t>
            </a:r>
            <a:r>
              <a:rPr lang="ru-RU" dirty="0" smtClean="0"/>
              <a:t>-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обложения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район»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Павлова Юлия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консолидированного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район» Смоленской области  на 2024-2026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483942,3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410365,8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411814,5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415218,7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356392,7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362220,1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483942,3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410365,8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411814,5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415218,7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356392,7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362220,1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527084,0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415218,7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361232,9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372161,1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101044,7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71547,1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76210,5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81571,9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426039,3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343671,6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285022,4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290589,1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39630,4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29609,3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30757,1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2022-2026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7038" y="1143000"/>
          <a:ext cx="8366125" cy="5481638"/>
        </p:xfrm>
        <a:graphic>
          <a:graphicData uri="http://schemas.openxmlformats.org/presentationml/2006/ole">
            <p:oleObj spid="_x0000_s1027" name="Worksheet" r:id="rId4" imgW="6496013" imgH="391793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2022-2026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0200"/>
          <a:ext cx="8145463" cy="4525963"/>
        </p:xfrm>
        <a:graphic>
          <a:graphicData uri="http://schemas.openxmlformats.org/presentationml/2006/ole">
            <p:oleObj spid="_x0000_s2050" name="Диаграмма" r:id="rId3" imgW="8331280" imgH="462915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2563"/>
          <a:ext cx="3168650" cy="1993900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358775" y="4054475"/>
          <a:ext cx="2716213" cy="1752600"/>
        </p:xfrm>
        <a:graphic>
          <a:graphicData uri="http://schemas.openxmlformats.org/presentationml/2006/ole">
            <p:oleObj spid="_x0000_s3075" name="Worksheet" r:id="rId4" imgW="2298755" imgH="1460562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38" y="4000500"/>
          <a:ext cx="2881312" cy="1944688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2024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2025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2026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179388" y="1341438"/>
          <a:ext cx="8772525" cy="5083175"/>
        </p:xfrm>
        <a:graphic>
          <a:graphicData uri="http://schemas.openxmlformats.org/presentationml/2006/ole">
            <p:oleObj spid="_x0000_s4099" name="Worksheet" r:id="rId4" imgW="6915187" imgH="377813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2022-2026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836712"/>
          <a:ext cx="8678229" cy="5467345"/>
        </p:xfrm>
        <a:graphic>
          <a:graphicData uri="http://schemas.openxmlformats.org/drawingml/2006/table">
            <a:tbl>
              <a:tblPr/>
              <a:tblGrid>
                <a:gridCol w="3225700"/>
                <a:gridCol w="1196330"/>
                <a:gridCol w="1065758"/>
                <a:gridCol w="1161465"/>
                <a:gridCol w="1014488"/>
                <a:gridCol w="1014488"/>
              </a:tblGrid>
              <a:tr h="34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2022 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3 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2024 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2026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52646,5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5629.6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66801,0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71390,7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76696,7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48145,8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51800,0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61590,5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65944,3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71001,4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2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2209,6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2432,1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2557,0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2690,2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85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1250,5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1620,4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1985,2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1752,7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19354,5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45415,1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4746,1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4819,8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4875,2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2534,9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2494,5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3074,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3089,0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3104,2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14305,6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40110,4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128,4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72001,0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101044,7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71547,1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76210,5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81571,9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2022-2026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06363" y="1484784"/>
          <a:ext cx="9037637" cy="4344987"/>
        </p:xfrm>
        <a:graphic>
          <a:graphicData uri="http://schemas.openxmlformats.org/presentationml/2006/ole">
            <p:oleObj spid="_x0000_s5122" name="Диаграмма" r:id="rId3" imgW="8413678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8783638" cy="5762645"/>
            <a:chOff x="213666" y="221057"/>
            <a:chExt cx="8813900" cy="3539658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8813900" cy="2967256"/>
          </p:xfrm>
          <a:graphic>
            <a:graphicData uri="http://schemas.openxmlformats.org/presentationml/2006/ole">
              <p:oleObj spid="_x0000_s6146" name="Worksheet" r:id="rId4" imgW="6978662" imgH="3670229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2024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1"/>
            <a:ext cx="8942388" cy="6451622"/>
            <a:chOff x="305973" y="228080"/>
            <a:chExt cx="8608080" cy="5973322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8937"/>
            <a:ext cx="8608080" cy="5332465"/>
          </p:xfrm>
          <a:graphic>
            <a:graphicData uri="http://schemas.openxmlformats.org/presentationml/2006/ole">
              <p:oleObj spid="_x0000_s7170" name="Worksheet" r:id="rId4" imgW="7118308" imgH="4584789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2025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93163" cy="6124598"/>
            <a:chOff x="305972" y="228080"/>
            <a:chExt cx="8464434" cy="5670542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64434" cy="5034094"/>
          </p:xfrm>
          <a:graphic>
            <a:graphicData uri="http://schemas.openxmlformats.org/presentationml/2006/ole">
              <p:oleObj spid="_x0000_s8194" name="Worksheet" r:id="rId4" imgW="6978662" imgH="3854388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2026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142875" y="0"/>
            <a:ext cx="9001125" cy="6240189"/>
            <a:chOff x="214282" y="142852"/>
            <a:chExt cx="8786874" cy="4940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2024-2026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357073" y="3256543"/>
              <a:ext cx="8643997" cy="1826493"/>
              <a:chOff x="357073" y="3256543"/>
              <a:chExt cx="8643997" cy="182649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7073" y="3511399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357753" y="3712597"/>
                <a:ext cx="1428836" cy="912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Комплексы процессных мероприятий</a:t>
                </a:r>
                <a:endParaRPr lang="ru-RU" sz="18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256806" y="3256543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214310" y="3940624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14310" y="4582838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+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929369" y="3725714"/>
                <a:ext cx="2071701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64748" y="3508528"/>
                <a:ext cx="431353" cy="432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765837" y="4306621"/>
                <a:ext cx="492058" cy="4560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1857195" y="4154276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8" idx="3"/>
                <a:endCxn id="11" idx="2"/>
              </p:cNvCxnSpPr>
              <p:nvPr/>
            </p:nvCxnSpPr>
            <p:spPr>
              <a:xfrm>
                <a:off x="3786589" y="4168651"/>
                <a:ext cx="427721" cy="214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143702" y="3512061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396322,3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95,4%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 dirty="0"/>
              <a:t> </a:t>
            </a:r>
            <a:r>
              <a:rPr lang="ru-RU" sz="1600" dirty="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в муниципальном образовании «</a:t>
            </a:r>
            <a:r>
              <a:rPr lang="ru-RU" sz="1600" dirty="0" err="1">
                <a:latin typeface="Times New Roman" pitchFamily="18" charset="0"/>
              </a:rPr>
              <a:t>Сычевский</a:t>
            </a:r>
            <a:r>
              <a:rPr lang="ru-RU" sz="1600" dirty="0">
                <a:latin typeface="Times New Roman" pitchFamily="18" charset="0"/>
              </a:rPr>
              <a:t> район»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35721,8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31850,2 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31186,5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37193,5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21929,7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16862,1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"Профилактика терроризма и экстремизма на территории муниципального образования "</a:t>
            </a:r>
            <a:r>
              <a:rPr lang="ru-RU" dirty="0" err="1"/>
              <a:t>Сычевский</a:t>
            </a:r>
            <a:r>
              <a:rPr lang="ru-RU" dirty="0"/>
              <a:t>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16612,3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15112,3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14112,3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283,0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283,0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283,0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50,0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231832,7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207627,9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218013,4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76452,3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65786,2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66644,0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2048,2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80021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1571,2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7386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1587,4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403"/>
            <a:ext cx="1087437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718,0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718,0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718,0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2024-2026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35721,8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31186,5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35601,8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31066,5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31730,2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125345"/>
          <a:ext cx="8786842" cy="5399999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4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Кадровый потенциал, обеспечивающий эффективное функционирование и развитие местного самоуправления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оснащения архива современным профессиональным оборудованием,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прошедших повышение квалификации,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получивших высшее образование,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51520" y="1340768"/>
          <a:ext cx="8786875" cy="5707379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231832,6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207627,9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218013,4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3434,1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8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152691,9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134783,8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143077,6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2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10278,8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9558,1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9708,1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5912,6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5912,6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1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46681,1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41708,5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43483,3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03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4371,9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2024 год и плановый период 2025  и 2026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26976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освоивших образовательную программу базового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цровня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380387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76452,3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65786,2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66644,0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«Творческие люди»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 –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17296,0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17800,9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1520,4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2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13021,3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12231,3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30243,3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22796,4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23186,4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10040,7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2465,6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2265,6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2265,6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311054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18416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137092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проведенных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участников мероприятий,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505777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предметов хранения музея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посещений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проводимых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человек, систематически занимающихся физической культурой и спортом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спортивно-массовых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5872480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2815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спортсменов, занимающихся по программам спортивной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 Количество посетителей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 Число клубных формирований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 Количество участников клубных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 Количество обучающихся в школах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 Количество посетителей мероприятий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 Количество принимаемых туристов и экскурсантов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008112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  <a:endParaRPr lang="ru-RU" sz="1800" b="1" dirty="0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124745"/>
          <a:ext cx="8644000" cy="5544615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0081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и молодежи, охваченных мероприятиями гражданско-патриотической направленности,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студентов, получающих муниципальную стипендию,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  проведенных мероприятий, связанных с профилактикой семейного неблагополучия и оздоровлением обстановки в неблагополучных семьях,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выявленных правонарушений,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опубликованных информационных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методических материалов в сфере реализации молодёжной политики,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1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снижение числа преступлений, совершаемых на улицах и в иных  общественных  местах  на  территории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Сычевского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в том числе преступлений,    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предупреждение экстремистской деятельности,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836026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благоприятных условий для устойчивого функционирования и развития малого и среднего предпринимательства, увеличение зарегистрированных на территории муниципального образования «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субъектов МСП,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 малых и средних предприятий, включая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микропредприятия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млн.руб.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72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зарегистрированных на территории муниципального образования «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деятельность, в расчете на 10 тыс. жителей,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4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субъектов МСП и физических лиц, не являющихся индивидуальными предпринимателями, применяющих специальный налоговый режим «Налог на профессиональный доход», которым оказана муниципальная поддержка,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452526"/>
        </p:xfrm>
        <a:graphic>
          <a:graphicData uri="http://schemas.openxmlformats.org/drawingml/2006/table">
            <a:tbl>
              <a:tblPr/>
              <a:tblGrid>
                <a:gridCol w="5582423"/>
                <a:gridCol w="1080120"/>
                <a:gridCol w="936104"/>
                <a:gridCol w="973913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мероприятий»Обеспечение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2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охраны жизни, здоровья граждан и детей, гарантий их законных прав на безопасные условия движений по дорогам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75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1170,9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1888,1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1704,8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1793,1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1874,8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1959,9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439,5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521,8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592,9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1001,7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479,7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531,7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602,0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30841,9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37830,9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39343,0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40602,0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41779,0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42990,0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5059422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366280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37193,5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21929,7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16862,1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межбюджетных отношений, повышение эффективности оказания финансовой помощи бюджетам поселений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29956,1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14747,3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9729,7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7237,4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7182,4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7132,4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530120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16612,3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16612,3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952592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мероприятий, проведенных для социально незащищенных слоев населения,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организованных мероприятий, направленных на поддержку и стимулирование творческой инициативы, на адаптацию, реабилитацию, поддержку инвалидов,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  общественных объединений социальной направленности,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2048,2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2048,2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811891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строительства, от общего количества молодых семей участников муниципальной программы, нуждающихся в улучшении жилищных условий и имеющих право на получение мер социальной поддержки,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свидетельств о праве на получение социальной выплаты на приобретение жилого помещения или создание объекта индивидуального жилищного строительства, выданных молодым семьям - участникам муниципальной программы, ед.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2024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5917,6тыс.рублей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5917,6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5917,6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2024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2025-2026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710434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34034,3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2836,2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29212,5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2434,3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29935,5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2494,6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18971,4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1581,0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6966,2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413,9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7968,9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497,4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3485,5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373,8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3691,1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307,6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3793,7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316,1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1572,1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131,0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1572,1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131,0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1585,1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132,1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2024-2026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2024-2026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46612,5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41639,9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43414,7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156473,0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138360,2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146841,0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20385,8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19335,1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19535,1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7980,1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7632,7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231451,4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206988,0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217423,5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</a:t>
            </a:r>
            <a:r>
              <a:rPr lang="ru-RU" sz="1400" i="1" dirty="0" smtClean="0"/>
              <a:t>2024 </a:t>
            </a:r>
            <a:r>
              <a:rPr lang="ru-RU" sz="1400" i="1" dirty="0"/>
              <a:t>году составят примерно </a:t>
            </a:r>
            <a:r>
              <a:rPr lang="ru-RU" sz="2000" i="1" dirty="0" smtClean="0"/>
              <a:t>18971,4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</a:t>
            </a:r>
            <a:r>
              <a:rPr lang="ru-RU" sz="1400" dirty="0" smtClean="0"/>
              <a:t>2024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152,2 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2024 году составит 4485,5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2024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003300" y="3022600"/>
          <a:ext cx="6413500" cy="3621088"/>
        </p:xfrm>
        <a:graphic>
          <a:graphicData uri="http://schemas.openxmlformats.org/presentationml/2006/ole">
            <p:oleObj spid="_x0000_s10242" name="Worksheet" r:id="rId3" imgW="6737457" imgH="3803552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19180,1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19180,1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19180,1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2024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1572,1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10199,4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10199,4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10199,4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202-2026 г – 170,0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2024-2026 г – 170,0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70313"/>
          <a:ext cx="4570413" cy="3030537"/>
        </p:xfrm>
        <a:graphic>
          <a:graphicData uri="http://schemas.openxmlformats.org/presentationml/2006/ole">
            <p:oleObj spid="_x0000_s11266" name="Диаграмма" r:id="rId3" imgW="6146780" imgH="4076673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267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808538" y="3763963"/>
          <a:ext cx="3998912" cy="2724150"/>
        </p:xfrm>
        <a:graphic>
          <a:graphicData uri="http://schemas.openxmlformats.org/presentationml/2006/ole">
            <p:oleObj spid="_x0000_s11268" name="Диаграмма" r:id="rId5" imgW="6153247" imgH="4191053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2024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343671,6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</a:t>
            </a:r>
            <a:r>
              <a:rPr lang="en-US" sz="1000" dirty="0" smtClean="0">
                <a:solidFill>
                  <a:schemeClr val="accent2"/>
                </a:solidFill>
              </a:rPr>
              <a:t>1</a:t>
            </a:r>
            <a:r>
              <a:rPr lang="ru-RU" sz="1000" dirty="0" smtClean="0">
                <a:solidFill>
                  <a:schemeClr val="accent2"/>
                </a:solidFill>
              </a:rPr>
              <a:t>82055,0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en-US" sz="1000" dirty="0" smtClean="0">
                <a:solidFill>
                  <a:schemeClr val="accent2"/>
                </a:solidFill>
              </a:rPr>
              <a:t>1</a:t>
            </a:r>
            <a:r>
              <a:rPr lang="ru-RU" sz="1000" dirty="0" smtClean="0">
                <a:solidFill>
                  <a:schemeClr val="accent2"/>
                </a:solidFill>
              </a:rPr>
              <a:t>60150,1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280,0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</a:t>
            </a:r>
            <a:r>
              <a:rPr lang="ru-RU" sz="1000" dirty="0" smtClean="0">
                <a:solidFill>
                  <a:schemeClr val="accent2"/>
                </a:solidFill>
              </a:rPr>
              <a:t>трансферты – 1177,5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2025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285022,4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</a:t>
            </a:r>
            <a:r>
              <a:rPr lang="ru-RU" sz="1000" dirty="0" smtClean="0">
                <a:solidFill>
                  <a:schemeClr val="accent2"/>
                </a:solidFill>
              </a:rPr>
              <a:t>1</a:t>
            </a:r>
            <a:r>
              <a:rPr lang="en-US" sz="1000" dirty="0" smtClean="0">
                <a:solidFill>
                  <a:schemeClr val="accent2"/>
                </a:solidFill>
              </a:rPr>
              <a:t>1</a:t>
            </a:r>
            <a:r>
              <a:rPr lang="ru-RU" sz="1000" dirty="0" smtClean="0">
                <a:solidFill>
                  <a:schemeClr val="accent2"/>
                </a:solidFill>
              </a:rPr>
              <a:t>7395,0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166169,9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280,0 тыс</a:t>
            </a:r>
            <a:r>
              <a:rPr lang="ru-RU" sz="1000" dirty="0">
                <a:solidFill>
                  <a:schemeClr val="accent2"/>
                </a:solidFill>
              </a:rPr>
              <a:t>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1177,2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2026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290589,1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117228,0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171857,4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280,0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1223,7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2024 году- 29956,1 тыс. руб., в 2025 году- 14747,3 тыс. руб., в 2025 году – 9729,7 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51000" y="2498725"/>
          <a:ext cx="5767388" cy="3875088"/>
        </p:xfrm>
        <a:graphic>
          <a:graphicData uri="http://schemas.openxmlformats.org/presentationml/2006/ole">
            <p:oleObj spid="_x0000_s12290" name="Диаграмма" r:id="rId3" imgW="6153247" imgH="4133743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2024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2025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2026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2024 </a:t>
            </a:r>
            <a:r>
              <a:rPr lang="ru-RU" b="0" dirty="0">
                <a:latin typeface="Times New Roman" pitchFamily="18" charset="0"/>
              </a:rPr>
              <a:t>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2025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    2026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51519" y="165852"/>
          <a:ext cx="8678199" cy="6202296"/>
        </p:xfrm>
        <a:graphic>
          <a:graphicData uri="http://schemas.openxmlformats.org/drawingml/2006/table">
            <a:tbl>
              <a:tblPr/>
              <a:tblGrid>
                <a:gridCol w="5184577"/>
                <a:gridCol w="792088"/>
                <a:gridCol w="732528"/>
                <a:gridCol w="656335"/>
                <a:gridCol w="656335"/>
                <a:gridCol w="656336"/>
              </a:tblGrid>
              <a:tr h="450567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2026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4241,1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4438,0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4192,0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4071,2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3434,1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3188,1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3308,8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2246,8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3139,4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2893,4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3014,1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деятельности советников директоров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66713,1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84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798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66591,4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10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66591,4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70954,2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19364</TotalTime>
  <Words>6313</Words>
  <Application>Microsoft Office PowerPoint</Application>
  <PresentationFormat>Экран (4:3)</PresentationFormat>
  <Paragraphs>1486</Paragraphs>
  <Slides>83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83</vt:i4>
      </vt:variant>
    </vt:vector>
  </HeadingPairs>
  <TitlesOfParts>
    <vt:vector size="87" baseType="lpstr">
      <vt:lpstr>Справедливость</vt:lpstr>
      <vt:lpstr>Лист</vt:lpstr>
      <vt:lpstr>Worksheet</vt:lpstr>
      <vt:lpstr>Диаграмма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2024 год и плановый период 2025  и 2026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2024-2026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2022-2026 ГОДА</vt:lpstr>
      <vt:lpstr>Слайд 34</vt:lpstr>
      <vt:lpstr>Слайд 35</vt:lpstr>
      <vt:lpstr>Структура налоговых и неналоговых доходов на 2022-2026 годы</vt:lpstr>
      <vt:lpstr>Поступление налоговых доходов в динамике  2022-2026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396322,3 тыс. руб., или 95,4%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2024 году и плановом периоде 2025-2026 годов</vt:lpstr>
      <vt:lpstr>НАЦИОНАЛЬНАЯ ЭКОНОМИКА НА 2024-2026 годы</vt:lpstr>
      <vt:lpstr>Расходы на образование на 2024-2026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2024 году составит 4485,5 рублей  Расходы на культуру на 2024 в разрезе направлений:</vt:lpstr>
      <vt:lpstr>Слайд 74</vt:lpstr>
      <vt:lpstr>Слайд 75</vt:lpstr>
      <vt:lpstr>Слайд 76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2024 году- 29956,1 тыс. руб., в 2025 году- 14747,3 тыс. руб., в 2025 году – 9729,7 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82</vt:lpstr>
      <vt:lpstr>Слайд 83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2024</cp:revision>
  <dcterms:created xsi:type="dcterms:W3CDTF">2013-11-27T07:50:48Z</dcterms:created>
  <dcterms:modified xsi:type="dcterms:W3CDTF">2024-02-15T08:12:45Z</dcterms:modified>
</cp:coreProperties>
</file>