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87"/>
  </p:notesMasterIdLst>
  <p:sldIdLst>
    <p:sldId id="256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314" r:id="rId13"/>
    <p:sldId id="400" r:id="rId14"/>
    <p:sldId id="304" r:id="rId15"/>
    <p:sldId id="307" r:id="rId16"/>
    <p:sldId id="305" r:id="rId17"/>
    <p:sldId id="318" r:id="rId18"/>
    <p:sldId id="401" r:id="rId19"/>
    <p:sldId id="316" r:id="rId20"/>
    <p:sldId id="319" r:id="rId21"/>
    <p:sldId id="327" r:id="rId22"/>
    <p:sldId id="270" r:id="rId23"/>
    <p:sldId id="272" r:id="rId24"/>
    <p:sldId id="403" r:id="rId25"/>
    <p:sldId id="404" r:id="rId26"/>
    <p:sldId id="405" r:id="rId27"/>
    <p:sldId id="312" r:id="rId28"/>
    <p:sldId id="286" r:id="rId29"/>
    <p:sldId id="273" r:id="rId30"/>
    <p:sldId id="338" r:id="rId31"/>
    <p:sldId id="340" r:id="rId32"/>
    <p:sldId id="268" r:id="rId33"/>
    <p:sldId id="329" r:id="rId34"/>
    <p:sldId id="267" r:id="rId35"/>
    <p:sldId id="269" r:id="rId36"/>
    <p:sldId id="311" r:id="rId37"/>
    <p:sldId id="309" r:id="rId38"/>
    <p:sldId id="275" r:id="rId39"/>
    <p:sldId id="280" r:id="rId40"/>
    <p:sldId id="383" r:id="rId41"/>
    <p:sldId id="384" r:id="rId42"/>
    <p:sldId id="274" r:id="rId43"/>
    <p:sldId id="287" r:id="rId44"/>
    <p:sldId id="288" r:id="rId45"/>
    <p:sldId id="289" r:id="rId46"/>
    <p:sldId id="296" r:id="rId47"/>
    <p:sldId id="342" r:id="rId48"/>
    <p:sldId id="343" r:id="rId49"/>
    <p:sldId id="345" r:id="rId50"/>
    <p:sldId id="347" r:id="rId51"/>
    <p:sldId id="349" r:id="rId52"/>
    <p:sldId id="351" r:id="rId53"/>
    <p:sldId id="354" r:id="rId54"/>
    <p:sldId id="412" r:id="rId55"/>
    <p:sldId id="356" r:id="rId56"/>
    <p:sldId id="358" r:id="rId57"/>
    <p:sldId id="360" r:id="rId58"/>
    <p:sldId id="362" r:id="rId59"/>
    <p:sldId id="364" r:id="rId60"/>
    <p:sldId id="366" r:id="rId61"/>
    <p:sldId id="368" r:id="rId62"/>
    <p:sldId id="370" r:id="rId63"/>
    <p:sldId id="372" r:id="rId64"/>
    <p:sldId id="374" r:id="rId65"/>
    <p:sldId id="376" r:id="rId66"/>
    <p:sldId id="378" r:id="rId67"/>
    <p:sldId id="413" r:id="rId68"/>
    <p:sldId id="414" r:id="rId69"/>
    <p:sldId id="380" r:id="rId70"/>
    <p:sldId id="382" r:id="rId71"/>
    <p:sldId id="320" r:id="rId72"/>
    <p:sldId id="335" r:id="rId73"/>
    <p:sldId id="328" r:id="rId74"/>
    <p:sldId id="279" r:id="rId75"/>
    <p:sldId id="281" r:id="rId76"/>
    <p:sldId id="276" r:id="rId77"/>
    <p:sldId id="277" r:id="rId78"/>
    <p:sldId id="278" r:id="rId79"/>
    <p:sldId id="285" r:id="rId80"/>
    <p:sldId id="282" r:id="rId81"/>
    <p:sldId id="315" r:id="rId82"/>
    <p:sldId id="313" r:id="rId83"/>
    <p:sldId id="406" r:id="rId84"/>
    <p:sldId id="407" r:id="rId85"/>
    <p:sldId id="411" r:id="rId86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99"/>
    <a:srgbClr val="FF9900"/>
    <a:srgbClr val="00FF00"/>
    <a:srgbClr val="00CC00"/>
    <a:srgbClr val="0000FF"/>
    <a:srgbClr val="D60093"/>
    <a:srgbClr val="008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15" autoAdjust="0"/>
    <p:restoredTop sz="97705" autoAdjust="0"/>
  </p:normalViewPr>
  <p:slideViewPr>
    <p:cSldViewPr>
      <p:cViewPr varScale="1">
        <p:scale>
          <a:sx n="86" d="100"/>
          <a:sy n="86" d="100"/>
        </p:scale>
        <p:origin x="-1738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33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817623073754271"/>
          <c:y val="5.4832027966405184E-2"/>
          <c:w val="0.43212645930738391"/>
          <c:h val="0.71847586500410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46.9</c:v>
                </c:pt>
                <c:pt idx="1">
                  <c:v>41.6</c:v>
                </c:pt>
                <c:pt idx="2">
                  <c:v>43.4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184.1</c:v>
                </c:pt>
                <c:pt idx="1">
                  <c:v>138.4</c:v>
                </c:pt>
                <c:pt idx="2">
                  <c:v>146.80000000000001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20.6</c:v>
                </c:pt>
                <c:pt idx="1">
                  <c:v>19.3</c:v>
                </c:pt>
                <c:pt idx="2">
                  <c:v>19.5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8.6</c:v>
                </c:pt>
                <c:pt idx="1">
                  <c:v>7.7</c:v>
                </c:pt>
                <c:pt idx="2">
                  <c:v>7.6</c:v>
                </c:pt>
              </c:numCache>
            </c:numRef>
          </c:val>
        </c:ser>
        <c:axId val="119721984"/>
        <c:axId val="119723520"/>
      </c:barChart>
      <c:catAx>
        <c:axId val="119721984"/>
        <c:scaling>
          <c:orientation val="minMax"/>
        </c:scaling>
        <c:axPos val="b"/>
        <c:numFmt formatCode="General" sourceLinked="1"/>
        <c:tickLblPos val="nextTo"/>
        <c:crossAx val="119723520"/>
        <c:crosses val="autoZero"/>
        <c:auto val="1"/>
        <c:lblAlgn val="ctr"/>
        <c:lblOffset val="100"/>
      </c:catAx>
      <c:valAx>
        <c:axId val="119723520"/>
        <c:scaling>
          <c:orientation val="minMax"/>
        </c:scaling>
        <c:axPos val="l"/>
        <c:majorGridlines/>
        <c:numFmt formatCode="General" sourceLinked="1"/>
        <c:tickLblPos val="nextTo"/>
        <c:crossAx val="1197219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10.07.2024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F86A9195-01E9-4F71-8488-413490B3A16F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39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40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45926-2427-4310-827F-1D6A75F8862C}" type="slidenum">
              <a:rPr lang="ru-RU" smtClean="0"/>
              <a:pPr>
                <a:defRPr/>
              </a:pPr>
              <a:t>67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10.07.2024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8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9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10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2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57343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Бюджет муниципального образования «</a:t>
            </a:r>
            <a:r>
              <a:rPr lang="ru-RU" sz="2000" dirty="0" err="1"/>
              <a:t>Сычевский</a:t>
            </a:r>
            <a:r>
              <a:rPr lang="ru-RU" sz="2000" dirty="0"/>
              <a:t> район» Смоленской области на </a:t>
            </a:r>
            <a:r>
              <a:rPr lang="ru-RU" sz="2000" dirty="0" smtClean="0"/>
              <a:t>202</a:t>
            </a:r>
            <a:r>
              <a:rPr lang="en-US" sz="2000" dirty="0" smtClean="0"/>
              <a:t>4</a:t>
            </a:r>
            <a:r>
              <a:rPr lang="ru-RU" sz="2000" dirty="0" smtClean="0"/>
              <a:t> </a:t>
            </a:r>
            <a:r>
              <a:rPr lang="ru-RU" sz="2000" dirty="0"/>
              <a:t>год и плановый период </a:t>
            </a:r>
            <a:endParaRPr lang="ru-RU" sz="2000" dirty="0" smtClean="0"/>
          </a:p>
          <a:p>
            <a:r>
              <a:rPr lang="ru-RU" sz="2000" dirty="0" smtClean="0"/>
              <a:t>202</a:t>
            </a:r>
            <a:r>
              <a:rPr lang="en-US" sz="2000" dirty="0" smtClean="0"/>
              <a:t>5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smtClean="0"/>
              <a:t>202</a:t>
            </a:r>
            <a:r>
              <a:rPr lang="en-US" sz="2000" dirty="0" smtClean="0"/>
              <a:t>6</a:t>
            </a:r>
            <a:r>
              <a:rPr lang="ru-RU" sz="2000" dirty="0" smtClean="0"/>
              <a:t> </a:t>
            </a:r>
            <a:r>
              <a:rPr lang="ru-RU" sz="2000" dirty="0"/>
              <a:t>годов </a:t>
            </a:r>
            <a:r>
              <a:rPr lang="ru-RU" sz="2000" dirty="0" smtClean="0"/>
              <a:t>к </a:t>
            </a:r>
            <a:r>
              <a:rPr lang="ru-RU" sz="2000" dirty="0"/>
              <a:t>решению </a:t>
            </a:r>
            <a:r>
              <a:rPr lang="ru-RU" sz="2000" dirty="0" err="1"/>
              <a:t>Сычевской</a:t>
            </a:r>
            <a:r>
              <a:rPr lang="ru-RU" sz="2000" dirty="0"/>
              <a:t> районной Думы </a:t>
            </a:r>
            <a:endParaRPr lang="ru-RU" sz="2000" dirty="0" smtClean="0"/>
          </a:p>
          <a:p>
            <a:r>
              <a:rPr lang="ru-RU" sz="2000" dirty="0" smtClean="0"/>
              <a:t>от 20 декабря 2023 </a:t>
            </a:r>
            <a:r>
              <a:rPr lang="ru-RU" sz="2000" dirty="0"/>
              <a:t>года № </a:t>
            </a:r>
            <a:r>
              <a:rPr lang="ru-RU" sz="2000" dirty="0" smtClean="0"/>
              <a:t>143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«О </a:t>
            </a:r>
            <a:r>
              <a:rPr lang="ru-RU" sz="2000" dirty="0" smtClean="0"/>
              <a:t>бюджете </a:t>
            </a:r>
            <a:r>
              <a:rPr lang="ru-RU" sz="2000" dirty="0"/>
              <a:t>муниципального района на </a:t>
            </a:r>
            <a:r>
              <a:rPr lang="ru-RU" sz="2000" dirty="0" smtClean="0"/>
              <a:t>2024 </a:t>
            </a:r>
            <a:r>
              <a:rPr lang="ru-RU" sz="2000" dirty="0"/>
              <a:t>год </a:t>
            </a:r>
            <a:r>
              <a:rPr lang="ru-RU" sz="2000" dirty="0" smtClean="0"/>
              <a:t>и </a:t>
            </a:r>
            <a:r>
              <a:rPr lang="ru-RU" sz="2000" dirty="0"/>
              <a:t>плановый период </a:t>
            </a:r>
            <a:r>
              <a:rPr lang="ru-RU" sz="2000" dirty="0" smtClean="0"/>
              <a:t>2025 </a:t>
            </a:r>
            <a:r>
              <a:rPr lang="ru-RU" sz="2000" dirty="0"/>
              <a:t>и </a:t>
            </a:r>
            <a:r>
              <a:rPr lang="ru-RU" sz="2000" dirty="0" smtClean="0"/>
              <a:t>2026 </a:t>
            </a:r>
            <a:r>
              <a:rPr lang="ru-RU" sz="2000" dirty="0"/>
              <a:t>годов</a:t>
            </a:r>
            <a:r>
              <a:rPr lang="ru-RU" sz="2000" dirty="0" smtClean="0"/>
              <a:t>»</a:t>
            </a:r>
            <a:r>
              <a:rPr lang="ru-RU" sz="1400" dirty="0" smtClean="0"/>
              <a:t> (в редакции Решения № 174</a:t>
            </a:r>
            <a:r>
              <a:rPr lang="en-US" sz="1400" dirty="0" smtClean="0"/>
              <a:t> </a:t>
            </a:r>
            <a:r>
              <a:rPr lang="ru-RU" sz="1400" dirty="0" smtClean="0"/>
              <a:t>от </a:t>
            </a:r>
            <a:r>
              <a:rPr lang="en-US" sz="1400" dirty="0" smtClean="0"/>
              <a:t>2</a:t>
            </a:r>
            <a:r>
              <a:rPr lang="ru-RU" sz="1400" dirty="0" smtClean="0"/>
              <a:t>6</a:t>
            </a:r>
            <a:r>
              <a:rPr lang="en-US" sz="1400" dirty="0" smtClean="0"/>
              <a:t> </a:t>
            </a:r>
            <a:r>
              <a:rPr lang="ru-RU" sz="1400" dirty="0" smtClean="0"/>
              <a:t>июня 2024г)</a:t>
            </a:r>
            <a:endParaRPr lang="ru-RU" sz="1400" dirty="0"/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42" descr="1462333654_byudzheta-dlya-grazhd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Консолидированный бюджет</a:t>
            </a:r>
            <a:r>
              <a:rPr lang="ru-RU" sz="2000" b="1" dirty="0" smtClean="0">
                <a:solidFill>
                  <a:srgbClr val="CC6600"/>
                </a:solidFill>
              </a:rPr>
              <a:t> – свод бюджетов всех уровней на соответствующей территории, используемый  при прогнозировании, расчетах, анализе</a:t>
            </a:r>
          </a:p>
        </p:txBody>
      </p:sp>
      <p:pic>
        <p:nvPicPr>
          <p:cNvPr id="29699" name="Picture 4" descr="tirelire-1024x68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568450"/>
            <a:ext cx="6502400" cy="433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на 2024 год и плановый период 2025-2026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857625"/>
            <a:ext cx="835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</a:t>
            </a:r>
          </a:p>
          <a:p>
            <a:pPr algn="r" eaLnBrk="1" hangingPunct="1">
              <a:buFontTx/>
              <a:buNone/>
            </a:pP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районной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21.02.2017 года № 95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9388" y="2892424"/>
            <a:ext cx="8785225" cy="26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в муниципальном образовании «</a:t>
            </a:r>
            <a:r>
              <a:rPr lang="ru-RU" sz="1800" i="1" dirty="0" err="1">
                <a:solidFill>
                  <a:srgbClr val="FF0000"/>
                </a:solidFill>
              </a:rPr>
              <a:t>Сычевский</a:t>
            </a:r>
            <a:r>
              <a:rPr lang="ru-RU" sz="1800" i="1" dirty="0">
                <a:solidFill>
                  <a:srgbClr val="FF0000"/>
                </a:solidFill>
              </a:rPr>
              <a:t> район» Смоленской области</a:t>
            </a:r>
          </a:p>
          <a:p>
            <a:pPr>
              <a:spcBef>
                <a:spcPct val="0"/>
              </a:spcBef>
            </a:pPr>
            <a:endParaRPr lang="ru-RU" sz="1800" i="1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 dirty="0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утверждения и исполнения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«Сычевский район» Смоленской области. Готовый проект местного бюджета представляется на рассмотрение в Сычевскую районную Думу не позднее 15 ноября текущего года.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Думы проект решения о местном бюджете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районной Думы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</a:rPr>
              <a:t>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ноября т.г</a:t>
            </a:r>
            <a:r>
              <a:rPr lang="ru-RU" sz="1800" b="0" dirty="0"/>
              <a:t>, </a:t>
            </a:r>
            <a:r>
              <a:rPr lang="ru-RU" sz="1400" b="0" dirty="0" smtClean="0">
                <a:latin typeface="Times New Roman" pitchFamily="18" charset="0"/>
              </a:rPr>
              <a:t>12 </a:t>
            </a:r>
            <a:r>
              <a:rPr lang="ru-RU" sz="1400" b="0" dirty="0">
                <a:latin typeface="Times New Roman" pitchFamily="18" charset="0"/>
              </a:rPr>
              <a:t>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Думой. Решение о проекте бюджета муниципального района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плановой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 утверждено 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 ноября 2022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286500"/>
            <a:chOff x="351547" y="142852"/>
            <a:chExt cx="8649609" cy="628654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 cstate="print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265365" cy="314327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68263" y="115888"/>
            <a:ext cx="8967787" cy="5932487"/>
            <a:chOff x="43" y="73"/>
            <a:chExt cx="5649" cy="3737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</a:t>
              </a:r>
              <a:r>
                <a:rPr lang="ru-RU" dirty="0" err="1">
                  <a:solidFill>
                    <a:schemeClr val="bg1"/>
                  </a:solidFill>
                </a:rPr>
                <a:t>Сычевский</a:t>
              </a:r>
              <a:r>
                <a:rPr lang="ru-RU" dirty="0">
                  <a:solidFill>
                    <a:schemeClr val="bg1"/>
                  </a:solidFill>
                </a:rPr>
                <a:t> район» Смоленской области  на  </a:t>
              </a:r>
              <a:r>
                <a:rPr lang="ru-RU" dirty="0" smtClean="0">
                  <a:solidFill>
                    <a:schemeClr val="bg1"/>
                  </a:solidFill>
                </a:rPr>
                <a:t>2023 </a:t>
              </a:r>
              <a:r>
                <a:rPr lang="ru-RU" dirty="0">
                  <a:solidFill>
                    <a:schemeClr val="bg1"/>
                  </a:solidFill>
                </a:rPr>
                <a:t>– </a:t>
              </a:r>
              <a:r>
                <a:rPr lang="ru-RU" dirty="0" smtClean="0">
                  <a:solidFill>
                    <a:schemeClr val="bg1"/>
                  </a:solidFill>
                </a:rPr>
                <a:t>2025 </a:t>
              </a:r>
              <a:r>
                <a:rPr lang="ru-RU" dirty="0">
                  <a:solidFill>
                    <a:schemeClr val="bg1"/>
                  </a:solidFill>
                </a:rPr>
                <a:t>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43" y="1538"/>
              <a:ext cx="1228" cy="1801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макроэкономической  стабильности, которая  предусматривает  сбалансированный  бюджет  и устойчивость бюджетной  системы, повышение  инвестиционной привлекательности Сычевского района</a:t>
              </a: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324"/>
              <a:ext cx="2948" cy="450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Сычевского района</a:t>
              </a: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25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2024г. и плановый период 2025 и 2026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район»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4429125" y="1357313"/>
            <a:ext cx="3786188" cy="17859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«Сельскохозяйственное 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предприятие «Мещерское»</a:t>
            </a:r>
          </a:p>
          <a:p>
            <a:pPr>
              <a:spcBef>
                <a:spcPct val="0"/>
              </a:spcBef>
            </a:pPr>
            <a:endParaRPr lang="ru-RU" sz="1800" b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" y="5000625"/>
            <a:ext cx="2286000" cy="15716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МОО «Тайга»</a:t>
            </a: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5715000" y="4572000"/>
            <a:ext cx="3286125" cy="11525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ЗАО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«Тропарево»</a:t>
            </a: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42875" y="1357313"/>
            <a:ext cx="3857625" cy="185737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«СПБСТИН»</a:t>
            </a: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0" y="5357813"/>
            <a:ext cx="3000375" cy="12954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«Отдел охраны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СПБСТИН»</a:t>
            </a: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42938" y="428625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2143125" y="3071813"/>
            <a:ext cx="4219575" cy="19383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«МРСК Центра»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 «Сычевский район»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/>
              <a:t>Налог</a:t>
            </a:r>
          </a:p>
          <a:p>
            <a:pPr>
              <a:spcBef>
                <a:spcPct val="0"/>
              </a:spcBef>
            </a:pPr>
            <a:r>
              <a:rPr lang="ru-RU" dirty="0"/>
              <a:t> на доходы</a:t>
            </a:r>
          </a:p>
          <a:p>
            <a:pPr>
              <a:spcBef>
                <a:spcPct val="0"/>
              </a:spcBef>
            </a:pPr>
            <a:r>
              <a:rPr lang="ru-RU" dirty="0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 dirty="0"/>
              <a:t> лиц</a:t>
            </a:r>
          </a:p>
          <a:p>
            <a:pPr>
              <a:spcBef>
                <a:spcPct val="0"/>
              </a:spcBef>
            </a:pPr>
            <a:r>
              <a:rPr lang="ru-RU" dirty="0"/>
              <a:t>(НДФЛ)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31,052%</a:t>
            </a:r>
            <a:endParaRPr lang="ru-RU" dirty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/>
              <a:t>Налог,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взимаемый в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связи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 применением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упрощенной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системы</a:t>
            </a:r>
          </a:p>
          <a:p>
            <a:pPr>
              <a:spcBef>
                <a:spcPct val="0"/>
              </a:spcBef>
            </a:pPr>
            <a:r>
              <a:rPr lang="ru-RU" dirty="0" err="1" smtClean="0"/>
              <a:t>налого</a:t>
            </a:r>
            <a:r>
              <a:rPr lang="ru-RU" dirty="0" smtClean="0"/>
              <a:t>-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обложения 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10%</a:t>
            </a:r>
            <a:endParaRPr lang="ru-RU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50%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/>
              <a:t>БЮДЖЕТ МУНИЦИПАЛЬНОГО ОБРАЗОВАНИЯ «СЫЧЕВСКИЙ РАЙОН»</a:t>
            </a:r>
          </a:p>
          <a:p>
            <a:pPr>
              <a:spcBef>
                <a:spcPct val="0"/>
              </a:spcBef>
            </a:pPr>
            <a:r>
              <a:rPr lang="ru-RU" sz="180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</a:rPr>
              <a:t>Финансовое управление Администрации муниципального образования «</a:t>
            </a:r>
            <a:r>
              <a:rPr lang="ru-RU" sz="1600" dirty="0" err="1" smtClean="0">
                <a:latin typeface="Times New Roman" pitchFamily="18" charset="0"/>
              </a:rPr>
              <a:t>Сычевский</a:t>
            </a:r>
            <a:r>
              <a:rPr lang="ru-RU" sz="1600" dirty="0" smtClean="0">
                <a:latin typeface="Times New Roman" pitchFamily="18" charset="0"/>
              </a:rPr>
              <a:t>  район»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Адрес:</a:t>
            </a:r>
            <a:r>
              <a:rPr lang="ru-RU" sz="1600" dirty="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Телефон:</a:t>
            </a:r>
            <a:r>
              <a:rPr lang="ru-RU" sz="1600" dirty="0" smtClean="0">
                <a:latin typeface="Times New Roman" pitchFamily="18" charset="0"/>
              </a:rPr>
              <a:t> +7 (48130) 4-19-44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Факс</a:t>
            </a:r>
            <a:r>
              <a:rPr lang="ru-RU" sz="1600" dirty="0" smtClean="0">
                <a:latin typeface="Times New Roman" pitchFamily="18" charset="0"/>
              </a:rPr>
              <a:t>: +7 (48130) 4-64-08</a:t>
            </a:r>
            <a:endParaRPr lang="en-US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dirty="0" smtClean="0">
                <a:latin typeface="Times New Roman" pitchFamily="18" charset="0"/>
              </a:rPr>
              <a:t>E-mail</a:t>
            </a:r>
            <a:r>
              <a:rPr lang="en-US" sz="1600" dirty="0" smtClean="0">
                <a:latin typeface="Times New Roman" pitchFamily="18" charset="0"/>
              </a:rPr>
              <a:t>:    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Режим работы:</a:t>
            </a: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перерыв на обед: 13:00 - 14:00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err="1" smtClean="0"/>
              <a:t>Федай</a:t>
            </a:r>
            <a:r>
              <a:rPr lang="ru-RU" sz="1600" i="1" u="sng" dirty="0" smtClean="0"/>
              <a:t> Светлана Валентиновна 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smtClean="0"/>
              <a:t>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dirty="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Основные параметры консолидированного бюджета муниципального образования «</a:t>
            </a:r>
            <a:r>
              <a:rPr lang="ru-RU" sz="1800" b="1" dirty="0" err="1" smtClean="0"/>
              <a:t>Сычевский</a:t>
            </a:r>
            <a:r>
              <a:rPr lang="ru-RU" sz="1800" b="1" dirty="0" smtClean="0"/>
              <a:t> район» Смоленской области  на 2024-2026 годы</a:t>
            </a:r>
            <a:br>
              <a:rPr lang="ru-RU" sz="1800" b="1" dirty="0" smtClean="0"/>
            </a:br>
            <a:endParaRPr lang="ru-RU" sz="1800" b="1" dirty="0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214282" y="1603375"/>
          <a:ext cx="8715437" cy="5040335"/>
        </p:xfrm>
        <a:graphic>
          <a:graphicData uri="http://schemas.openxmlformats.org/drawingml/2006/table">
            <a:tbl>
              <a:tblPr/>
              <a:tblGrid>
                <a:gridCol w="2178859"/>
                <a:gridCol w="1089430"/>
                <a:gridCol w="1089430"/>
                <a:gridCol w="1157519"/>
                <a:gridCol w="1157518"/>
                <a:gridCol w="1021341"/>
                <a:gridCol w="1021340"/>
              </a:tblGrid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Консолидированный бюджет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806493,2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410365,8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411814,5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472469,8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356392,7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362220,1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877112,0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410365,8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411814,5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496569,8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356392,7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362220,1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-70618,8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-24100,0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1124" cy="4929211"/>
        </p:xfrm>
        <a:graphic>
          <a:graphicData uri="http://schemas.openxmlformats.org/drawingml/2006/table">
            <a:tbl>
              <a:tblPr/>
              <a:tblGrid>
                <a:gridCol w="3586411"/>
                <a:gridCol w="1461131"/>
                <a:gridCol w="1261886"/>
                <a:gridCol w="1062641"/>
                <a:gridCol w="1129055"/>
              </a:tblGrid>
              <a:tr h="9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527084,0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472469,8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361232,9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372161,1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101044,7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71547,1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76210,5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81571,9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426039,3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400922,7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285022,4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290589,1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39630,4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38727,0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29609,3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30757,1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714357"/>
            <a:ext cx="1785938" cy="357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0" y="1341438"/>
          <a:ext cx="9144000" cy="6007100"/>
        </p:xfrm>
        <a:graphic>
          <a:graphicData uri="http://schemas.openxmlformats.org/presentationml/2006/ole">
            <p:oleObj spid="_x0000_s1026" name="Лист" r:id="rId3" imgW="6522738" imgH="6172200" progId="Excel.Sheet.8">
              <p:embed/>
            </p:oleObj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НА </a:t>
            </a:r>
            <a:r>
              <a:rPr lang="ru-RU" sz="2400" dirty="0" smtClean="0">
                <a:solidFill>
                  <a:srgbClr val="CC3300"/>
                </a:solidFill>
              </a:rPr>
              <a:t>2022-2026 </a:t>
            </a:r>
            <a:r>
              <a:rPr lang="ru-RU" sz="2400" dirty="0">
                <a:solidFill>
                  <a:srgbClr val="CC3300"/>
                </a:solidFill>
              </a:rPr>
              <a:t>ГОДЫ</a:t>
            </a:r>
          </a:p>
        </p:txBody>
      </p:sp>
      <p:graphicFrame>
        <p:nvGraphicFramePr>
          <p:cNvPr id="1027" name="Object 11"/>
          <p:cNvGraphicFramePr>
            <a:graphicFrameLocks/>
          </p:cNvGraphicFramePr>
          <p:nvPr/>
        </p:nvGraphicFramePr>
        <p:xfrm>
          <a:off x="427038" y="1143000"/>
          <a:ext cx="8366125" cy="5481638"/>
        </p:xfrm>
        <a:graphic>
          <a:graphicData uri="http://schemas.openxmlformats.org/presentationml/2006/ole">
            <p:oleObj spid="_x0000_s1027" name="Worksheet" r:id="rId4" imgW="6496013" imgH="3917932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8000"/>
                </a:solidFill>
              </a:rPr>
              <a:t>МУНИЦИПАЛЬНЫЙ ДОЛГ В ДИНАМИКЕ НА 2022-2026 ГОДА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498475" y="1600200"/>
          <a:ext cx="8145463" cy="4525963"/>
        </p:xfrm>
        <a:graphic>
          <a:graphicData uri="http://schemas.openxmlformats.org/presentationml/2006/ole">
            <p:oleObj spid="_x0000_s2050" name="Диаграмма" r:id="rId3" imgW="8331280" imgH="4629150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Диаграмма 38"/>
          <p:cNvGraphicFramePr>
            <a:graphicFrameLocks/>
          </p:cNvGraphicFramePr>
          <p:nvPr/>
        </p:nvGraphicFramePr>
        <p:xfrm>
          <a:off x="2860675" y="3992563"/>
          <a:ext cx="3168650" cy="1993900"/>
        </p:xfrm>
        <a:graphic>
          <a:graphicData uri="http://schemas.openxmlformats.org/presentationml/2006/ole">
            <p:oleObj spid="_x0000_s3074" name="Worksheet" r:id="rId3" imgW="2908355" imgH="1828880" progId="Excel.Sheet.8">
              <p:embed/>
            </p:oleObj>
          </a:graphicData>
        </a:graphic>
      </p:graphicFrame>
      <p:graphicFrame>
        <p:nvGraphicFramePr>
          <p:cNvPr id="3075" name="Диаграмма 39"/>
          <p:cNvGraphicFramePr>
            <a:graphicFrameLocks/>
          </p:cNvGraphicFramePr>
          <p:nvPr/>
        </p:nvGraphicFramePr>
        <p:xfrm>
          <a:off x="358775" y="4054475"/>
          <a:ext cx="2716213" cy="1752600"/>
        </p:xfrm>
        <a:graphic>
          <a:graphicData uri="http://schemas.openxmlformats.org/presentationml/2006/ole">
            <p:oleObj spid="_x0000_s3075" name="Worksheet" r:id="rId4" imgW="2298755" imgH="1460562" progId="Excel.Sheet.8">
              <p:embed/>
            </p:oleObj>
          </a:graphicData>
        </a:graphic>
      </p:graphicFrame>
      <p:graphicFrame>
        <p:nvGraphicFramePr>
          <p:cNvPr id="3076" name="Диаграмма 40"/>
          <p:cNvGraphicFramePr>
            <a:graphicFrameLocks/>
          </p:cNvGraphicFramePr>
          <p:nvPr/>
        </p:nvGraphicFramePr>
        <p:xfrm>
          <a:off x="5786438" y="4000500"/>
          <a:ext cx="2881312" cy="1944688"/>
        </p:xfrm>
        <a:graphic>
          <a:graphicData uri="http://schemas.openxmlformats.org/presentationml/2006/ole">
            <p:oleObj spid="_x0000_s3076" name="Worksheet" r:id="rId5" imgW="2870270" imgH="1936786" progId="Excel.Sheet.8">
              <p:embed/>
            </p:oleObj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900113" y="3933825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CC3300"/>
                </a:solidFill>
              </a:rPr>
              <a:t>СТРУКТУРА ДОХОДОВ БЮДЖЕТА НА </a:t>
            </a:r>
            <a:r>
              <a:rPr lang="ru-RU" sz="1800" dirty="0" smtClean="0">
                <a:solidFill>
                  <a:srgbClr val="CC3300"/>
                </a:solidFill>
              </a:rPr>
              <a:t>2024 </a:t>
            </a:r>
            <a:r>
              <a:rPr lang="ru-RU" sz="1800" dirty="0">
                <a:solidFill>
                  <a:srgbClr val="CC3300"/>
                </a:solidFill>
              </a:rPr>
              <a:t>ГОД И ПЛАНОВЫЙ ПЕРИОД </a:t>
            </a:r>
            <a:r>
              <a:rPr lang="ru-RU" sz="1800" dirty="0" smtClean="0">
                <a:solidFill>
                  <a:srgbClr val="CC3300"/>
                </a:solidFill>
              </a:rPr>
              <a:t>2025 </a:t>
            </a:r>
            <a:r>
              <a:rPr lang="ru-RU" sz="1800" dirty="0">
                <a:solidFill>
                  <a:srgbClr val="CC3300"/>
                </a:solidFill>
              </a:rPr>
              <a:t>И </a:t>
            </a:r>
            <a:r>
              <a:rPr lang="ru-RU" sz="1800" dirty="0" smtClean="0">
                <a:solidFill>
                  <a:srgbClr val="CC3300"/>
                </a:solidFill>
              </a:rPr>
              <a:t>2026 </a:t>
            </a:r>
            <a:r>
              <a:rPr lang="ru-RU" sz="1800" dirty="0">
                <a:solidFill>
                  <a:srgbClr val="CC3300"/>
                </a:solidFill>
              </a:rPr>
              <a:t>ГОДОВ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357189" y="1357313"/>
          <a:ext cx="8429653" cy="4929207"/>
        </p:xfrm>
        <a:graphic>
          <a:graphicData uri="http://schemas.openxmlformats.org/presentationml/2006/ole">
            <p:oleObj spid="_x0000_s4098" name="Лист" r:id="rId3" imgW="6835228" imgH="4351104" progId="Excel.Sheet.8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/>
          </p:cNvGraphicFramePr>
          <p:nvPr/>
        </p:nvGraphicFramePr>
        <p:xfrm>
          <a:off x="179388" y="1341438"/>
          <a:ext cx="8772525" cy="5083175"/>
        </p:xfrm>
        <a:graphic>
          <a:graphicData uri="http://schemas.openxmlformats.org/presentationml/2006/ole">
            <p:oleObj spid="_x0000_s4099" name="Worksheet" r:id="rId4" imgW="6915187" imgH="3778135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116632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2022-2026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836712"/>
          <a:ext cx="8678229" cy="5467345"/>
        </p:xfrm>
        <a:graphic>
          <a:graphicData uri="http://schemas.openxmlformats.org/drawingml/2006/table">
            <a:tbl>
              <a:tblPr/>
              <a:tblGrid>
                <a:gridCol w="3225700"/>
                <a:gridCol w="1196330"/>
                <a:gridCol w="1065758"/>
                <a:gridCol w="1161465"/>
                <a:gridCol w="1014488"/>
                <a:gridCol w="1014488"/>
              </a:tblGrid>
              <a:tr h="340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2022 Отчет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3 План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2024 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2025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2026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0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52646,5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5629.6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66801,0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71390,7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76696,7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48145,8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51800,0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61590,5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65944,3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71001,4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521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2308,3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2209,6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2432,1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2557,0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2690,2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Единый налог на вмененный доход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85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669,7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1156,2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1202,4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1250,5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1517,0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1620,4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1985,2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1752,7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8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19354,5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45415,1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4746,1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4819,8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4875,2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1089,9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445,5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445,5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445,5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196,1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117,4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2534,9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2494,5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3074,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3089,0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3104,2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14305,6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40110,4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128,4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127,4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72001,0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101044,7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71547,1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76210,5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81571,9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2022-2026 годов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106363" y="1484784"/>
          <a:ext cx="9037637" cy="4344987"/>
        </p:xfrm>
        <a:graphic>
          <a:graphicData uri="http://schemas.openxmlformats.org/presentationml/2006/ole">
            <p:oleObj spid="_x0000_s5122" name="Диаграмма" r:id="rId3" imgW="8413678" imgH="3638577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«Сычевский район» 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5"/>
          <p:cNvGrpSpPr>
            <a:grpSpLocks/>
          </p:cNvGrpSpPr>
          <p:nvPr/>
        </p:nvGrpSpPr>
        <p:grpSpPr bwMode="auto">
          <a:xfrm>
            <a:off x="212725" y="428604"/>
            <a:ext cx="8783638" cy="5764234"/>
            <a:chOff x="213666" y="221057"/>
            <a:chExt cx="8813900" cy="3540634"/>
          </a:xfrm>
        </p:grpSpPr>
        <p:graphicFrame>
          <p:nvGraphicFramePr>
            <p:cNvPr id="6146" name="Диаграмма 3"/>
            <p:cNvGraphicFramePr>
              <a:graphicFrameLocks/>
            </p:cNvGraphicFramePr>
            <p:nvPr/>
          </p:nvGraphicFramePr>
          <p:xfrm>
            <a:off x="213666" y="793459"/>
            <a:ext cx="8813900" cy="2968232"/>
          </p:xfrm>
          <a:graphic>
            <a:graphicData uri="http://schemas.openxmlformats.org/presentationml/2006/ole">
              <p:oleObj spid="_x0000_s6146" name="Worksheet" r:id="rId4" imgW="6978662" imgH="3670229" progId="Excel.Sheet.8">
                <p:embed/>
              </p:oleObj>
            </a:graphicData>
          </a:graphic>
        </p:graphicFrame>
        <p:pic>
          <p:nvPicPr>
            <p:cNvPr id="6150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321" y="221057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03350" y="285728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2024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27463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«Сычевский район»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1.  Территория муниципального района составляет  1791,1 квадратных километров.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2.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4.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образуют территории следующих поселений, входящих в его состав: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-   </a:t>
            </a:r>
            <a:r>
              <a:rPr lang="ru-RU" sz="1400" b="1" dirty="0" err="1" smtClean="0">
                <a:solidFill>
                  <a:srgbClr val="006600"/>
                </a:solidFill>
              </a:rPr>
              <a:t>Сычевское</a:t>
            </a:r>
            <a:r>
              <a:rPr lang="ru-RU" sz="1400" b="1" dirty="0" smtClean="0">
                <a:solidFill>
                  <a:srgbClr val="006600"/>
                </a:solidFill>
              </a:rPr>
              <a:t> городское поселение  (административный центр город Сычевка);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Дугинское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   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Дугино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Караваевское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Караваево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Мальцевское сельское поселение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Мальцево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Никольское сельское поселение    (административный центр деревня Никольское);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006600"/>
                </a:solidFill>
              </a:rPr>
              <a:t>       </a:t>
            </a:r>
            <a:r>
              <a:rPr lang="ru-RU" sz="1400" b="1" dirty="0" smtClean="0">
                <a:solidFill>
                  <a:srgbClr val="006600"/>
                </a:solidFill>
              </a:rPr>
              <a:t>5. Административным центром муниципального района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95250" y="214291"/>
            <a:ext cx="8942388" cy="6451622"/>
            <a:chOff x="305973" y="228080"/>
            <a:chExt cx="8608080" cy="5973322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305973" y="868937"/>
            <a:ext cx="8608080" cy="5332465"/>
          </p:xfrm>
          <a:graphic>
            <a:graphicData uri="http://schemas.openxmlformats.org/presentationml/2006/ole">
              <p:oleObj spid="_x0000_s7170" name="Worksheet" r:id="rId4" imgW="7118308" imgH="4584789" progId="Excel.Sheet.8">
                <p:embed/>
              </p:oleObj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2025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95250" y="214290"/>
            <a:ext cx="8793163" cy="6124598"/>
            <a:chOff x="305972" y="228080"/>
            <a:chExt cx="8464434" cy="5670542"/>
          </a:xfrm>
        </p:grpSpPr>
        <p:graphicFrame>
          <p:nvGraphicFramePr>
            <p:cNvPr id="8194" name="Диаграмма 3"/>
            <p:cNvGraphicFramePr>
              <a:graphicFrameLocks/>
            </p:cNvGraphicFramePr>
            <p:nvPr/>
          </p:nvGraphicFramePr>
          <p:xfrm>
            <a:off x="305972" y="864528"/>
            <a:ext cx="8464434" cy="5034094"/>
          </p:xfrm>
          <a:graphic>
            <a:graphicData uri="http://schemas.openxmlformats.org/presentationml/2006/ole">
              <p:oleObj spid="_x0000_s8194" name="Worksheet" r:id="rId4" imgW="6978662" imgH="3854388" progId="Excel.Sheet.8">
                <p:embed/>
              </p:oleObj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2026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142875" y="0"/>
            <a:ext cx="9001125" cy="6240189"/>
            <a:chOff x="214282" y="142852"/>
            <a:chExt cx="8786874" cy="494018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район» 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2024-2026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357073" y="3256543"/>
              <a:ext cx="8643997" cy="1826493"/>
              <a:chOff x="357073" y="3256543"/>
              <a:chExt cx="8643997" cy="1826493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357073" y="3511399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357753" y="3712597"/>
                <a:ext cx="1428836" cy="91210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Комплексы процессных мероприятий</a:t>
                </a:r>
                <a:endParaRPr lang="ru-RU" sz="1800" dirty="0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256806" y="3256543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214310" y="3940624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214310" y="4582838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 +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929369" y="3725714"/>
                <a:ext cx="2071701" cy="785818"/>
              </a:xfrm>
              <a:prstGeom prst="roundRect">
                <a:avLst/>
              </a:prstGeom>
              <a:blipFill>
                <a:blip r:embed="rId2" cstate="print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/>
              <p:nvPr/>
            </p:nvCxnSpPr>
            <p:spPr>
              <a:xfrm flipV="1">
                <a:off x="3764748" y="3508528"/>
                <a:ext cx="431353" cy="4320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>
                <a:off x="3765837" y="4306621"/>
                <a:ext cx="492058" cy="4560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flipV="1">
                <a:off x="1857195" y="4154276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>
                <a:stCxn id="8" idx="3"/>
                <a:endCxn id="11" idx="2"/>
              </p:cNvCxnSpPr>
              <p:nvPr/>
            </p:nvCxnSpPr>
            <p:spPr>
              <a:xfrm>
                <a:off x="3786589" y="4168651"/>
                <a:ext cx="427721" cy="2144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143702" y="3512061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составляют 478755,2 тыс. руб., или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96,4%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 dirty="0"/>
              <a:t> </a:t>
            </a:r>
            <a:r>
              <a:rPr lang="ru-RU" sz="1600" dirty="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в муниципальном образовании «</a:t>
            </a:r>
            <a:r>
              <a:rPr lang="ru-RU" sz="1600" dirty="0" err="1">
                <a:latin typeface="Times New Roman" pitchFamily="18" charset="0"/>
              </a:rPr>
              <a:t>Сычевский</a:t>
            </a:r>
            <a:r>
              <a:rPr lang="ru-RU" sz="1600" dirty="0">
                <a:latin typeface="Times New Roman" pitchFamily="18" charset="0"/>
              </a:rPr>
              <a:t> район»</a:t>
            </a:r>
          </a:p>
          <a:p>
            <a:pPr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39731,5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31850,2 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31186,5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600" dirty="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«Сычевский район» 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40043,2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 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21929,7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16862,1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511300"/>
            <a:ext cx="3311525" cy="8302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/>
              <a:t>"Профилактика терроризма и экстремизма на территории муниципального образования "</a:t>
            </a:r>
            <a:r>
              <a:rPr lang="ru-RU" dirty="0" err="1"/>
              <a:t>Сычевский</a:t>
            </a:r>
            <a:r>
              <a:rPr lang="ru-RU" dirty="0"/>
              <a:t> район" 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2025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2026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17762,9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15112,3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14112,3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283,0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283,0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351,5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50,0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40,0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1323,2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264033,8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207627,9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218013,4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</a:t>
            </a:r>
            <a:r>
              <a:rPr lang="ru-RU" sz="1400" b="0" dirty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94646,5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65786,2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66644,0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2048,2  </a:t>
            </a: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800219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 dirty="0"/>
              <a:t>  </a:t>
            </a: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1571,2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73866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1587,4 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403"/>
            <a:ext cx="1087437" cy="646331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2026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10718,0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718,0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2026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718,0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2024-2026 </a:t>
            </a:r>
            <a:r>
              <a:rPr lang="ru-RU" dirty="0">
                <a:latin typeface="Times New Roman" pitchFamily="18" charset="0"/>
              </a:rPr>
              <a:t>г.г.</a:t>
            </a: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10,0 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731.5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31186,5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31850,2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муниципальной службы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архивного дела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611.5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31066,5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31730,2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125345"/>
          <a:ext cx="8786842" cy="5399999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47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Кадровый потенциал, обеспечивающий эффективное функционирование и развитие местного самоуправления в муниципальном образовании «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оснащения архива современным профессиональным оборудованием,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прошедших повышение квалификации,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получивших высшее образование,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3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район»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251520" y="1340768"/>
          <a:ext cx="8786875" cy="5707379"/>
        </p:xfrm>
        <a:graphic>
          <a:graphicData uri="http://schemas.openxmlformats.org/drawingml/2006/table">
            <a:tbl>
              <a:tblPr/>
              <a:tblGrid>
                <a:gridCol w="5308737"/>
                <a:gridCol w="1220400"/>
                <a:gridCol w="1144124"/>
                <a:gridCol w="1113614"/>
              </a:tblGrid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4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64033.8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207627,9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218013,4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6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«Современная школа»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3434,1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3188,1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98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«Патриотическое воспитание граждан Российской Федерации»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1050,2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2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представления начального общего, основного общего, среднего (полного) общего образования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80104.9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134783,8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143077,6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2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Организация представления дополнительного образования в муниципальных казенных образовательных учреждениях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375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9558,1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9708,1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функционирования модели персонифицированного финансирования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10129.9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5912,6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5912,6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18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980.2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41708,5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43483,3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4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семье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3961,4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3961,4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3961,4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«Осуществление государственных полномочий по организации и осуществлению деятельности по опеке и попечительству»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829.4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03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«Педагогические кадры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1792,4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1792,4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4371,9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4135,9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4135,9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район» Смоленской области на 2024 год и плановый период 2025  и 2026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180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26976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освоивших образовательную программу базового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цровня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район» Смоленской области»</a:t>
            </a:r>
            <a:endParaRPr lang="ru-RU" sz="140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285720" y="1500175"/>
          <a:ext cx="8572560" cy="5380387"/>
        </p:xfrm>
        <a:graphic>
          <a:graphicData uri="http://schemas.openxmlformats.org/drawingml/2006/table">
            <a:tbl>
              <a:tblPr/>
              <a:tblGrid>
                <a:gridCol w="5104839"/>
                <a:gridCol w="1116219"/>
                <a:gridCol w="1190634"/>
                <a:gridCol w="1160868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4646.5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65786,2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66644,0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0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«Творческие люди»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82.6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«Спорт – норма жизни»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библиотечного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217.5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17296,0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17800,9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музейного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1520,4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2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физической культуры и спорта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8346.9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12296,4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12231,3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2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637.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22796,4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23186,4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художественно-эстетического воспитания подрастающего поколения, выявление и поддержка юных дарований в муниципальном казенном учреждении дополнительного образования детей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Сычевская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детская школа искусств»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210.7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9782,0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9832,0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6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2465,6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2265,6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2265,6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311054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18416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3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137092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проведенных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участников мероприятий,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505777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предметов хранения музея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посещений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7790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Количество проводимых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человек, систематически занимающихся физической культурой и спортом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Количество спортивно-массовых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5872480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28158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спортсменов, занимающихся по программам спортивной подготовки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10. Количество посетителей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11. Число клубных формирований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12. Количество участников клубных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13. Количество обучающихся в школах дополнительного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 Количество посетителей мероприятий ДШИ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15. Количество принимаемых туристов и экскурсантов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285720" y="2071678"/>
          <a:ext cx="8572560" cy="4658032"/>
        </p:xfrm>
        <a:graphic>
          <a:graphicData uri="http://schemas.openxmlformats.org/drawingml/2006/table">
            <a:tbl>
              <a:tblPr/>
              <a:tblGrid>
                <a:gridCol w="5424824"/>
                <a:gridCol w="1004596"/>
                <a:gridCol w="1138544"/>
                <a:gridCol w="1004596"/>
              </a:tblGrid>
              <a:tr h="5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квалифицированными кадрами  учреждений , находящихся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«Комплексные меры противодействия злоупотреблению наркотическими средствами и их незаконному обороту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«Комплексные меры по профилактике правонарушений и усилению борьбы с преступностью 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008112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  <a:endParaRPr lang="ru-RU" sz="1800" b="1" dirty="0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124745"/>
          <a:ext cx="8644000" cy="5544615"/>
        </p:xfrm>
        <a:graphic>
          <a:graphicData uri="http://schemas.openxmlformats.org/drawingml/2006/table">
            <a:tbl>
              <a:tblPr/>
              <a:tblGrid>
                <a:gridCol w="5740156"/>
                <a:gridCol w="1012968"/>
                <a:gridCol w="945438"/>
                <a:gridCol w="945438"/>
              </a:tblGrid>
              <a:tr h="10081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детей и молодежи, охваченных мероприятиями гражданско-патриотической направленности,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студентов, получающих муниципальную стипендию,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проведенных мероприятий,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  проведенных мероприятий, связанных с профилактикой семейного неблагополучия и оздоровлением обстановки в неблагополучных семьях,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0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выявленных правонарушений,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опубликованных информационных</a:t>
                      </a:r>
                      <a:r>
                        <a:rPr lang="ru-RU" sz="1100" dirty="0" smtClean="0"/>
                        <a:t/>
                      </a:r>
                      <a:br>
                        <a:rPr lang="ru-RU" sz="1100" dirty="0" smtClean="0"/>
                      </a:b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методических материалов в сфере реализации молодёжной политики,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1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снижение числа преступлений, совершаемых на улицах и в иных  общественных  местах  на  территории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Сычевского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района, в том числе преступлений,    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19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предупреждение экстремистской деятельности,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3117"/>
          <a:ext cx="8786810" cy="4189562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1323,2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«Оказание финансовой поддержки субъектам малого и среднего предпринимательства»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1323,2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реализацию мероприятий в рамках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47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субъектам малого и среднего предпринимательства в муниципальном образовании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836026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благоприятных условий для устойчивого функционирования и развития малого и среднего предпринимательства, увеличение зарегистрированных на территории муниципального образования «</a:t>
                      </a:r>
                      <a:r>
                        <a:rPr kumimoji="0" lang="ru-RU" sz="16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области юридических и физических лиц, осуществляющих предпринимательскую деятельность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субъектов МСП,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Оборот малых и средних предприятий, включая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микропредприятия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млн.руб.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72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зарегистрированных на территории муниципального образования «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области юридических и физических лиц, осуществляющих предпринимательскую деятельность, в расчете на 10 тыс. жителей,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43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субъектов МСП и физических лиц, не являющихся индивидуальными предпринимателями, применяющих специальный налоговый режим «Налог на профессиональный доход», которым оказана муниципальная поддержка,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452526"/>
        </p:xfrm>
        <a:graphic>
          <a:graphicData uri="http://schemas.openxmlformats.org/drawingml/2006/table">
            <a:tbl>
              <a:tblPr/>
              <a:tblGrid>
                <a:gridCol w="5582423"/>
                <a:gridCol w="1080120"/>
                <a:gridCol w="936104"/>
                <a:gridCol w="973913"/>
              </a:tblGrid>
              <a:tr h="111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7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10718,0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мероприятий»Обеспечение безопасности дорожного движения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24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охраны жизни, здоровья граждан и детей, гарантий их законных прав на безопасные условия движений по дорогам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75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1170,9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1888,1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1704,8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1793,1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1874,8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1959,9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439,5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469,7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495,3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521,8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982,9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592,9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1001,7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479,7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531,7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602,0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средняя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30841,9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37830,9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39343,0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40602,0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41779,0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42990,0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5059422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5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601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3662804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40043,2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21929,7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16862,1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0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межбюджетных отношений, повышение эффективности оказания финансовой помощи бюджетам поселений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31156,1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14747,3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9729,7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8887,1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7182,4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7132,4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555323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района,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Сычевской районной Думы  о бюджете муниципального района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района,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«Сычевский район»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района,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3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     межбюджетных трансфертов   бюджета муниципального   района, распределяемая     по утвержденным   методикам         (за исключением инвестиционной     финансовой помощи)  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34536"/>
          <a:ext cx="8715437" cy="4530120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1107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17762,9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15112,3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14112,3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17762,9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15112,3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14112,3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643471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«Доступная среда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952592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5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мероприятий, проведенных для социально незащищенных слоев населения,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9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организованных мероприятий, направленных на поддержку и стимулирование творческой инициативы, на адаптацию, реабилитацию, поддержку инвалидов,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  общественных объединений социальной направленности,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78621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</a:t>
            </a:r>
            <a:endParaRPr lang="ru-RU" sz="1800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</p:nvPr>
        </p:nvGraphicFramePr>
        <p:xfrm>
          <a:off x="395536" y="2420888"/>
          <a:ext cx="8352159" cy="3573251"/>
        </p:xfrm>
        <a:graphic>
          <a:graphicData uri="http://schemas.openxmlformats.org/drawingml/2006/table">
            <a:tbl>
              <a:tblPr/>
              <a:tblGrid>
                <a:gridCol w="4751759"/>
                <a:gridCol w="1224136"/>
                <a:gridCol w="1008112"/>
                <a:gridCol w="1368152"/>
              </a:tblGrid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(тыс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руб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29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«Актуализация генерального плана и правил землепользования и застройки поселений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района Смоленской области»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106498" name="Picture 2" descr="Официальный сайт Администрации Акшинского муниципального округа |  Градостроительная деятельно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2592288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</a:t>
            </a:r>
            <a:endParaRPr lang="ru-RU" sz="1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468313" y="1628775"/>
          <a:ext cx="8352159" cy="4319267"/>
        </p:xfrm>
        <a:graphic>
          <a:graphicData uri="http://schemas.openxmlformats.org/drawingml/2006/table">
            <a:tbl>
              <a:tblPr/>
              <a:tblGrid>
                <a:gridCol w="4751759"/>
                <a:gridCol w="1224136"/>
                <a:gridCol w="1008112"/>
                <a:gridCol w="1368152"/>
              </a:tblGrid>
              <a:tr h="194424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обеспечение устойчивого развития территорий поселений муниципального района;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своевременная актуализация генеральных планов и правил землепользования и застройки поселений муниципального района;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своевременная актуализация Схемы территориального планирования муниципального образования «</a:t>
                      </a:r>
                      <a:r>
                        <a:rPr kumimoji="0"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Сычевский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район» Смоленской области;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своевременная разработка нормативов градостроительного проектирования поселений муниципального района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29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поселений, в которых разработаны документы территориального планирования (генеральный план и правила землепользования и застройки),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4499214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85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2048,2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1571,2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«Предоставление мер социальной поддержки по обеспечению жильем отдельных категорий граждан»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2048,2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1571,2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4811891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молодых семей, получивших свидетельство о праве на получение социальной выплаты на приобретение жилого помещения или создание объекта индивидуального жилищного строительства, от общего количества молодых семей участников муниципальной программы, нуждающихся в улучшении жилищных условий и имеющих право на получение мер социальной поддержки,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свидетельств о праве на получение социальной выплаты на приобретение жилого помещения или создание объекта индивидуального жилищного строительства, выданных молодым семьям - участникам муниципальной программы, ед.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составляет: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на 2024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10174,7тыс.рублей</a:t>
            </a:r>
            <a:endParaRPr lang="ru-RU" sz="2000" dirty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2025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5917,6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2026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5917,6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2024 году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2025-2026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214281" y="1000109"/>
          <a:ext cx="8715437" cy="5710434"/>
        </p:xfrm>
        <a:graphic>
          <a:graphicData uri="http://schemas.openxmlformats.org/drawingml/2006/table">
            <a:tbl>
              <a:tblPr/>
              <a:tblGrid>
                <a:gridCol w="2431546"/>
                <a:gridCol w="2094126"/>
                <a:gridCol w="2095639"/>
                <a:gridCol w="2094126"/>
              </a:tblGrid>
              <a:tr h="51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40702,4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3391,8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29212,5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2434,3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29935,5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2494,6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21325,1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1777,1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6966,2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413,9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7968,9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497,4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4727,9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3934,0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3691,1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307,6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3793,7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316,1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2102,5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175,2руб.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1572,1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131,0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1585,1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132,1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2024-2026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083176"/>
        </p:xfrm>
        <a:graphic>
          <a:graphicData uri="http://schemas.openxmlformats.org/drawingml/2006/table">
            <a:tbl>
              <a:tblPr/>
              <a:tblGrid>
                <a:gridCol w="1733630"/>
                <a:gridCol w="992354"/>
                <a:gridCol w="995343"/>
                <a:gridCol w="922111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2995,2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41402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2024-2026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46911,6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41639,9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43414,7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184056,1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138360,2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146841,0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20642,3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19335,1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19535,1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8555,8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7652,8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7632,7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260165,8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206988,0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217423,5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бюджета муниципального района на 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района Смоленской области в </a:t>
            </a:r>
            <a:r>
              <a:rPr lang="ru-RU" sz="1400" i="1" dirty="0" smtClean="0"/>
              <a:t>2024 </a:t>
            </a:r>
            <a:r>
              <a:rPr lang="ru-RU" sz="1400" i="1" dirty="0"/>
              <a:t>году составят примерно </a:t>
            </a:r>
            <a:r>
              <a:rPr lang="ru-RU" sz="1400" i="1" dirty="0" smtClean="0"/>
              <a:t>21325,1</a:t>
            </a:r>
            <a:r>
              <a:rPr lang="ru-RU" sz="2000" i="1" dirty="0" smtClean="0"/>
              <a:t>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района в </a:t>
            </a:r>
            <a:r>
              <a:rPr lang="ru-RU" sz="1400" dirty="0" smtClean="0"/>
              <a:t>2024 </a:t>
            </a:r>
            <a:r>
              <a:rPr lang="ru-RU" sz="1400" dirty="0"/>
              <a:t>году составят примерно </a:t>
            </a:r>
            <a:r>
              <a:rPr lang="ru-RU" sz="1400" dirty="0" smtClean="0"/>
              <a:t>247,8  </a:t>
            </a:r>
            <a:r>
              <a:rPr lang="ru-RU" sz="1400" dirty="0"/>
              <a:t>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74638"/>
            <a:ext cx="5675313" cy="265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района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Объем расходов  бюджета муниципального района на культуру и кинематографию в расчете на 1 жителя в 2024 году составит 4727,9 рублей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>Расходы на культуру на 2024 в разрезе направлений:</a:t>
            </a:r>
          </a:p>
        </p:txBody>
      </p:sp>
      <p:graphicFrame>
        <p:nvGraphicFramePr>
          <p:cNvPr id="10242" name="Object 17"/>
          <p:cNvGraphicFramePr>
            <a:graphicFrameLocks noGrp="1"/>
          </p:cNvGraphicFramePr>
          <p:nvPr>
            <p:ph sz="quarter" idx="1"/>
          </p:nvPr>
        </p:nvGraphicFramePr>
        <p:xfrm>
          <a:off x="1055688" y="3027363"/>
          <a:ext cx="6308725" cy="3611562"/>
        </p:xfrm>
        <a:graphic>
          <a:graphicData uri="http://schemas.openxmlformats.org/presentationml/2006/ole">
            <p:oleObj spid="_x0000_s10242" name="Worksheet" r:id="rId3" imgW="6743685" imgH="3860862" progId="Excel.Sheet.8">
              <p:embed/>
            </p:oleObj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282" y="214290"/>
            <a:ext cx="2576781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2024-2026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20996,7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19180,1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19180,1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142844" y="5143512"/>
            <a:ext cx="8786874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 dirty="0">
                <a:solidFill>
                  <a:srgbClr val="006600"/>
                </a:solidFill>
              </a:rPr>
              <a:t>Расходы на социальную политику в </a:t>
            </a:r>
            <a:r>
              <a:rPr lang="ru-RU" sz="1800" b="0" i="1" dirty="0" smtClean="0">
                <a:solidFill>
                  <a:srgbClr val="006600"/>
                </a:solidFill>
              </a:rPr>
              <a:t>2024 </a:t>
            </a:r>
            <a:r>
              <a:rPr lang="ru-RU" sz="1800" b="0" i="1" dirty="0">
                <a:solidFill>
                  <a:srgbClr val="006600"/>
                </a:solidFill>
              </a:rPr>
              <a:t>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 dirty="0" smtClean="0">
                <a:solidFill>
                  <a:srgbClr val="006600"/>
                </a:solidFill>
              </a:rPr>
              <a:t>1721,0 руб</a:t>
            </a:r>
            <a:r>
              <a:rPr lang="ru-RU" sz="1800" b="0" i="1" dirty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25650,0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1742,4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1742,4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16068,2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10199,4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10199,4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202-2026 г – 170,0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2024-2026 г – 170,0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0" y="3770313"/>
          <a:ext cx="4570413" cy="3030537"/>
        </p:xfrm>
        <a:graphic>
          <a:graphicData uri="http://schemas.openxmlformats.org/presentationml/2006/ole">
            <p:oleObj spid="_x0000_s11266" name="Диаграмма" r:id="rId3" imgW="6146780" imgH="4076673" progId="MSGraph.Chart.8">
              <p:embed followColorScheme="full"/>
            </p:oleObj>
          </a:graphicData>
        </a:graphic>
      </p:graphicFrame>
      <p:graphicFrame>
        <p:nvGraphicFramePr>
          <p:cNvPr id="11267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4808538" y="709613"/>
          <a:ext cx="4310062" cy="2919412"/>
        </p:xfrm>
        <a:graphic>
          <a:graphicData uri="http://schemas.openxmlformats.org/presentationml/2006/ole">
            <p:oleObj spid="_x0000_s11267" name="Диаграмма" r:id="rId4" imgW="6280197" imgH="4254598" progId="MSGraph.Chart.8">
              <p:embed followColorScheme="full"/>
            </p:oleObj>
          </a:graphicData>
        </a:graphic>
      </p:graphicFrame>
      <p:graphicFrame>
        <p:nvGraphicFramePr>
          <p:cNvPr id="11268" name="Object 30"/>
          <p:cNvGraphicFramePr>
            <a:graphicFrameLocks noChangeAspect="1"/>
          </p:cNvGraphicFramePr>
          <p:nvPr>
            <p:ph sz="quarter" idx="3"/>
          </p:nvPr>
        </p:nvGraphicFramePr>
        <p:xfrm>
          <a:off x="4808538" y="3763963"/>
          <a:ext cx="3998912" cy="2724150"/>
        </p:xfrm>
        <a:graphic>
          <a:graphicData uri="http://schemas.openxmlformats.org/presentationml/2006/ole">
            <p:oleObj spid="_x0000_s11268" name="Диаграмма" r:id="rId5" imgW="6153247" imgH="4191053" progId="MSGraph.Chart.8">
              <p:embed followColorScheme="full"/>
            </p:oleObj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района 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 smtClean="0">
                <a:solidFill>
                  <a:schemeClr val="accent2"/>
                </a:solidFill>
              </a:rPr>
              <a:t>2024 </a:t>
            </a:r>
            <a:r>
              <a:rPr lang="ru-RU" dirty="0">
                <a:solidFill>
                  <a:schemeClr val="accent2"/>
                </a:solidFill>
              </a:rPr>
              <a:t>году</a:t>
            </a:r>
            <a:r>
              <a:rPr lang="ru-RU" sz="1000" dirty="0">
                <a:solidFill>
                  <a:schemeClr val="accent2"/>
                </a:solidFill>
              </a:rPr>
              <a:t>  в сумме </a:t>
            </a:r>
            <a:r>
              <a:rPr lang="ru-RU" sz="1000" dirty="0" smtClean="0">
                <a:solidFill>
                  <a:schemeClr val="accent2"/>
                </a:solidFill>
              </a:rPr>
              <a:t>400922,6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</a:t>
            </a:r>
            <a:r>
              <a:rPr lang="en-US" sz="1000" dirty="0" smtClean="0">
                <a:solidFill>
                  <a:schemeClr val="accent2"/>
                </a:solidFill>
              </a:rPr>
              <a:t>1</a:t>
            </a:r>
            <a:r>
              <a:rPr lang="ru-RU" sz="1000" dirty="0" smtClean="0">
                <a:solidFill>
                  <a:schemeClr val="accent2"/>
                </a:solidFill>
              </a:rPr>
              <a:t>86951,0</a:t>
            </a:r>
            <a:r>
              <a:rPr lang="en-US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 smtClean="0">
                <a:solidFill>
                  <a:schemeClr val="accent2"/>
                </a:solidFill>
              </a:rPr>
              <a:t>тыс</a:t>
            </a:r>
            <a:r>
              <a:rPr lang="ru-RU" sz="1000" dirty="0">
                <a:solidFill>
                  <a:schemeClr val="accent2"/>
                </a:solidFill>
              </a:rPr>
              <a:t>. рублей, субвенции –  </a:t>
            </a:r>
            <a:r>
              <a:rPr lang="en-US" sz="1000" dirty="0" smtClean="0">
                <a:solidFill>
                  <a:schemeClr val="accent2"/>
                </a:solidFill>
              </a:rPr>
              <a:t>1</a:t>
            </a:r>
            <a:r>
              <a:rPr lang="ru-RU" sz="1000" dirty="0" smtClean="0">
                <a:solidFill>
                  <a:schemeClr val="accent2"/>
                </a:solidFill>
              </a:rPr>
              <a:t>62486,7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38951,8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</a:t>
            </a:r>
            <a:r>
              <a:rPr lang="ru-RU" sz="1000" dirty="0" smtClean="0">
                <a:solidFill>
                  <a:schemeClr val="accent2"/>
                </a:solidFill>
              </a:rPr>
              <a:t>трансферты – 12533,1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2025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285022,4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</a:t>
            </a:r>
            <a:r>
              <a:rPr lang="ru-RU" sz="1000" dirty="0" smtClean="0">
                <a:solidFill>
                  <a:schemeClr val="accent2"/>
                </a:solidFill>
              </a:rPr>
              <a:t>1</a:t>
            </a:r>
            <a:r>
              <a:rPr lang="en-US" sz="1000" dirty="0" smtClean="0">
                <a:solidFill>
                  <a:schemeClr val="accent2"/>
                </a:solidFill>
              </a:rPr>
              <a:t>1</a:t>
            </a:r>
            <a:r>
              <a:rPr lang="ru-RU" sz="1000" dirty="0" smtClean="0">
                <a:solidFill>
                  <a:schemeClr val="accent2"/>
                </a:solidFill>
              </a:rPr>
              <a:t>7395,0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166169,9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280,0 тыс</a:t>
            </a:r>
            <a:r>
              <a:rPr lang="ru-RU" sz="1000" dirty="0">
                <a:solidFill>
                  <a:schemeClr val="accent2"/>
                </a:solidFill>
              </a:rPr>
              <a:t>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1177,2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2026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290589,1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 </a:t>
            </a:r>
            <a:r>
              <a:rPr lang="ru-RU" sz="1000" dirty="0" smtClean="0">
                <a:solidFill>
                  <a:schemeClr val="accent2"/>
                </a:solidFill>
              </a:rPr>
              <a:t>117228,0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171857,4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280,0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1223,7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857232"/>
            <a:ext cx="8218487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</a:t>
            </a:r>
            <a:r>
              <a:rPr lang="ru-RU" sz="1800" b="1" dirty="0" err="1" smtClean="0">
                <a:solidFill>
                  <a:schemeClr val="tx1"/>
                </a:solidFill>
              </a:rPr>
              <a:t>Сычевский</a:t>
            </a:r>
            <a:r>
              <a:rPr lang="ru-RU" sz="1800" b="1" dirty="0" smtClean="0">
                <a:solidFill>
                  <a:schemeClr val="tx1"/>
                </a:solidFill>
              </a:rPr>
              <a:t> район» Смоленской области: в 2024 году- 32627,3 тыс. руб., в 2025 году- 14747,3 тыс. руб., в 2025 году – 9729,7 тыс. руб.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1651000" y="2498725"/>
          <a:ext cx="5767388" cy="3875088"/>
        </p:xfrm>
        <a:graphic>
          <a:graphicData uri="http://schemas.openxmlformats.org/presentationml/2006/ole">
            <p:oleObj spid="_x0000_s12290" name="Диаграмма" r:id="rId3" imgW="6153247" imgH="4133743" progId="MSGraph.Chart.8">
              <p:embed followColorScheme="full"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357166"/>
            <a:ext cx="802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район»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74351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655096"/>
                <a:gridCol w="571504"/>
                <a:gridCol w="857256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5" name="Object 140"/>
          <p:cNvGraphicFramePr>
            <a:graphicFrameLocks noChangeAspect="1"/>
          </p:cNvGraphicFramePr>
          <p:nvPr>
            <p:ph sz="quarter" idx="3"/>
          </p:nvPr>
        </p:nvGraphicFramePr>
        <p:xfrm>
          <a:off x="4654550" y="1419225"/>
          <a:ext cx="4386263" cy="2366963"/>
        </p:xfrm>
        <a:graphic>
          <a:graphicData uri="http://schemas.openxmlformats.org/presentationml/2006/ole">
            <p:oleObj spid="_x0000_s13315" name="Диаграмма" r:id="rId3" imgW="6096000" imgH="3289202" progId="MSGraph.Chart.8">
              <p:embed followColorScheme="full"/>
            </p:oleObj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4173539" cy="15176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Предельный объем муниципального </a:t>
            </a:r>
            <a:r>
              <a:rPr lang="ru-RU" sz="1400" dirty="0" smtClean="0"/>
              <a:t>долга </a:t>
            </a:r>
          </a:p>
          <a:p>
            <a:pPr>
              <a:spcBef>
                <a:spcPct val="0"/>
              </a:spcBef>
            </a:pPr>
            <a:endParaRPr lang="ru-RU" sz="1400" dirty="0" smtClean="0"/>
          </a:p>
          <a:p>
            <a:pPr>
              <a:spcBef>
                <a:spcPct val="0"/>
              </a:spcBef>
            </a:pPr>
            <a:r>
              <a:rPr lang="ru-RU" sz="1400" dirty="0" smtClean="0"/>
              <a:t>2024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2025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2026 год – 0 </a:t>
            </a:r>
          </a:p>
          <a:p>
            <a:pPr>
              <a:spcBef>
                <a:spcPct val="0"/>
              </a:spcBef>
            </a:pPr>
            <a:endParaRPr lang="ru-RU" sz="1400" dirty="0"/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2024 </a:t>
            </a:r>
            <a:r>
              <a:rPr lang="ru-RU" b="0" dirty="0">
                <a:latin typeface="Times New Roman" pitchFamily="18" charset="0"/>
              </a:rPr>
              <a:t>год-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2025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%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    2026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48200" y="1214422"/>
            <a:ext cx="4038600" cy="25717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571612"/>
            <a:ext cx="814393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417189"/>
            <a:ext cx="8627102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251519" y="165852"/>
          <a:ext cx="8678199" cy="6202296"/>
        </p:xfrm>
        <a:graphic>
          <a:graphicData uri="http://schemas.openxmlformats.org/drawingml/2006/table">
            <a:tbl>
              <a:tblPr/>
              <a:tblGrid>
                <a:gridCol w="5184577"/>
                <a:gridCol w="792088"/>
                <a:gridCol w="732528"/>
                <a:gridCol w="656335"/>
                <a:gridCol w="656335"/>
                <a:gridCol w="656336"/>
              </a:tblGrid>
              <a:tr h="450567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реализации в муниципальном образовании 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Сычевский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район» Смоленской области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проектов в рамках национальных проектов «Образование», «Культура»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00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2024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2024 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2025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2026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23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4241,1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4438,0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1921,9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4192,0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4359,0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23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"Современная школа"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4071,2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3434,1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1331,6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3188,1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3308,8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обеспечение функционирования центров образования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естественно-научной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и технологической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1578,8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условий для функционирования центров цифрового и гуманитарного профилей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(в рамках регионального проекта)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2246,8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3139,4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1184,2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2893,4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3014,1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«Патриотическое воспитание граждан Российской Федерации»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1003,9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590,3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1003,9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1050,2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деятельности советников директоров по воспитанию и взаимодействию с детскими общественными объединениями в общеобразовательных организациях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1050,2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63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КУЛЬТУРА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66713,1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663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«Творческие люди»"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842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(государственная поддержка лучших сельских учреждений культуры и лучших работников сельских учреждений культуры)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798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«Спорт – норма жизни»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66591,4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103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модернизация объектов спортивной инфраструктуры региональной собственности для занятий физической культурой и спортом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66591,4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76063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70954,2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4620,6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2104,5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Анимация с надписью спасибо за внимание | Table-tennis62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19757</TotalTime>
  <Words>6486</Words>
  <Application>Microsoft Office PowerPoint</Application>
  <PresentationFormat>Экран (4:3)</PresentationFormat>
  <Paragraphs>1534</Paragraphs>
  <Slides>85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85</vt:i4>
      </vt:variant>
    </vt:vector>
  </HeadingPairs>
  <TitlesOfParts>
    <vt:vector size="89" baseType="lpstr">
      <vt:lpstr>Справедливость</vt:lpstr>
      <vt:lpstr>Лист</vt:lpstr>
      <vt:lpstr>Worksheet</vt:lpstr>
      <vt:lpstr>Диаграмма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район» Смоленской области</vt:lpstr>
      <vt:lpstr>Основные показатели социально-экономического развития муниципального образования «Сычевский район» Смоленской области на 2024 год и плановый период 2025  и 2026 годов</vt:lpstr>
      <vt:lpstr>Слайд 6</vt:lpstr>
      <vt:lpstr>Слайд 7</vt:lpstr>
      <vt:lpstr>Слайд 8</vt:lpstr>
      <vt:lpstr>Слайд 9</vt:lpstr>
      <vt:lpstr>Слайд 10</vt:lpstr>
      <vt:lpstr> Консолидированный бюджет – свод бюджетов всех уровней на соответствующей территории, используемый  при прогнозировании, расчетах, анализе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Этапы формирования местного бюджета</vt:lpstr>
      <vt:lpstr>Слайд 23</vt:lpstr>
      <vt:lpstr>Слайд 24</vt:lpstr>
      <vt:lpstr>Слайд 25</vt:lpstr>
      <vt:lpstr>Слайд 26</vt:lpstr>
      <vt:lpstr>Слайд 27</vt:lpstr>
      <vt:lpstr>Какие налоги, уплачиваются непосредственно на территории муниципального образования «Сычевский район»</vt:lpstr>
      <vt:lpstr>Слайд 29</vt:lpstr>
      <vt:lpstr>Основные параметры консолидированного бюджета муниципального образования «Сычевский район» Смоленской области  на 2024-2026 годы </vt:lpstr>
      <vt:lpstr>ИНФОРМАЦИЯ  об объеме доходов бюджета муниципального района в расчете на душу населения</vt:lpstr>
      <vt:lpstr>Слайд 32</vt:lpstr>
      <vt:lpstr>МУНИЦИПАЛЬНЫЙ ДОЛГ В ДИНАМИКЕ НА 2022-2026 ГОДА</vt:lpstr>
      <vt:lpstr>Слайд 34</vt:lpstr>
      <vt:lpstr>Слайд 35</vt:lpstr>
      <vt:lpstr>Структура налоговых и неналоговых доходов на 2022-2026 годы</vt:lpstr>
      <vt:lpstr>Поступление налоговых доходов в динамике  2022-2026 годов</vt:lpstr>
      <vt:lpstr>Слайд 38</vt:lpstr>
      <vt:lpstr>Слайд 39</vt:lpstr>
      <vt:lpstr>Слайд 40</vt:lpstr>
      <vt:lpstr>Слайд 41</vt:lpstr>
      <vt:lpstr>Слайд 42</vt:lpstr>
      <vt:lpstr>Расходы бюджета в рамках муниципальных программ составляют 478755,2 тыс. руб., или 96,4%</vt:lpstr>
      <vt:lpstr>Слайд 44</vt:lpstr>
      <vt:lpstr>Слайд 45</vt:lpstr>
      <vt:lpstr>Слайд 46</vt:lpstr>
      <vt:lpstr>Муниципальная программа «Местное самоуправление в муниципальном образовании «Сычевский район» Смоленской области»</vt:lpstr>
      <vt:lpstr>Муниципальная программа «Местное самоуправление в муниципальном образовании «Сычевский район» Смоленской области» </vt:lpstr>
      <vt:lpstr>МУНИЦИПАЛЬНАЯ ПРОГРАММА  «Развитие образования в муниципальном образовании  «Сычевский  район» Смоленской области</vt:lpstr>
      <vt:lpstr>МУНИЦИПАЛЬНАЯ ПРОГРАММА  «Развитие образования в муниципальном образовании  «Сычевский  район» Смоленской области»</vt:lpstr>
      <vt:lpstr>МУНИЦИПАЛЬНАЯ ПРОГРАММА  «Развитие образования в муниципальном образовании  «Сычевский  район» Смоленской области»</vt:lpstr>
      <vt:lpstr> МУНИЦИПАЛЬНАЯ ПРОГРАММА «Развитие культуры и туризма в муниципальном образовании  «Сычевский район»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 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</vt:lpstr>
      <vt:lpstr>Муниципальная программа  «Создание условий для осуществления градостроительной деятельности на территории муниципального образования «Сычевский район» Смоленской области</vt:lpstr>
      <vt:lpstr>Муниципальная программа  «Создание условий для осуществления градостроительной деятельности на территории муниципального образования «Сычевский район» Смоленской области</vt:lpstr>
      <vt:lpstr>  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район» Смоленской области в расчете на душу населения в 2024 году и плановом периоде 2025-2026 годов</vt:lpstr>
      <vt:lpstr>НАЦИОНАЛЬНАЯ ЭКОНОМИКА НА 2024-2026 годы</vt:lpstr>
      <vt:lpstr>Расходы на образование на 2024-2026 годы</vt:lpstr>
      <vt:lpstr>Сколько тратится средств из  бюджета муниципального района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района на культуру и кинематографию в расчете на 1 жителя в 2024 году составит 4727,9 рублей  Расходы на культуру на 2024 в разрезе направлений:</vt:lpstr>
      <vt:lpstr>Слайд 76</vt:lpstr>
      <vt:lpstr>Слайд 77</vt:lpstr>
      <vt:lpstr>Слайд 78</vt:lpstr>
      <vt:lpstr>ОКАЗАНИЕ ПОДДЕРЖКИ ВЕТЕРАНАМ И ИНВАЛИДАМ</vt:lpstr>
      <vt:lpstr>Межбюджетные отношения </vt:lpstr>
      <vt:lpstr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«Сычевский район» Смоленской области: в 2024 году- 32627,3 тыс. руб., в 2025 году- 14747,3 тыс. руб., в 2025 году – 9729,7 тыс. руб.</vt:lpstr>
      <vt:lpstr>Муниципальный долг муниципального образования «Сычевский район»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 Муниципальное образование «Сычевский район» Смоленской области принимает участие в реализации следующих национальных проектов: </vt:lpstr>
      <vt:lpstr>Слайд 84</vt:lpstr>
      <vt:lpstr>Слайд 85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2119</cp:revision>
  <dcterms:created xsi:type="dcterms:W3CDTF">2013-11-27T07:50:48Z</dcterms:created>
  <dcterms:modified xsi:type="dcterms:W3CDTF">2024-07-10T09:11:25Z</dcterms:modified>
</cp:coreProperties>
</file>