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7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413" r:id="rId68"/>
    <p:sldId id="414" r:id="rId69"/>
    <p:sldId id="380" r:id="rId70"/>
    <p:sldId id="382" r:id="rId71"/>
    <p:sldId id="320" r:id="rId72"/>
    <p:sldId id="335" r:id="rId73"/>
    <p:sldId id="328" r:id="rId74"/>
    <p:sldId id="279" r:id="rId75"/>
    <p:sldId id="281" r:id="rId76"/>
    <p:sldId id="276" r:id="rId77"/>
    <p:sldId id="277" r:id="rId78"/>
    <p:sldId id="278" r:id="rId79"/>
    <p:sldId id="285" r:id="rId80"/>
    <p:sldId id="282" r:id="rId81"/>
    <p:sldId id="315" r:id="rId82"/>
    <p:sldId id="313" r:id="rId83"/>
    <p:sldId id="406" r:id="rId84"/>
    <p:sldId id="407" r:id="rId85"/>
    <p:sldId id="411" r:id="rId8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5253E-2"/>
          <c:w val="0.43212645930738414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46.9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194.9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21.5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87334272"/>
        <c:axId val="200803456"/>
      </c:barChart>
      <c:catAx>
        <c:axId val="87334272"/>
        <c:scaling>
          <c:orientation val="minMax"/>
        </c:scaling>
        <c:axPos val="b"/>
        <c:numFmt formatCode="General" sourceLinked="1"/>
        <c:tickLblPos val="nextTo"/>
        <c:crossAx val="200803456"/>
        <c:crosses val="autoZero"/>
        <c:auto val="1"/>
        <c:lblAlgn val="ctr"/>
        <c:lblOffset val="100"/>
      </c:catAx>
      <c:valAx>
        <c:axId val="200803456"/>
        <c:scaling>
          <c:orientation val="minMax"/>
        </c:scaling>
        <c:axPos val="l"/>
        <c:majorGridlines/>
        <c:numFmt formatCode="General" sourceLinked="1"/>
        <c:tickLblPos val="nextTo"/>
        <c:crossAx val="87334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18.09.2024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  <a:r>
              <a:rPr lang="ru-RU" sz="2000" dirty="0" smtClean="0"/>
              <a:t>к </a:t>
            </a:r>
            <a:r>
              <a:rPr lang="ru-RU" sz="2000" dirty="0"/>
              <a:t>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</a:t>
            </a:r>
            <a:endParaRPr lang="ru-RU" sz="2000" dirty="0" smtClean="0"/>
          </a:p>
          <a:p>
            <a:r>
              <a:rPr lang="ru-RU" sz="2000" dirty="0" smtClean="0"/>
              <a:t>от 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400" dirty="0" smtClean="0"/>
              <a:t> (в редакции Решения № 177</a:t>
            </a:r>
            <a:r>
              <a:rPr lang="en-US" sz="1400" dirty="0" smtClean="0"/>
              <a:t> </a:t>
            </a:r>
            <a:r>
              <a:rPr lang="ru-RU" sz="1400" dirty="0" smtClean="0"/>
              <a:t>от 11</a:t>
            </a:r>
            <a:r>
              <a:rPr lang="en-US" sz="1400" dirty="0" smtClean="0"/>
              <a:t> </a:t>
            </a:r>
            <a:r>
              <a:rPr lang="ru-RU" sz="1400" dirty="0" smtClean="0"/>
              <a:t>сентября 2024г)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808041,5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486318,3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878883,2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525918,3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-70841,7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-39600,0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486318,3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414771,3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39862,2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2300" cy="1989137"/>
        </p:xfrm>
        <a:graphic>
          <a:graphicData uri="http://schemas.openxmlformats.org/presentationml/2006/ole">
            <p:oleObj spid="_x0000_s3074" name="Worksheet" r:id="rId3" imgW="2901888" imgH="1822406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4234"/>
            <a:chOff x="213666" y="221057"/>
            <a:chExt cx="8813900" cy="354063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823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495804,6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94,3%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41034,1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40236,0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18745,5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389,5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1479,2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1323,2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275403,0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102708,9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10718,0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40864,1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275403,0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190766,7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829.4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102708,9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40236,0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9079,9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18745,5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18745,5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31926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10174,7тыс.рублей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43108,1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3592,3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22334,4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1861,2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5389,0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449,1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2186,3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182,2руб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1479,2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2811,2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46898,7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194863,3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21513,6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9204,4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272480,0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22334,4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280,9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</a:t>
            </a:r>
            <a:r>
              <a:rPr lang="ru-RU" sz="1400" b="1" dirty="0" smtClean="0">
                <a:solidFill>
                  <a:srgbClr val="0000CC"/>
                </a:solidFill>
              </a:rPr>
              <a:t>5300,7 </a:t>
            </a:r>
            <a:r>
              <a:rPr lang="ru-RU" sz="1400" b="1" dirty="0" smtClean="0">
                <a:solidFill>
                  <a:srgbClr val="0000CC"/>
                </a:solidFill>
              </a:rPr>
              <a:t>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p:oleObj spid="_x0000_s10242" name="Worksheet" r:id="rId3" imgW="6743685" imgH="386086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26672,5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2186,3</a:t>
            </a:r>
            <a:r>
              <a:rPr lang="ru-RU" sz="1800" b="0" i="1" dirty="0" smtClean="0">
                <a:solidFill>
                  <a:srgbClr val="006600"/>
                </a:solidFill>
              </a:rPr>
              <a:t>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26672,5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16184,3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400922,6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86951,0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62486,7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38951,8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12533,1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году- 32627,3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4620,6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20030</TotalTime>
  <Words>6478</Words>
  <Application>Microsoft Office PowerPoint</Application>
  <PresentationFormat>Экран (4:3)</PresentationFormat>
  <Paragraphs>1534</Paragraphs>
  <Slides>85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85</vt:i4>
      </vt:variant>
    </vt:vector>
  </HeadingPairs>
  <TitlesOfParts>
    <vt:vector size="91" baseType="lpstr">
      <vt:lpstr>Справедливость</vt:lpstr>
      <vt:lpstr>Лист</vt:lpstr>
      <vt:lpstr>Worksheet</vt:lpstr>
      <vt:lpstr>Диаграмма</vt:lpstr>
      <vt:lpstr>Лист Microsoft Office Excel 97-2003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2022-2026 ГОДА</vt:lpstr>
      <vt:lpstr>Слайд 34</vt:lpstr>
      <vt:lpstr>Слайд 35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495804,6 тыс. руб., или 94,3%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5300,7 рублей  Расходы на культуру на 2024 в разрезе направлений:</vt:lpstr>
      <vt:lpstr>Слайд 76</vt:lpstr>
      <vt:lpstr>Слайд 77</vt:lpstr>
      <vt:lpstr>Слайд 78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году- 32627,3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84</vt:lpstr>
      <vt:lpstr>Слайд 85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2151</cp:revision>
  <dcterms:created xsi:type="dcterms:W3CDTF">2013-11-27T07:50:48Z</dcterms:created>
  <dcterms:modified xsi:type="dcterms:W3CDTF">2024-09-18T12:05:09Z</dcterms:modified>
</cp:coreProperties>
</file>