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8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415" r:id="rId33"/>
    <p:sldId id="268" r:id="rId34"/>
    <p:sldId id="329" r:id="rId35"/>
    <p:sldId id="267" r:id="rId36"/>
    <p:sldId id="269" r:id="rId37"/>
    <p:sldId id="311" r:id="rId38"/>
    <p:sldId id="309" r:id="rId39"/>
    <p:sldId id="275" r:id="rId40"/>
    <p:sldId id="280" r:id="rId41"/>
    <p:sldId id="383" r:id="rId42"/>
    <p:sldId id="384" r:id="rId43"/>
    <p:sldId id="274" r:id="rId44"/>
    <p:sldId id="287" r:id="rId45"/>
    <p:sldId id="288" r:id="rId46"/>
    <p:sldId id="289" r:id="rId47"/>
    <p:sldId id="296" r:id="rId48"/>
    <p:sldId id="342" r:id="rId49"/>
    <p:sldId id="343" r:id="rId50"/>
    <p:sldId id="345" r:id="rId51"/>
    <p:sldId id="347" r:id="rId52"/>
    <p:sldId id="349" r:id="rId53"/>
    <p:sldId id="351" r:id="rId54"/>
    <p:sldId id="354" r:id="rId55"/>
    <p:sldId id="412" r:id="rId56"/>
    <p:sldId id="356" r:id="rId57"/>
    <p:sldId id="358" r:id="rId58"/>
    <p:sldId id="360" r:id="rId59"/>
    <p:sldId id="362" r:id="rId60"/>
    <p:sldId id="364" r:id="rId61"/>
    <p:sldId id="366" r:id="rId62"/>
    <p:sldId id="368" r:id="rId63"/>
    <p:sldId id="370" r:id="rId64"/>
    <p:sldId id="372" r:id="rId65"/>
    <p:sldId id="374" r:id="rId66"/>
    <p:sldId id="376" r:id="rId67"/>
    <p:sldId id="378" r:id="rId68"/>
    <p:sldId id="413" r:id="rId69"/>
    <p:sldId id="414" r:id="rId70"/>
    <p:sldId id="380" r:id="rId71"/>
    <p:sldId id="382" r:id="rId72"/>
    <p:sldId id="320" r:id="rId73"/>
    <p:sldId id="335" r:id="rId74"/>
    <p:sldId id="328" r:id="rId75"/>
    <p:sldId id="279" r:id="rId76"/>
    <p:sldId id="281" r:id="rId77"/>
    <p:sldId id="276" r:id="rId78"/>
    <p:sldId id="277" r:id="rId79"/>
    <p:sldId id="278" r:id="rId80"/>
    <p:sldId id="285" r:id="rId81"/>
    <p:sldId id="282" r:id="rId82"/>
    <p:sldId id="315" r:id="rId83"/>
    <p:sldId id="313" r:id="rId84"/>
    <p:sldId id="406" r:id="rId85"/>
    <p:sldId id="407" r:id="rId86"/>
    <p:sldId id="411" r:id="rId8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7705" autoAdjust="0"/>
  </p:normalViewPr>
  <p:slideViewPr>
    <p:cSldViewPr>
      <p:cViewPr varScale="1">
        <p:scale>
          <a:sx n="111" d="100"/>
          <a:sy n="111" d="100"/>
        </p:scale>
        <p:origin x="20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17623073754271"/>
          <c:y val="5.4832027966405329E-2"/>
          <c:w val="0.43212645930738441"/>
          <c:h val="0.71847586500410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46.9</c:v>
                </c:pt>
                <c:pt idx="1">
                  <c:v>41.6</c:v>
                </c:pt>
                <c:pt idx="2">
                  <c:v>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D-4E2D-AEAA-857FC39875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194.9</c:v>
                </c:pt>
                <c:pt idx="1">
                  <c:v>138.4</c:v>
                </c:pt>
                <c:pt idx="2">
                  <c:v>146.80000000000001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7D-4E2D-AEAA-857FC39875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21.5</c:v>
                </c:pt>
                <c:pt idx="1">
                  <c:v>19.3</c:v>
                </c:pt>
                <c:pt idx="2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7D-4E2D-AEAA-857FC398759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9.2000000000000011</c:v>
                </c:pt>
                <c:pt idx="1">
                  <c:v>7.7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7D-4E2D-AEAA-857FC3987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637440"/>
        <c:axId val="260638976"/>
      </c:barChart>
      <c:catAx>
        <c:axId val="2606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0638976"/>
        <c:crosses val="autoZero"/>
        <c:auto val="1"/>
        <c:lblAlgn val="ctr"/>
        <c:lblOffset val="100"/>
        <c:noMultiLvlLbl val="0"/>
      </c:catAx>
      <c:valAx>
        <c:axId val="26063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6374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23.12.2024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42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2.jpeg"/><Relationship Id="rId4" Type="http://schemas.openxmlformats.org/officeDocument/2006/relationships/image" Target="../media/image71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8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1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2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6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  <a:r>
              <a:rPr lang="ru-RU" sz="2000" dirty="0" smtClean="0"/>
              <a:t>к </a:t>
            </a:r>
            <a:r>
              <a:rPr lang="ru-RU" sz="2000" dirty="0"/>
              <a:t>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</a:t>
            </a:r>
            <a:endParaRPr lang="ru-RU" sz="2000" dirty="0" smtClean="0"/>
          </a:p>
          <a:p>
            <a:r>
              <a:rPr lang="ru-RU" sz="2000" dirty="0" smtClean="0"/>
              <a:t>от 20 декабря 2023 </a:t>
            </a:r>
            <a:r>
              <a:rPr lang="ru-RU" sz="2000" dirty="0"/>
              <a:t>года № </a:t>
            </a:r>
            <a:r>
              <a:rPr lang="ru-RU" sz="2000" dirty="0" smtClean="0"/>
              <a:t>143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2024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400" dirty="0" smtClean="0"/>
              <a:t> (в редакции Решения № 177</a:t>
            </a:r>
            <a:r>
              <a:rPr lang="en-US" sz="1400" dirty="0" smtClean="0"/>
              <a:t> </a:t>
            </a:r>
            <a:r>
              <a:rPr lang="ru-RU" sz="1400" dirty="0" smtClean="0"/>
              <a:t>от 11</a:t>
            </a:r>
            <a:r>
              <a:rPr lang="en-US" sz="1400" dirty="0" smtClean="0"/>
              <a:t> </a:t>
            </a:r>
            <a:r>
              <a:rPr lang="ru-RU" sz="1400" dirty="0" smtClean="0"/>
              <a:t>сентября 2024г)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2024 год и плановый период 2025-2026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2024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2026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2024г. и плановый период 2025 и 2026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Дементьева Наталья Александровна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808041,5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486318,3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878883,2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525918,3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-70841,7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-39600,0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527084,0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486318,3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361232,9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372161,1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76210,5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81571,9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426039,3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414771,3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285022,4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290589,1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39862,2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215111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6600CC"/>
                </a:solidFill>
                <a:latin typeface="Comic Sans MS" pitchFamily="66" charset="0"/>
              </a:rPr>
              <a:t>ПОЯСНИТЕЛЬНАЯ ЗАПИСКА</a:t>
            </a:r>
            <a:br>
              <a:rPr lang="ru-RU" sz="1600" b="1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6600CC"/>
                </a:solidFill>
                <a:latin typeface="Comic Sans MS" pitchFamily="66" charset="0"/>
              </a:rPr>
              <a:t>     </a:t>
            </a:r>
            <a:r>
              <a:rPr lang="ru-RU" sz="1600" dirty="0" smtClean="0">
                <a:solidFill>
                  <a:srgbClr val="6600CC"/>
                </a:solidFill>
                <a:latin typeface="Comic Sans MS" pitchFamily="66" charset="0"/>
              </a:rPr>
              <a:t>к решению </a:t>
            </a:r>
            <a:r>
              <a:rPr lang="ru-RU" sz="16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600" dirty="0" smtClean="0">
                <a:solidFill>
                  <a:srgbClr val="6600CC"/>
                </a:solidFill>
                <a:latin typeface="Comic Sans MS" pitchFamily="66" charset="0"/>
              </a:rPr>
              <a:t> районной Думы от 11.09.2024 №177 «О внесении изменений в решение </a:t>
            </a:r>
            <a:r>
              <a:rPr lang="ru-RU" sz="16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600" dirty="0" smtClean="0">
                <a:solidFill>
                  <a:srgbClr val="6600CC"/>
                </a:solidFill>
                <a:latin typeface="Comic Sans MS" pitchFamily="66" charset="0"/>
              </a:rPr>
              <a:t> районной Думы от 20.12.2023 года № 143 «О бюджете муниципального района на 2024 год и на плановый период 2025 и 2026 годов» </a:t>
            </a: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2492896"/>
            <a:ext cx="7886700" cy="39604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Решением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районной Думы доходная часть бюджета муниципального района на 2024 год утверждена в сумме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486318,3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 счет безвозмездных поступлений от других бюджетов бюджетной системы Российской Федерации доходы увеличились на сумму 414771,2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рублей. Из которых объем получаемых межбюджетных трансфертов414771,2 тыс. руб.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Расходная часть бюджета муниципального района утверждена в сумме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525918,3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Дефицит бюджета муниципального района утвержден в сумме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39600,0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составляет 55,3% от утвержденного годового объема доходов бюджета муниципального района без учета утвержденного объема безвозмездных поступлений</a:t>
            </a:r>
          </a:p>
          <a:p>
            <a:pPr>
              <a:lnSpc>
                <a:spcPct val="100000"/>
              </a:lnSpc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Лист" r:id="rId3" imgW="6522738" imgH="6172200" progId="Excel.Sheet.8">
                  <p:embed/>
                </p:oleObj>
              </mc:Choice>
              <mc:Fallback>
                <p:oleObj name="Лист" r:id="rId3" imgW="6522738" imgH="6172200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1438"/>
                        <a:ext cx="9144000" cy="600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2024-2026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163690"/>
              </p:ext>
            </p:extLst>
          </p:nvPr>
        </p:nvGraphicFramePr>
        <p:xfrm>
          <a:off x="427038" y="1143000"/>
          <a:ext cx="836612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Лист" r:id="rId5" imgW="6496050" imgH="3648075" progId="Excel.Sheet.8">
                  <p:embed/>
                </p:oleObj>
              </mc:Choice>
              <mc:Fallback>
                <p:oleObj name="Лист" r:id="rId5" imgW="6496050" imgH="3648075" progId="Excel.Sheet.8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143000"/>
                        <a:ext cx="8366125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2022-2026 ГОДА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иаграмма" r:id="rId3" imgW="8331280" imgH="4629150" progId="MSGraph.Chart.8">
                  <p:embed followColorScheme="full"/>
                </p:oleObj>
              </mc:Choice>
              <mc:Fallback>
                <p:oleObj name="Диаграмма" r:id="rId3" imgW="8331280" imgH="462915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600200"/>
                        <a:ext cx="814546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2563"/>
          <a:ext cx="3162300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3" imgW="2901888" imgH="1822406" progId="Excel.Sheet.8">
                  <p:embed/>
                </p:oleObj>
              </mc:Choice>
              <mc:Fallback>
                <p:oleObj name="Worksheet" r:id="rId3" imgW="2901888" imgH="1822406" progId="Excel.Sheet.8">
                  <p:embed/>
                  <p:pic>
                    <p:nvPicPr>
                      <p:cNvPr id="0" name="Диаграмма 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3992563"/>
                        <a:ext cx="3162300" cy="198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5" imgW="2298755" imgH="1460562" progId="Excel.Sheet.8">
                  <p:embed/>
                </p:oleObj>
              </mc:Choice>
              <mc:Fallback>
                <p:oleObj name="Worksheet" r:id="rId5" imgW="2298755" imgH="1460562" progId="Excel.Sheet.8">
                  <p:embed/>
                  <p:pic>
                    <p:nvPicPr>
                      <p:cNvPr id="0" name="Диаграмма 3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054475"/>
                        <a:ext cx="2716213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7" imgW="2870270" imgH="1936786" progId="Excel.Sheet.8">
                  <p:embed/>
                </p:oleObj>
              </mc:Choice>
              <mc:Fallback>
                <p:oleObj name="Worksheet" r:id="rId7" imgW="2870270" imgH="1936786" progId="Excel.Sheet.8">
                  <p:embed/>
                  <p:pic>
                    <p:nvPicPr>
                      <p:cNvPr id="0" name="Диаграмма 4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4000500"/>
                        <a:ext cx="2881312" cy="194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Лист" r:id="rId3" imgW="6835228" imgH="4351104" progId="Excel.Sheet.8">
                  <p:embed/>
                </p:oleObj>
              </mc:Choice>
              <mc:Fallback>
                <p:oleObj name="Лист" r:id="rId3" imgW="6835228" imgH="4351104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9" y="1357313"/>
                        <a:ext cx="8429653" cy="4929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5" imgW="6915187" imgH="3778135" progId="Excel.Sheet.8">
                  <p:embed/>
                </p:oleObj>
              </mc:Choice>
              <mc:Fallback>
                <p:oleObj name="Worksheet" r:id="rId5" imgW="6915187" imgH="3778135" progId="Excel.Shee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41438"/>
                        <a:ext cx="8772525" cy="508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2022-2026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67345"/>
        </p:xfrm>
        <a:graphic>
          <a:graphicData uri="http://schemas.openxmlformats.org/drawingml/2006/table">
            <a:tbl>
              <a:tblPr/>
              <a:tblGrid>
                <a:gridCol w="322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3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5629.6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71390,7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76696,7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65944,3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71001,4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2690,2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1752,7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45415,1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4819,8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2494,5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40110,4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101044,7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76210,5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81571,9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2022-2026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Диаграмма" r:id="rId3" imgW="8413678" imgH="3638577" progId="MSGraph.Chart.8">
                  <p:embed followColorScheme="full"/>
                </p:oleObj>
              </mc:Choice>
              <mc:Fallback>
                <p:oleObj name="Диаграмма" r:id="rId3" imgW="8413678" imgH="3638577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484784"/>
                        <a:ext cx="9037637" cy="434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83638" cy="5764234"/>
            <a:chOff x="213666" y="221057"/>
            <a:chExt cx="8813900" cy="3540634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13900" cy="2968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Worksheet" r:id="rId4" imgW="6978662" imgH="3670229" progId="Excel.Sheet.8">
                    <p:embed/>
                  </p:oleObj>
                </mc:Choice>
                <mc:Fallback>
                  <p:oleObj name="Worksheet" r:id="rId4" imgW="6978662" imgH="3670229" progId="Excel.Sheet.8">
                    <p:embed/>
                    <p:pic>
                      <p:nvPicPr>
                        <p:cNvPr id="0" name="Диаграмма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666" y="793459"/>
                          <a:ext cx="8813900" cy="2968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451622"/>
            <a:chOff x="305973" y="228080"/>
            <a:chExt cx="8608080" cy="5973322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332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Worksheet" r:id="rId4" imgW="7118308" imgH="4584789" progId="Excel.Sheet.8">
                    <p:embed/>
                  </p:oleObj>
                </mc:Choice>
                <mc:Fallback>
                  <p:oleObj name="Worksheet" r:id="rId4" imgW="7118308" imgH="4584789" progId="Excel.Sheet.8">
                    <p:embed/>
                    <p:pic>
                      <p:nvPicPr>
                        <p:cNvPr id="0" name="Диаграмма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73" y="868937"/>
                          <a:ext cx="8608080" cy="53324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6124598"/>
            <a:chOff x="305972" y="228080"/>
            <a:chExt cx="8464434" cy="567054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5034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Worksheet" r:id="rId4" imgW="6978662" imgH="3854388" progId="Excel.Sheet.8">
                    <p:embed/>
                  </p:oleObj>
                </mc:Choice>
                <mc:Fallback>
                  <p:oleObj name="Worksheet" r:id="rId4" imgW="6978662" imgH="3854388" progId="Excel.Sheet.8">
                    <p:embed/>
                    <p:pic>
                      <p:nvPicPr>
                        <p:cNvPr id="0" name="Диаграмма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72" y="864528"/>
                          <a:ext cx="8464434" cy="50340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2024-2026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495804,6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94,3%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образовании «</a:t>
            </a:r>
            <a:r>
              <a:rPr lang="ru-RU" sz="1600" dirty="0" err="1">
                <a:latin typeface="Times New Roman" pitchFamily="18" charset="0"/>
              </a:rPr>
              <a:t>Сычевский</a:t>
            </a:r>
            <a:r>
              <a:rPr lang="ru-RU" sz="1600" dirty="0">
                <a:latin typeface="Times New Roman" pitchFamily="18" charset="0"/>
              </a:rPr>
              <a:t> район»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41034,1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31850,2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31186,5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40236,0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21929,7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16862,1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18745,5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389,5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1479,2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1323,2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275403,0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207627,9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218013,4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102708,9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65786,2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66644,0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2048,2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1571,2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1587,4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10718,0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2024-2026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40864,1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31066,5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2024 год и плановый период 2025  и 2026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275403,0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207627,9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218013,4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190766,7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143077,6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9708,1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41708,5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43483,3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829.4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цровня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102708,9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65786,2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66644,0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82.6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505777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5872480"/>
        </p:xfrm>
        <a:graphic>
          <a:graphicData uri="http://schemas.openxmlformats.org/drawingml/2006/table">
            <a:tbl>
              <a:tblPr/>
              <a:tblGrid>
                <a:gridCol w="464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7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1874,8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592,9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37830,9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39343,0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40602,0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42990,0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452526"/>
        </p:xfrm>
        <a:graphic>
          <a:graphicData uri="http://schemas.openxmlformats.org/drawingml/2006/table">
            <a:tbl>
              <a:tblPr/>
              <a:tblGrid>
                <a:gridCol w="558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40236,0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21929,7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16862,1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9079,9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18745,5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18745,5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573251"/>
        </p:xfrm>
        <a:graphic>
          <a:graphicData uri="http://schemas.openxmlformats.org/drawingml/2006/table">
            <a:tbl>
              <a:tblPr/>
              <a:tblGrid>
                <a:gridCol w="4751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319267"/>
        </p:xfrm>
        <a:graphic>
          <a:graphicData uri="http://schemas.openxmlformats.org/drawingml/2006/table">
            <a:tbl>
              <a:tblPr/>
              <a:tblGrid>
                <a:gridCol w="4751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10174,7тыс.рублей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710434"/>
        </p:xfrm>
        <a:graphic>
          <a:graphicData uri="http://schemas.openxmlformats.org/drawingml/2006/table">
            <a:tbl>
              <a:tblPr/>
              <a:tblGrid>
                <a:gridCol w="243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43108,1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3592,3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29212,5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2434,3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29935,5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2494,6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22334,4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1861,2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6966,2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413,9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7968,9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497,4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5389,0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449,1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3691,1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307,6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3793,7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316,1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2186,3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182,2руб.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1572,1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131,0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1585,1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132,1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2024-2026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1479,2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2024-2026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46898,7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43414,7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194863,3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138360,2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146841,0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21513,6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272480,0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206988,0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2024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22334,4</a:t>
            </a:r>
            <a:r>
              <a:rPr lang="ru-RU" sz="2000" i="1" dirty="0" smtClean="0"/>
              <a:t>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2024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280,9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2024 году составит 5300,7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2024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55688" y="3027363"/>
          <a:ext cx="6308725" cy="361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Worksheet" r:id="rId3" imgW="6743685" imgH="3860862" progId="Excel.Sheet.8">
                  <p:embed/>
                </p:oleObj>
              </mc:Choice>
              <mc:Fallback>
                <p:oleObj name="Worksheet" r:id="rId3" imgW="6743685" imgH="3860862" progId="Excel.Sheet.8">
                  <p:embed/>
                  <p:pic>
                    <p:nvPicPr>
                      <p:cNvPr id="0" name="Object 17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027363"/>
                        <a:ext cx="6308725" cy="361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26672,5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2024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2186,3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26672,5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16184,3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202-2026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2024-2026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Диаграмма" r:id="rId3" imgW="6146780" imgH="4076673" progId="MSGraph.Chart.8">
                  <p:embed followColorScheme="full"/>
                </p:oleObj>
              </mc:Choice>
              <mc:Fallback>
                <p:oleObj name="Диаграмма" r:id="rId3" imgW="6146780" imgH="4076673" progId="MSGraph.Chart.8">
                  <p:embed followColorScheme="full"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70313"/>
                        <a:ext cx="4570413" cy="303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2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Диаграмма" r:id="rId5" imgW="6280197" imgH="4254598" progId="MSGraph.Chart.8">
                  <p:embed followColorScheme="full"/>
                </p:oleObj>
              </mc:Choice>
              <mc:Fallback>
                <p:oleObj name="Диаграмма" r:id="rId5" imgW="6280197" imgH="4254598" progId="MSGraph.Chart.8">
                  <p:embed followColorScheme="full"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709613"/>
                        <a:ext cx="4310062" cy="291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Диаграмма" r:id="rId7" imgW="6153247" imgH="4191053" progId="MSGraph.Chart.8">
                  <p:embed followColorScheme="full"/>
                </p:oleObj>
              </mc:Choice>
              <mc:Fallback>
                <p:oleObj name="Диаграмма" r:id="rId7" imgW="6153247" imgH="4191053" progId="MSGraph.Chart.8">
                  <p:embed followColorScheme="full"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3763963"/>
                        <a:ext cx="3998912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400922,6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86951,0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62486,7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38951,8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</a:t>
            </a:r>
            <a:r>
              <a:rPr lang="ru-RU" sz="1000" dirty="0" smtClean="0">
                <a:solidFill>
                  <a:schemeClr val="accent2"/>
                </a:solidFill>
              </a:rPr>
              <a:t>трансферты – 12533,1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285022,4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7395,0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166169,9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 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1177,2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290589,1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117228,0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171857,4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1223,7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2024 году- 32627,3 тыс. руб., в 2025 году- 14747,3 тыс. руб., в 2025 году – 9729,7 тыс. руб.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651000" y="2498725"/>
          <a:ext cx="5767388" cy="387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Диаграмма" r:id="rId3" imgW="6153247" imgH="4133743" progId="MSGraph.Chart.8">
                  <p:embed followColorScheme="full"/>
                </p:oleObj>
              </mc:Choice>
              <mc:Fallback>
                <p:oleObj name="Диаграмма" r:id="rId3" imgW="6153247" imgH="4133743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2498725"/>
                        <a:ext cx="5767388" cy="3875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Диаграмма" r:id="rId3" imgW="6096000" imgH="3289202" progId="MSGraph.Chart.8">
                  <p:embed followColorScheme="full"/>
                </p:oleObj>
              </mc:Choice>
              <mc:Fallback>
                <p:oleObj name="Диаграмма" r:id="rId3" imgW="6096000" imgH="3289202" progId="MSGraph.Chart.8">
                  <p:embed followColorScheme="full"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1419225"/>
                        <a:ext cx="4386263" cy="236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2025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2026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202296"/>
        </p:xfrm>
        <a:graphic>
          <a:graphicData uri="http://schemas.openxmlformats.org/drawingml/2006/table">
            <a:tbl>
              <a:tblPr/>
              <a:tblGrid>
                <a:gridCol w="5184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4438,0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2234,5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4192,0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1626,8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3188,1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2893,4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66713,1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4620,6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20049</TotalTime>
  <Words>6581</Words>
  <Application>Microsoft Office PowerPoint</Application>
  <PresentationFormat>Экран (4:3)</PresentationFormat>
  <Paragraphs>1544</Paragraphs>
  <Slides>86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86</vt:i4>
      </vt:variant>
    </vt:vector>
  </HeadingPairs>
  <TitlesOfParts>
    <vt:vector size="102" baseType="lpstr">
      <vt:lpstr>Arial</vt:lpstr>
      <vt:lpstr>Bauhaus 93</vt:lpstr>
      <vt:lpstr>Calibri</vt:lpstr>
      <vt:lpstr>Cambria</vt:lpstr>
      <vt:lpstr>Comic Sans MS</vt:lpstr>
      <vt:lpstr>Franklin Gothic Book</vt:lpstr>
      <vt:lpstr>Perpetua</vt:lpstr>
      <vt:lpstr>Times New Roman</vt:lpstr>
      <vt:lpstr>Wide Latin</vt:lpstr>
      <vt:lpstr>Wingdings</vt:lpstr>
      <vt:lpstr>Wingdings 2</vt:lpstr>
      <vt:lpstr>Справедливость</vt:lpstr>
      <vt:lpstr>Лист</vt:lpstr>
      <vt:lpstr>Лист Microsoft Excel 97–2003</vt:lpstr>
      <vt:lpstr>Диаграмма</vt:lpstr>
      <vt:lpstr>Worksheet</vt:lpstr>
      <vt:lpstr>Презентация PowerPoint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2024 год и плановый период 2025  и 2026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формирования местного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налоги, уплачиваются непосредственно на территории муниципального образования «Сычевский район»</vt:lpstr>
      <vt:lpstr>Презентация PowerPoint</vt:lpstr>
      <vt:lpstr>Основные параметры консолидированного бюджета муниципального образования «Сычевский район»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ПОЯСНИТЕЛЬНАЯ ЗАПИСКА      к решению Сычевской районной Думы от 11.09.2024 №177 «О внесении изменений в решение Сычевской районной Думы от 20.12.2023 года № 143 «О бюджете муниципального района на 2024 год и на плановый период 2025 и 2026 годов»  </vt:lpstr>
      <vt:lpstr>Презентация PowerPoint</vt:lpstr>
      <vt:lpstr>МУНИЦИПАЛЬНЫЙ ДОЛГ В ДИНАМИКЕ НА 2022-2026 ГОДА</vt:lpstr>
      <vt:lpstr>Презентация PowerPoint</vt:lpstr>
      <vt:lpstr>Презентация PowerPoint</vt:lpstr>
      <vt:lpstr>Структура налоговых и неналоговых доходов на 2022-2026 годы</vt:lpstr>
      <vt:lpstr>Поступление налоговых доходов в динамике  2022-2026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в рамках муниципальных программ составляют 495804,6 тыс. руб., или 94,3%</vt:lpstr>
      <vt:lpstr>Презентация PowerPoint</vt:lpstr>
      <vt:lpstr>Презентация PowerPoint</vt:lpstr>
      <vt:lpstr>Презентация PowerPoint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район»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район»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2024 году и плановом периоде 2025-2026 годов</vt:lpstr>
      <vt:lpstr>НАЦИОНАЛЬНАЯ ЭКОНОМИКА НА 2024-2026 годы</vt:lpstr>
      <vt:lpstr>Расходы на образование на 2024-2026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2024 году составит 5300,7 рублей  Расходы на культуру на 2024 в разрезе направлений:</vt:lpstr>
      <vt:lpstr>Презентация PowerPoint</vt:lpstr>
      <vt:lpstr>Презентация PowerPoint</vt:lpstr>
      <vt:lpstr>Презентация PowerPoint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2024 году- 32627,3 тыс. руб., в 2025 году- 14747,3 тыс. руб., в 2025 году – 9729,7 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Белова</cp:lastModifiedBy>
  <cp:revision>2155</cp:revision>
  <dcterms:created xsi:type="dcterms:W3CDTF">2013-11-27T07:50:48Z</dcterms:created>
  <dcterms:modified xsi:type="dcterms:W3CDTF">2024-12-23T12:55:23Z</dcterms:modified>
</cp:coreProperties>
</file>