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95"/>
  </p:notesMasterIdLst>
  <p:sldIdLst>
    <p:sldId id="256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314" r:id="rId13"/>
    <p:sldId id="400" r:id="rId14"/>
    <p:sldId id="304" r:id="rId15"/>
    <p:sldId id="307" r:id="rId16"/>
    <p:sldId id="305" r:id="rId17"/>
    <p:sldId id="318" r:id="rId18"/>
    <p:sldId id="401" r:id="rId19"/>
    <p:sldId id="316" r:id="rId20"/>
    <p:sldId id="319" r:id="rId21"/>
    <p:sldId id="327" r:id="rId22"/>
    <p:sldId id="270" r:id="rId23"/>
    <p:sldId id="272" r:id="rId24"/>
    <p:sldId id="403" r:id="rId25"/>
    <p:sldId id="404" r:id="rId26"/>
    <p:sldId id="405" r:id="rId27"/>
    <p:sldId id="312" r:id="rId28"/>
    <p:sldId id="423" r:id="rId29"/>
    <p:sldId id="286" r:id="rId30"/>
    <p:sldId id="273" r:id="rId31"/>
    <p:sldId id="338" r:id="rId32"/>
    <p:sldId id="340" r:id="rId33"/>
    <p:sldId id="416" r:id="rId34"/>
    <p:sldId id="268" r:id="rId35"/>
    <p:sldId id="329" r:id="rId36"/>
    <p:sldId id="267" r:id="rId37"/>
    <p:sldId id="269" r:id="rId38"/>
    <p:sldId id="311" r:id="rId39"/>
    <p:sldId id="309" r:id="rId40"/>
    <p:sldId id="275" r:id="rId41"/>
    <p:sldId id="280" r:id="rId42"/>
    <p:sldId id="383" r:id="rId43"/>
    <p:sldId id="384" r:id="rId44"/>
    <p:sldId id="274" r:id="rId45"/>
    <p:sldId id="287" r:id="rId46"/>
    <p:sldId id="288" r:id="rId47"/>
    <p:sldId id="289" r:id="rId48"/>
    <p:sldId id="296" r:id="rId49"/>
    <p:sldId id="415" r:id="rId50"/>
    <p:sldId id="342" r:id="rId51"/>
    <p:sldId id="343" r:id="rId52"/>
    <p:sldId id="345" r:id="rId53"/>
    <p:sldId id="347" r:id="rId54"/>
    <p:sldId id="349" r:id="rId55"/>
    <p:sldId id="351" r:id="rId56"/>
    <p:sldId id="354" r:id="rId57"/>
    <p:sldId id="412" r:id="rId58"/>
    <p:sldId id="356" r:id="rId59"/>
    <p:sldId id="358" r:id="rId60"/>
    <p:sldId id="360" r:id="rId61"/>
    <p:sldId id="362" r:id="rId62"/>
    <p:sldId id="364" r:id="rId63"/>
    <p:sldId id="366" r:id="rId64"/>
    <p:sldId id="368" r:id="rId65"/>
    <p:sldId id="370" r:id="rId66"/>
    <p:sldId id="372" r:id="rId67"/>
    <p:sldId id="374" r:id="rId68"/>
    <p:sldId id="376" r:id="rId69"/>
    <p:sldId id="378" r:id="rId70"/>
    <p:sldId id="413" r:id="rId71"/>
    <p:sldId id="414" r:id="rId72"/>
    <p:sldId id="380" r:id="rId73"/>
    <p:sldId id="382" r:id="rId74"/>
    <p:sldId id="417" r:id="rId75"/>
    <p:sldId id="418" r:id="rId76"/>
    <p:sldId id="419" r:id="rId77"/>
    <p:sldId id="420" r:id="rId78"/>
    <p:sldId id="421" r:id="rId79"/>
    <p:sldId id="422" r:id="rId80"/>
    <p:sldId id="320" r:id="rId81"/>
    <p:sldId id="335" r:id="rId82"/>
    <p:sldId id="328" r:id="rId83"/>
    <p:sldId id="279" r:id="rId84"/>
    <p:sldId id="281" r:id="rId85"/>
    <p:sldId id="276" r:id="rId86"/>
    <p:sldId id="277" r:id="rId87"/>
    <p:sldId id="278" r:id="rId88"/>
    <p:sldId id="285" r:id="rId89"/>
    <p:sldId id="424" r:id="rId90"/>
    <p:sldId id="313" r:id="rId91"/>
    <p:sldId id="406" r:id="rId92"/>
    <p:sldId id="407" r:id="rId93"/>
    <p:sldId id="411" r:id="rId9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8000"/>
    <a:srgbClr val="00CC00"/>
    <a:srgbClr val="00FF00"/>
    <a:srgbClr val="FF3399"/>
    <a:srgbClr val="FF9900"/>
    <a:srgbClr val="0000FF"/>
    <a:srgbClr val="D60093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15" autoAdjust="0"/>
    <p:restoredTop sz="97705" autoAdjust="0"/>
  </p:normalViewPr>
  <p:slideViewPr>
    <p:cSldViewPr>
      <p:cViewPr varScale="1">
        <p:scale>
          <a:sx n="68" d="100"/>
          <a:sy n="68" d="100"/>
        </p:scale>
        <p:origin x="-1516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33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7817623073754271"/>
          <c:y val="5.4832027966405905E-2"/>
          <c:w val="0.43212645930738602"/>
          <c:h val="0.71847586500410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47.1</c:v>
                </c:pt>
                <c:pt idx="1">
                  <c:v>43</c:v>
                </c:pt>
                <c:pt idx="2">
                  <c:v>42.8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144.5</c:v>
                </c:pt>
                <c:pt idx="1">
                  <c:v>130.80000000000001</c:v>
                </c:pt>
                <c:pt idx="2">
                  <c:v>131.9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23.3</c:v>
                </c:pt>
                <c:pt idx="1">
                  <c:v>17.8</c:v>
                </c:pt>
                <c:pt idx="2">
                  <c:v>14.7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10.4</c:v>
                </c:pt>
                <c:pt idx="1">
                  <c:v>10.4</c:v>
                </c:pt>
                <c:pt idx="2">
                  <c:v>10.4</c:v>
                </c:pt>
              </c:numCache>
            </c:numRef>
          </c:val>
        </c:ser>
        <c:axId val="181245440"/>
        <c:axId val="181246976"/>
      </c:barChart>
      <c:catAx>
        <c:axId val="181245440"/>
        <c:scaling>
          <c:orientation val="minMax"/>
        </c:scaling>
        <c:axPos val="b"/>
        <c:numFmt formatCode="General" sourceLinked="1"/>
        <c:tickLblPos val="nextTo"/>
        <c:crossAx val="181246976"/>
        <c:crosses val="autoZero"/>
        <c:auto val="1"/>
        <c:lblAlgn val="ctr"/>
        <c:lblOffset val="100"/>
      </c:catAx>
      <c:valAx>
        <c:axId val="181246976"/>
        <c:scaling>
          <c:orientation val="minMax"/>
        </c:scaling>
        <c:axPos val="l"/>
        <c:majorGridlines/>
        <c:numFmt formatCode="General" sourceLinked="1"/>
        <c:tickLblPos val="nextTo"/>
        <c:crossAx val="181245440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14.02.2025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F86A9195-01E9-4F71-8488-413490B3A16F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42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43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C45926-2427-4310-827F-1D6A75F8862C}" type="slidenum">
              <a:rPr lang="ru-RU" smtClean="0"/>
              <a:pPr>
                <a:defRPr/>
              </a:pPr>
              <a:t>70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7.xls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8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9.xls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10.xls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5.jpe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1.v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57343"/>
            <a:ext cx="9144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/>
              <a:t>Бюджет муниципального образования 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муниципальный округ» Смоленской области на 2025 год и плановый период 2026 и 2027 годов (проект)</a:t>
            </a:r>
          </a:p>
          <a:p>
            <a:r>
              <a:rPr lang="ru-RU" sz="2000" dirty="0" smtClean="0"/>
              <a:t>к решению </a:t>
            </a:r>
            <a:r>
              <a:rPr lang="ru-RU" sz="2000" dirty="0" err="1" smtClean="0"/>
              <a:t>Сычевской</a:t>
            </a:r>
            <a:r>
              <a:rPr lang="ru-RU" sz="2000" dirty="0" smtClean="0"/>
              <a:t> окружной Думы от 25 октября 2024 года № 36</a:t>
            </a:r>
            <a:br>
              <a:rPr lang="ru-RU" sz="2000" dirty="0" smtClean="0"/>
            </a:br>
            <a:r>
              <a:rPr lang="ru-RU" sz="2000" dirty="0" smtClean="0"/>
              <a:t>«О проекте бюджета муниципального округа на 2025 год и плановый период 2026 и 2027 годов»</a:t>
            </a:r>
            <a:endParaRPr lang="ru-RU" sz="2000" dirty="0"/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42" descr="1462333654_byudzheta-dlya-grazhd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400" b="1" i="1" dirty="0" smtClean="0">
                <a:solidFill>
                  <a:srgbClr val="CC6600"/>
                </a:solidFill>
              </a:rPr>
              <a:t>Консолидированный бюджет</a:t>
            </a:r>
            <a:r>
              <a:rPr lang="ru-RU" sz="2000" b="1" dirty="0" smtClean="0">
                <a:solidFill>
                  <a:srgbClr val="CC6600"/>
                </a:solidFill>
              </a:rPr>
              <a:t> – свод бюджетов всех уровней на соответствующей территории, используемый  при прогнозировании, расчетах, анализе</a:t>
            </a:r>
          </a:p>
        </p:txBody>
      </p:sp>
      <p:pic>
        <p:nvPicPr>
          <p:cNvPr id="29699" name="Picture 4" descr="tirelire-1024x68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568450"/>
            <a:ext cx="6502400" cy="433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 на 2025 год и плановый период 2026-2027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857625"/>
            <a:ext cx="8353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</a:t>
            </a:r>
          </a:p>
          <a:p>
            <a:pPr algn="r" eaLnBrk="1" hangingPunct="1">
              <a:buFontTx/>
              <a:buNone/>
            </a:pP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окружной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24.10.2024 года № 22 </a:t>
            </a: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07504" y="3068960"/>
            <a:ext cx="8785225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в муниципальном образовании «</a:t>
            </a:r>
            <a:r>
              <a:rPr lang="ru-RU" sz="1800" i="1" dirty="0" err="1">
                <a:solidFill>
                  <a:srgbClr val="FF0000"/>
                </a:solidFill>
              </a:rPr>
              <a:t>Сычевский</a:t>
            </a:r>
            <a:r>
              <a:rPr lang="ru-RU" sz="1800" i="1" dirty="0">
                <a:solidFill>
                  <a:srgbClr val="FF0000"/>
                </a:solidFill>
              </a:rPr>
              <a:t> </a:t>
            </a:r>
            <a:r>
              <a:rPr lang="ru-RU" sz="1800" i="1" dirty="0" smtClean="0">
                <a:solidFill>
                  <a:srgbClr val="FF0000"/>
                </a:solidFill>
              </a:rPr>
              <a:t>муниципальный округ» </a:t>
            </a:r>
            <a:r>
              <a:rPr lang="ru-RU" sz="1800" i="1" dirty="0">
                <a:solidFill>
                  <a:srgbClr val="FF0000"/>
                </a:solidFill>
              </a:rPr>
              <a:t>Смоленской области</a:t>
            </a:r>
          </a:p>
          <a:p>
            <a:pPr>
              <a:spcBef>
                <a:spcPct val="0"/>
              </a:spcBef>
            </a:pPr>
            <a:endParaRPr lang="ru-RU" sz="1800" i="1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 dirty="0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</a:t>
            </a:r>
            <a:r>
              <a:rPr lang="ru-RU" sz="1600" b="0" i="1" dirty="0" smtClean="0">
                <a:solidFill>
                  <a:schemeClr val="accent2"/>
                </a:solidFill>
              </a:rPr>
              <a:t>муниципальный округ» </a:t>
            </a:r>
            <a:r>
              <a:rPr lang="ru-RU" sz="1600" b="0" i="1" dirty="0">
                <a:solidFill>
                  <a:schemeClr val="accent2"/>
                </a:solidFill>
              </a:rPr>
              <a:t>Смоленской области, утверждения и исполнения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</a:t>
            </a:r>
            <a:r>
              <a:rPr lang="ru-RU" sz="1600" b="0" i="1" dirty="0" smtClean="0">
                <a:solidFill>
                  <a:schemeClr val="accent2"/>
                </a:solidFill>
              </a:rPr>
              <a:t>муниципальный округ» </a:t>
            </a:r>
            <a:r>
              <a:rPr lang="ru-RU" sz="1600" b="0" i="1" dirty="0">
                <a:solidFill>
                  <a:schemeClr val="accent2"/>
                </a:solidFill>
              </a:rPr>
              <a:t>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Смоленской области. Готовый проект местного бюджета представляется на рассмотрение в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Сычевскую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окружную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Думу не позднее 15 ноября текущего года.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окружной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Думы проект решения о местном бюджете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</a:rPr>
              <a:t>окружной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Думы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</a:rPr>
              <a:t>25 октября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т.г</a:t>
            </a:r>
            <a:r>
              <a:rPr lang="ru-RU" sz="1800" b="0" dirty="0"/>
              <a:t>, </a:t>
            </a:r>
            <a:r>
              <a:rPr lang="ru-RU" sz="1400" b="0" dirty="0" smtClean="0">
                <a:latin typeface="Times New Roman" pitchFamily="18" charset="0"/>
              </a:rPr>
              <a:t>12 </a:t>
            </a:r>
            <a:r>
              <a:rPr lang="ru-RU" sz="1400" b="0" dirty="0">
                <a:latin typeface="Times New Roman" pitchFamily="18" charset="0"/>
              </a:rPr>
              <a:t>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окружной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Думой. Решение о проекте бюджета муниципального района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плановой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 утверждено 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 декабря 2024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525344"/>
            <a:chOff x="351547" y="142852"/>
            <a:chExt cx="8649609" cy="652539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 cstate="print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324693" cy="338211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муниципальный округ»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муниципальный округ» 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муниципальный округ» 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68263" y="115888"/>
            <a:ext cx="8967787" cy="5976937"/>
            <a:chOff x="43" y="73"/>
            <a:chExt cx="5649" cy="3765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</a:t>
              </a:r>
              <a:r>
                <a:rPr lang="ru-RU" dirty="0" err="1">
                  <a:solidFill>
                    <a:schemeClr val="bg1"/>
                  </a:solidFill>
                </a:rPr>
                <a:t>Сычевский</a:t>
              </a:r>
              <a:r>
                <a:rPr lang="ru-RU" dirty="0">
                  <a:solidFill>
                    <a:schemeClr val="bg1"/>
                  </a:solidFill>
                </a:rPr>
                <a:t> </a:t>
              </a:r>
              <a:r>
                <a:rPr lang="ru-RU" dirty="0" smtClean="0">
                  <a:solidFill>
                    <a:schemeClr val="bg1"/>
                  </a:solidFill>
                </a:rPr>
                <a:t>муниципальный округ» </a:t>
              </a:r>
              <a:r>
                <a:rPr lang="ru-RU" dirty="0">
                  <a:solidFill>
                    <a:schemeClr val="bg1"/>
                  </a:solidFill>
                </a:rPr>
                <a:t>Смоленской области  на  </a:t>
              </a:r>
              <a:r>
                <a:rPr lang="ru-RU" dirty="0" smtClean="0">
                  <a:solidFill>
                    <a:schemeClr val="bg1"/>
                  </a:solidFill>
                </a:rPr>
                <a:t>2025 </a:t>
              </a:r>
              <a:r>
                <a:rPr lang="ru-RU" dirty="0">
                  <a:solidFill>
                    <a:schemeClr val="bg1"/>
                  </a:solidFill>
                </a:rPr>
                <a:t>– </a:t>
              </a:r>
              <a:r>
                <a:rPr lang="ru-RU" dirty="0" smtClean="0">
                  <a:solidFill>
                    <a:schemeClr val="bg1"/>
                  </a:solidFill>
                </a:rPr>
                <a:t>2027 </a:t>
              </a:r>
              <a:r>
                <a:rPr lang="ru-RU" dirty="0">
                  <a:solidFill>
                    <a:schemeClr val="bg1"/>
                  </a:solidFill>
                </a:rPr>
                <a:t>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43" y="1423"/>
              <a:ext cx="1228" cy="2031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Обеспечение  макроэкономической  стабильности, которая  предусматривает  сбалансированный  бюджет  и устойчивость бюджетной  системы, повышение  инвестиционной привлекательности </a:t>
              </a:r>
              <a:r>
                <a:rPr lang="ru-RU" dirty="0" err="1" smtClean="0">
                  <a:solidFill>
                    <a:schemeClr val="bg1"/>
                  </a:solidFill>
                </a:rPr>
                <a:t>Сычевского</a:t>
              </a:r>
              <a:r>
                <a:rPr lang="ru-RU" dirty="0" smtClean="0">
                  <a:solidFill>
                    <a:schemeClr val="bg1"/>
                  </a:solidFill>
                </a:rPr>
                <a:t> муниципального округа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259"/>
              <a:ext cx="2948" cy="579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</a:t>
              </a:r>
              <a:r>
                <a:rPr lang="ru-RU" dirty="0" err="1" smtClean="0">
                  <a:solidFill>
                    <a:schemeClr val="bg1"/>
                  </a:solidFill>
                </a:rPr>
                <a:t>Сычевского</a:t>
              </a:r>
              <a:r>
                <a:rPr lang="ru-RU" dirty="0" smtClean="0">
                  <a:solidFill>
                    <a:schemeClr val="bg1"/>
                  </a:solidFill>
                </a:rPr>
                <a:t> муниципального округа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24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25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округ»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2025г. и плановый период 2026 и 2027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муниципальный округ»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5076056" y="836712"/>
            <a:ext cx="3786188" cy="1944216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>
                <a:solidFill>
                  <a:srgbClr val="008000"/>
                </a:solidFill>
              </a:rPr>
              <a:t>ООО </a:t>
            </a:r>
            <a:endParaRPr lang="ru-RU" sz="1800" b="0" dirty="0" smtClean="0">
              <a:solidFill>
                <a:srgbClr val="008000"/>
              </a:solidFill>
            </a:endParaRP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«</a:t>
            </a:r>
            <a:r>
              <a:rPr lang="ru-RU" sz="1800" b="0" dirty="0">
                <a:solidFill>
                  <a:srgbClr val="008000"/>
                </a:solidFill>
              </a:rPr>
              <a:t>Сельскохозяйственное </a:t>
            </a:r>
            <a:br>
              <a:rPr lang="ru-RU" sz="1800" b="0" dirty="0">
                <a:solidFill>
                  <a:srgbClr val="008000"/>
                </a:solidFill>
              </a:rPr>
            </a:br>
            <a:r>
              <a:rPr lang="ru-RU" sz="1800" b="0" dirty="0">
                <a:solidFill>
                  <a:srgbClr val="008000"/>
                </a:solidFill>
              </a:rPr>
              <a:t>предприятие «Мещерское</a:t>
            </a:r>
            <a:r>
              <a:rPr lang="ru-RU" sz="1800" b="0" dirty="0" smtClean="0">
                <a:solidFill>
                  <a:srgbClr val="008000"/>
                </a:solidFill>
              </a:rPr>
              <a:t>»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Выращивание озимых и яровых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культур</a:t>
            </a:r>
            <a:endParaRPr lang="ru-RU" sz="1800" b="0" dirty="0">
              <a:solidFill>
                <a:srgbClr val="008000"/>
              </a:solidFill>
            </a:endParaRPr>
          </a:p>
          <a:p>
            <a:pPr>
              <a:spcBef>
                <a:spcPct val="0"/>
              </a:spcBef>
            </a:pP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107504" y="3861048"/>
            <a:ext cx="3347864" cy="2016224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Фонд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Возрождения охоты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Осуществление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пользования объектами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животного мира</a:t>
            </a: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2915816" y="2420888"/>
            <a:ext cx="3286125" cy="2079501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lvl="1"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ЗАО </a:t>
            </a:r>
            <a:r>
              <a:rPr lang="ru-RU" sz="1800" b="0" dirty="0">
                <a:solidFill>
                  <a:srgbClr val="008000"/>
                </a:solidFill>
              </a:rPr>
              <a:t>«</a:t>
            </a:r>
            <a:r>
              <a:rPr lang="ru-RU" sz="1800" b="0" dirty="0" err="1" smtClean="0">
                <a:solidFill>
                  <a:srgbClr val="008000"/>
                </a:solidFill>
              </a:rPr>
              <a:t>Тропарево</a:t>
            </a:r>
            <a:r>
              <a:rPr lang="ru-RU" sz="1800" b="0" dirty="0" smtClean="0">
                <a:solidFill>
                  <a:srgbClr val="008000"/>
                </a:solidFill>
              </a:rPr>
              <a:t>» </a:t>
            </a:r>
          </a:p>
          <a:p>
            <a:pPr lvl="1"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обеспечение кормовых</a:t>
            </a:r>
          </a:p>
          <a:p>
            <a:pPr lvl="1"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баз свиноводческих </a:t>
            </a:r>
          </a:p>
          <a:p>
            <a:pPr lvl="1"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комплексов </a:t>
            </a: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79512" y="908720"/>
            <a:ext cx="3857625" cy="18002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ФКУ «СПБСТИН»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Деятельность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больничных организаций</a:t>
            </a: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5652120" y="3717032"/>
            <a:ext cx="3347864" cy="207208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АНО Санаторий </a:t>
            </a:r>
            <a:r>
              <a:rPr lang="ru-RU" sz="1800" b="0" dirty="0" err="1" smtClean="0">
                <a:solidFill>
                  <a:srgbClr val="008000"/>
                </a:solidFill>
              </a:rPr>
              <a:t>Дугино</a:t>
            </a:r>
            <a:r>
              <a:rPr lang="ru-RU" sz="1800" b="0" dirty="0" smtClean="0">
                <a:solidFill>
                  <a:srgbClr val="00800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  Центр восстановления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здоровья и реабилитации</a:t>
            </a: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83568" y="188640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 dirty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3203848" y="5085184"/>
            <a:ext cx="3024336" cy="1656184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ПАО </a:t>
            </a:r>
            <a:r>
              <a:rPr lang="ru-RU" sz="1800" b="0" dirty="0" err="1" smtClean="0">
                <a:solidFill>
                  <a:srgbClr val="008000"/>
                </a:solidFill>
              </a:rPr>
              <a:t>Россети</a:t>
            </a:r>
            <a:endParaRPr lang="ru-RU" sz="1800" b="0" dirty="0" smtClean="0">
              <a:solidFill>
                <a:srgbClr val="008000"/>
              </a:solidFill>
            </a:endParaRP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 электроснабжение района</a:t>
            </a:r>
            <a:endParaRPr lang="ru-RU" sz="1800" b="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99412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Поступления от основных налогоплательщиков </a:t>
            </a:r>
            <a:b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2024 году </a:t>
            </a:r>
            <a:r>
              <a:rPr lang="ru-RU" sz="1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(тыс.рублей)</a:t>
            </a:r>
            <a:endParaRPr lang="ru-RU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"/>
          </p:nvPr>
        </p:nvGraphicFramePr>
        <p:xfrm>
          <a:off x="179512" y="1340768"/>
          <a:ext cx="8784975" cy="488560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888432"/>
                <a:gridCol w="1584175"/>
                <a:gridCol w="1152127"/>
                <a:gridCol w="1296143"/>
                <a:gridCol w="864098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Плательщик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 всего </a:t>
                      </a:r>
                      <a:r>
                        <a:rPr lang="ru-RU" sz="1400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(из них)</a:t>
                      </a:r>
                      <a:endParaRPr lang="ru-RU" sz="1400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УСН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ФКУ «СПБСТИН» 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26862,0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26507,6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354,4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788483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ООО «Сельскохозяйственное </a:t>
                      </a:r>
                      <a:br>
                        <a:rPr lang="ru-RU" sz="1800" b="0" dirty="0" smtClean="0">
                          <a:solidFill>
                            <a:srgbClr val="008000"/>
                          </a:solidFill>
                        </a:rPr>
                      </a:b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предприятие «Мещерское»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3884,1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3024,5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859,6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72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ПАО </a:t>
                      </a:r>
                      <a:r>
                        <a:rPr lang="ru-RU" sz="1800" b="0" dirty="0" err="1" smtClean="0">
                          <a:solidFill>
                            <a:srgbClr val="008000"/>
                          </a:solidFill>
                        </a:rPr>
                        <a:t>Россети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1721,0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1721,0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71741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ЗАО «</a:t>
                      </a:r>
                      <a:r>
                        <a:rPr lang="ru-RU" sz="1800" b="0" dirty="0" err="1" smtClean="0">
                          <a:solidFill>
                            <a:srgbClr val="008000"/>
                          </a:solidFill>
                        </a:rPr>
                        <a:t>Тропарево</a:t>
                      </a: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» 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12301,5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10797,9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1503,6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7174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АНО Санаторий </a:t>
                      </a:r>
                      <a:r>
                        <a:rPr lang="ru-RU" sz="1800" b="0" dirty="0" err="1" smtClean="0">
                          <a:solidFill>
                            <a:srgbClr val="008000"/>
                          </a:solidFill>
                        </a:rPr>
                        <a:t>Дугино</a:t>
                      </a: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9661,6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9530,5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-6,7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137,8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416059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Фонд Возрождения охоты</a:t>
                      </a:r>
                    </a:p>
                    <a:p>
                      <a:pPr>
                        <a:spcBef>
                          <a:spcPct val="0"/>
                        </a:spcBef>
                      </a:pP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3269,9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2771,3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498,6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dirty="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</a:t>
            </a:r>
            <a:br>
              <a:rPr lang="ru-RU" sz="2400" dirty="0" smtClean="0">
                <a:solidFill>
                  <a:srgbClr val="CC0099"/>
                </a:solidFill>
              </a:rPr>
            </a:br>
            <a:r>
              <a:rPr lang="ru-RU" sz="2400" dirty="0" smtClean="0">
                <a:solidFill>
                  <a:srgbClr val="CC0099"/>
                </a:solidFill>
              </a:rPr>
              <a:t> «</a:t>
            </a:r>
            <a:r>
              <a:rPr lang="ru-RU" sz="2400" dirty="0" err="1" smtClean="0">
                <a:solidFill>
                  <a:srgbClr val="CC0099"/>
                </a:solidFill>
              </a:rPr>
              <a:t>Сычевский</a:t>
            </a:r>
            <a:r>
              <a:rPr lang="ru-RU" sz="2400" dirty="0" smtClean="0">
                <a:solidFill>
                  <a:srgbClr val="CC0099"/>
                </a:solidFill>
              </a:rPr>
              <a:t> муниципальный округ»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/>
              <a:t>Налог</a:t>
            </a:r>
          </a:p>
          <a:p>
            <a:pPr>
              <a:spcBef>
                <a:spcPct val="0"/>
              </a:spcBef>
            </a:pPr>
            <a:r>
              <a:rPr lang="ru-RU" dirty="0"/>
              <a:t> на доходы</a:t>
            </a:r>
          </a:p>
          <a:p>
            <a:pPr>
              <a:spcBef>
                <a:spcPct val="0"/>
              </a:spcBef>
            </a:pPr>
            <a:r>
              <a:rPr lang="ru-RU" dirty="0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 dirty="0"/>
              <a:t> лиц</a:t>
            </a:r>
          </a:p>
          <a:p>
            <a:pPr>
              <a:spcBef>
                <a:spcPct val="0"/>
              </a:spcBef>
            </a:pPr>
            <a:r>
              <a:rPr lang="ru-RU" dirty="0"/>
              <a:t>(НДФЛ)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41,052%</a:t>
            </a:r>
            <a:endParaRPr lang="ru-RU" dirty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/>
              <a:t>Налог,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взимаемый в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связи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 применением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упрощенной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системы</a:t>
            </a:r>
          </a:p>
          <a:p>
            <a:pPr>
              <a:spcBef>
                <a:spcPct val="0"/>
              </a:spcBef>
            </a:pPr>
            <a:r>
              <a:rPr lang="ru-RU" dirty="0" err="1" smtClean="0"/>
              <a:t>налого</a:t>
            </a:r>
            <a:r>
              <a:rPr lang="ru-RU" dirty="0" smtClean="0"/>
              <a:t>-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обложения 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10%</a:t>
            </a:r>
            <a:endParaRPr lang="ru-RU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/>
              <a:t>Единый</a:t>
            </a:r>
          </a:p>
          <a:p>
            <a:pPr>
              <a:spcBef>
                <a:spcPct val="0"/>
              </a:spcBef>
            </a:pPr>
            <a:r>
              <a:rPr lang="ru-RU" dirty="0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 dirty="0"/>
              <a:t>Налог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100</a:t>
            </a:r>
            <a:r>
              <a:rPr lang="ru-RU" dirty="0"/>
              <a:t>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dirty="0"/>
              <a:t>БЮДЖЕТ МУНИЦИПАЛЬНОГО ОБРАЗОВАНИЯ </a:t>
            </a:r>
            <a:endParaRPr lang="ru-RU" sz="1800" dirty="0" smtClean="0"/>
          </a:p>
          <a:p>
            <a:pPr>
              <a:spcBef>
                <a:spcPct val="0"/>
              </a:spcBef>
            </a:pPr>
            <a:r>
              <a:rPr lang="ru-RU" sz="1800" dirty="0" smtClean="0"/>
              <a:t>«</a:t>
            </a:r>
            <a:r>
              <a:rPr lang="ru-RU" sz="1800" dirty="0"/>
              <a:t>СЫЧЕВСКИЙ </a:t>
            </a:r>
            <a:r>
              <a:rPr lang="ru-RU" sz="1800" dirty="0" smtClean="0"/>
              <a:t> МУНИЦИПАЛЬНЫЙ ОКРУГ»</a:t>
            </a:r>
            <a:endParaRPr lang="ru-RU" sz="1800" dirty="0"/>
          </a:p>
          <a:p>
            <a:pPr>
              <a:spcBef>
                <a:spcPct val="0"/>
              </a:spcBef>
            </a:pPr>
            <a:r>
              <a:rPr lang="ru-RU" sz="1800" dirty="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</a:rPr>
              <a:t>Финансовое управление Администрации муниципального образования «</a:t>
            </a:r>
            <a:r>
              <a:rPr lang="ru-RU" sz="1600" dirty="0" err="1" smtClean="0">
                <a:latin typeface="Times New Roman" pitchFamily="18" charset="0"/>
              </a:rPr>
              <a:t>Сычевский</a:t>
            </a:r>
            <a:r>
              <a:rPr lang="ru-RU" sz="1600" dirty="0" smtClean="0">
                <a:latin typeface="Times New Roman" pitchFamily="18" charset="0"/>
              </a:rPr>
              <a:t>  муниципальный округ»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Адрес:</a:t>
            </a:r>
            <a:r>
              <a:rPr lang="ru-RU" sz="1600" dirty="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Телефон:</a:t>
            </a:r>
            <a:r>
              <a:rPr lang="ru-RU" sz="1600" dirty="0" smtClean="0">
                <a:latin typeface="Times New Roman" pitchFamily="18" charset="0"/>
              </a:rPr>
              <a:t> +7 (48130) 4-19-44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Факс</a:t>
            </a:r>
            <a:r>
              <a:rPr lang="ru-RU" sz="1600" dirty="0" smtClean="0">
                <a:latin typeface="Times New Roman" pitchFamily="18" charset="0"/>
              </a:rPr>
              <a:t>: +7 (48130) 4-64-08</a:t>
            </a:r>
            <a:endParaRPr lang="en-US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dirty="0" smtClean="0">
                <a:latin typeface="Times New Roman" pitchFamily="18" charset="0"/>
              </a:rPr>
              <a:t>E-mail</a:t>
            </a:r>
            <a:r>
              <a:rPr lang="en-US" sz="1600" dirty="0" smtClean="0">
                <a:latin typeface="Times New Roman" pitchFamily="18" charset="0"/>
              </a:rPr>
              <a:t>:    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Режим работы:</a:t>
            </a: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перерыв на обед: 13:00 - 14:00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err="1" smtClean="0"/>
              <a:t>Федай</a:t>
            </a:r>
            <a:r>
              <a:rPr lang="ru-RU" sz="1600" i="1" u="sng" dirty="0" smtClean="0"/>
              <a:t> Светлана Валентиновна 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smtClean="0"/>
              <a:t>Дементьева Наталья Александровна 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dirty="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Основные параметры  бюджета муниципального образования «</a:t>
            </a:r>
            <a:r>
              <a:rPr lang="ru-RU" sz="1800" b="1" dirty="0" err="1" smtClean="0"/>
              <a:t>Сычевский</a:t>
            </a:r>
            <a:r>
              <a:rPr lang="ru-RU" sz="1800" b="1" dirty="0" smtClean="0"/>
              <a:t> муниципальный округ» Смоленской области  на 2024-2026 годы</a:t>
            </a:r>
            <a:br>
              <a:rPr lang="ru-RU" sz="1800" b="1" dirty="0" smtClean="0"/>
            </a:br>
            <a:endParaRPr lang="ru-RU" sz="1800" b="1" dirty="0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214282" y="1603375"/>
          <a:ext cx="8390166" cy="5040335"/>
        </p:xfrm>
        <a:graphic>
          <a:graphicData uri="http://schemas.openxmlformats.org/drawingml/2006/table">
            <a:tbl>
              <a:tblPr/>
              <a:tblGrid>
                <a:gridCol w="3314633"/>
                <a:gridCol w="1657317"/>
                <a:gridCol w="1657317"/>
                <a:gridCol w="1760899"/>
              </a:tblGrid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образования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муниципальный округ»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479349,0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428927,6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441120,9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479349,0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428927,6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441120,9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501124" cy="4929211"/>
        </p:xfrm>
        <a:graphic>
          <a:graphicData uri="http://schemas.openxmlformats.org/drawingml/2006/table">
            <a:tbl>
              <a:tblPr/>
              <a:tblGrid>
                <a:gridCol w="3586411"/>
                <a:gridCol w="1461131"/>
                <a:gridCol w="1261886"/>
                <a:gridCol w="1062641"/>
                <a:gridCol w="1129055"/>
              </a:tblGrid>
              <a:tr h="94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472469,8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479349,0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428927,6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441120,9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71547,1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134303,7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137843,9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144604,7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400922,7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345045,3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291083,7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296516,2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39372,5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39945,8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35744,0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37069,0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28215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ru-RU" sz="1400" b="1" dirty="0" smtClean="0">
                <a:solidFill>
                  <a:srgbClr val="6600CC"/>
                </a:solidFill>
                <a:latin typeface="Comic Sans MS" pitchFamily="66" charset="0"/>
              </a:rPr>
              <a:t>ПОЯСНИТЕЛЬНАЯ ЗАПИСКА    </a:t>
            </a:r>
            <a:br>
              <a:rPr lang="ru-RU" sz="1400" b="1" dirty="0" smtClean="0">
                <a:solidFill>
                  <a:srgbClr val="6600CC"/>
                </a:solidFill>
                <a:latin typeface="Comic Sans MS" pitchFamily="66" charset="0"/>
              </a:rPr>
            </a:b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к решению </a:t>
            </a:r>
            <a:r>
              <a:rPr lang="ru-RU" sz="1400" dirty="0" err="1" smtClean="0">
                <a:solidFill>
                  <a:srgbClr val="6600CC"/>
                </a:solidFill>
                <a:latin typeface="Comic Sans MS" pitchFamily="66" charset="0"/>
              </a:rPr>
              <a:t>Сычевской</a:t>
            </a: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 окружной Думы от 25.10.2024 №36 «О проекте решения </a:t>
            </a:r>
            <a:r>
              <a:rPr lang="ru-RU" sz="1400" dirty="0" err="1" smtClean="0">
                <a:solidFill>
                  <a:srgbClr val="6600CC"/>
                </a:solidFill>
                <a:latin typeface="Comic Sans MS" pitchFamily="66" charset="0"/>
              </a:rPr>
              <a:t>Сычевской</a:t>
            </a: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 окружной Думы«О бюджете муниципального образования «</a:t>
            </a:r>
            <a:r>
              <a:rPr lang="ru-RU" sz="1400" dirty="0" err="1" smtClean="0">
                <a:solidFill>
                  <a:srgbClr val="6600CC"/>
                </a:solidFill>
                <a:latin typeface="Comic Sans MS" pitchFamily="66" charset="0"/>
              </a:rPr>
              <a:t>Сычевский</a:t>
            </a: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 муниципальный округ» Смоленской области </a:t>
            </a:r>
            <a:b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</a:b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на 2025 год и на плановый период 2026 и 2027 годов»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060432" cy="5112568"/>
          </a:xfrm>
        </p:spPr>
        <p:txBody>
          <a:bodyPr/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 на 2025 год  479349.000 рублей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Поступление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налоговых и неналоговых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доходов  бюджета муниципального округа  в 2025 году прогнозируется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134.303.650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руб.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поступления на 2025 год запланированы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345.045.300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рублей из них: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Дотации из областного бюджета на 2025 год  в сумме 188.870.000 рублей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Субсидии на 2025 год в сумме 2845900 рублей.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 Субвенции на 2025 год  в сумме 153.329.400 рублей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бюджета на 2025 год 479.349.000 рублей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образование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- 225.351.280 рублей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культуру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- 61. 814. 640 рублей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социальную поддержку граждан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27.332.300 рублей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жилищно-коммунальное хозяйство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- 21.711.700 рублей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физкультуру и спорт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- 18.370.200 рублей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содержание и текущий ремонт дорог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- 17.839.200 рублей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Резервный фонд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1.500.000 рублей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юджет муниципального образования на 2025 предлагается к утверждению без дефицитным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714357"/>
            <a:ext cx="1785938" cy="357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0" y="1341438"/>
          <a:ext cx="9144000" cy="6007100"/>
        </p:xfrm>
        <a:graphic>
          <a:graphicData uri="http://schemas.openxmlformats.org/presentationml/2006/ole">
            <p:oleObj spid="_x0000_s1026" name="Лист" r:id="rId3" imgW="6522738" imgH="6172200" progId="Excel.Sheet.8">
              <p:embed/>
            </p:oleObj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НА </a:t>
            </a:r>
            <a:r>
              <a:rPr lang="ru-RU" sz="2400" dirty="0" smtClean="0">
                <a:solidFill>
                  <a:srgbClr val="CC3300"/>
                </a:solidFill>
              </a:rPr>
              <a:t>2023-2027 </a:t>
            </a:r>
            <a:r>
              <a:rPr lang="ru-RU" sz="2400" dirty="0">
                <a:solidFill>
                  <a:srgbClr val="CC3300"/>
                </a:solidFill>
              </a:rPr>
              <a:t>ГОДЫ</a:t>
            </a:r>
          </a:p>
        </p:txBody>
      </p:sp>
      <p:graphicFrame>
        <p:nvGraphicFramePr>
          <p:cNvPr id="1027" name="Object 11"/>
          <p:cNvGraphicFramePr>
            <a:graphicFrameLocks/>
          </p:cNvGraphicFramePr>
          <p:nvPr/>
        </p:nvGraphicFramePr>
        <p:xfrm>
          <a:off x="427038" y="1143000"/>
          <a:ext cx="8366125" cy="5481638"/>
        </p:xfrm>
        <a:graphic>
          <a:graphicData uri="http://schemas.openxmlformats.org/presentationml/2006/ole">
            <p:oleObj spid="_x0000_s1027" name="Worksheet" r:id="rId4" imgW="6496013" imgH="3917932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8000"/>
                </a:solidFill>
              </a:rPr>
              <a:t>МУНИЦИПАЛЬНЫЙ ДОЛГ В ДИНАМИКЕ НА 2023-2027 ГОДА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498475" y="1603375"/>
          <a:ext cx="8145463" cy="4519613"/>
        </p:xfrm>
        <a:graphic>
          <a:graphicData uri="http://schemas.openxmlformats.org/presentationml/2006/ole">
            <p:oleObj spid="_x0000_s2050" name="Диаграмма" r:id="rId3" imgW="8331280" imgH="4622915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Диаграмма 38"/>
          <p:cNvGraphicFramePr>
            <a:graphicFrameLocks/>
          </p:cNvGraphicFramePr>
          <p:nvPr/>
        </p:nvGraphicFramePr>
        <p:xfrm>
          <a:off x="2863850" y="3995738"/>
          <a:ext cx="3149600" cy="1976437"/>
        </p:xfrm>
        <a:graphic>
          <a:graphicData uri="http://schemas.openxmlformats.org/presentationml/2006/ole">
            <p:oleObj spid="_x0000_s3074" name="Worksheet" r:id="rId3" imgW="2889193" imgH="1809697" progId="Excel.Sheet.8">
              <p:embed/>
            </p:oleObj>
          </a:graphicData>
        </a:graphic>
      </p:graphicFrame>
      <p:graphicFrame>
        <p:nvGraphicFramePr>
          <p:cNvPr id="3075" name="Диаграмма 39"/>
          <p:cNvGraphicFramePr>
            <a:graphicFrameLocks/>
          </p:cNvGraphicFramePr>
          <p:nvPr/>
        </p:nvGraphicFramePr>
        <p:xfrm>
          <a:off x="358775" y="4054475"/>
          <a:ext cx="2716213" cy="1752600"/>
        </p:xfrm>
        <a:graphic>
          <a:graphicData uri="http://schemas.openxmlformats.org/presentationml/2006/ole">
            <p:oleObj spid="_x0000_s3075" name="Worksheet" r:id="rId4" imgW="2298755" imgH="1460562" progId="Excel.Sheet.8">
              <p:embed/>
            </p:oleObj>
          </a:graphicData>
        </a:graphic>
      </p:graphicFrame>
      <p:graphicFrame>
        <p:nvGraphicFramePr>
          <p:cNvPr id="3076" name="Диаграмма 40"/>
          <p:cNvGraphicFramePr>
            <a:graphicFrameLocks/>
          </p:cNvGraphicFramePr>
          <p:nvPr/>
        </p:nvGraphicFramePr>
        <p:xfrm>
          <a:off x="6012160" y="4077072"/>
          <a:ext cx="2655590" cy="1868116"/>
        </p:xfrm>
        <a:graphic>
          <a:graphicData uri="http://schemas.openxmlformats.org/presentationml/2006/ole">
            <p:oleObj spid="_x0000_s3076" name="Worksheet" r:id="rId5" imgW="2870270" imgH="1936786" progId="Excel.Sheet.8">
              <p:embed/>
            </p:oleObj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900113" y="3933825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CC3300"/>
                </a:solidFill>
              </a:rPr>
              <a:t>СТРУКТУРА ДОХОДОВ БЮДЖЕТА НА </a:t>
            </a:r>
            <a:r>
              <a:rPr lang="ru-RU" sz="1800" dirty="0" smtClean="0">
                <a:solidFill>
                  <a:srgbClr val="CC3300"/>
                </a:solidFill>
              </a:rPr>
              <a:t>2025 </a:t>
            </a:r>
            <a:r>
              <a:rPr lang="ru-RU" sz="1800" dirty="0">
                <a:solidFill>
                  <a:srgbClr val="CC3300"/>
                </a:solidFill>
              </a:rPr>
              <a:t>ГОД И ПЛАНОВЫЙ ПЕРИОД </a:t>
            </a:r>
            <a:r>
              <a:rPr lang="ru-RU" sz="1800" dirty="0" smtClean="0">
                <a:solidFill>
                  <a:srgbClr val="CC3300"/>
                </a:solidFill>
              </a:rPr>
              <a:t>2026 </a:t>
            </a:r>
            <a:r>
              <a:rPr lang="ru-RU" sz="1800" dirty="0">
                <a:solidFill>
                  <a:srgbClr val="CC3300"/>
                </a:solidFill>
              </a:rPr>
              <a:t>И </a:t>
            </a:r>
            <a:r>
              <a:rPr lang="ru-RU" sz="1800" dirty="0" smtClean="0">
                <a:solidFill>
                  <a:srgbClr val="CC3300"/>
                </a:solidFill>
              </a:rPr>
              <a:t>2027 </a:t>
            </a:r>
            <a:r>
              <a:rPr lang="ru-RU" sz="1800" dirty="0">
                <a:solidFill>
                  <a:srgbClr val="CC3300"/>
                </a:solidFill>
              </a:rPr>
              <a:t>ГОДОВ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357189" y="1357313"/>
          <a:ext cx="8429653" cy="4929207"/>
        </p:xfrm>
        <a:graphic>
          <a:graphicData uri="http://schemas.openxmlformats.org/presentationml/2006/ole">
            <p:oleObj spid="_x0000_s4098" name="Лист" r:id="rId3" imgW="6835228" imgH="4351104" progId="Excel.Sheet.8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/>
          </p:cNvGraphicFramePr>
          <p:nvPr/>
        </p:nvGraphicFramePr>
        <p:xfrm>
          <a:off x="179388" y="1341438"/>
          <a:ext cx="8772525" cy="5083175"/>
        </p:xfrm>
        <a:graphic>
          <a:graphicData uri="http://schemas.openxmlformats.org/presentationml/2006/ole">
            <p:oleObj spid="_x0000_s4099" name="Worksheet" r:id="rId4" imgW="6915187" imgH="3778135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116632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2023-2027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836712"/>
          <a:ext cx="8678229" cy="7265371"/>
        </p:xfrm>
        <a:graphic>
          <a:graphicData uri="http://schemas.openxmlformats.org/drawingml/2006/table">
            <a:tbl>
              <a:tblPr/>
              <a:tblGrid>
                <a:gridCol w="3225700"/>
                <a:gridCol w="1196330"/>
                <a:gridCol w="1065758"/>
                <a:gridCol w="1161465"/>
                <a:gridCol w="1014488"/>
                <a:gridCol w="1014488"/>
              </a:tblGrid>
              <a:tr h="340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2023 Отчет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4 План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2025 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2026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2027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0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57999,0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66801,0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129300,6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132710,8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139367,4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54484,6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61590,5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102126,7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104970,1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107893,1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05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Акцизы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9921,2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9970,9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13141,7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521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2108,1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2432,1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2756,0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2900,3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3048,8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85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427,7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1156,2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1305,2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1386,3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1462,6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 на имущество физических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лиц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4663,5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4817,4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4976,4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Земельный налог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7542,0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7640,0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7777,6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982,6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1620,4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1019,2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1060,0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8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47776,4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4746,1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5003,1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5133,1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5237,3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1973,6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988,6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1703,0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1720,0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20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504,0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445,5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562,3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577,2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594,0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Прочие поступления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 использования имущества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Плата, поступившая в рамках договора на предоставление нестационарного торгового объекта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117,4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167,8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173,9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198,8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2334,8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3074,4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2222,1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2240,6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2260,1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42529,6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334,2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282,8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282,6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299,0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0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105775,4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71547,1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134303,7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137843,9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144604,7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2023-2027 годов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106363" y="1484784"/>
          <a:ext cx="9037637" cy="4344987"/>
        </p:xfrm>
        <a:graphic>
          <a:graphicData uri="http://schemas.openxmlformats.org/presentationml/2006/ole">
            <p:oleObj spid="_x0000_s5122" name="Диаграмма" r:id="rId3" imgW="8413678" imgH="3638577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080" y="26064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Сычевский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 муниципальный округ»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1.  Территория муниципального округа составляет  1803,9 квадратных километров. </a:t>
            </a: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2. Территорию муниципального округа</a:t>
            </a:r>
            <a:r>
              <a:rPr lang="ru-RU" sz="1400" b="1" i="1" dirty="0" smtClean="0">
                <a:solidFill>
                  <a:srgbClr val="008000"/>
                </a:solidFill>
              </a:rPr>
              <a:t> </a:t>
            </a:r>
            <a:r>
              <a:rPr lang="ru-RU" sz="1400" b="1" dirty="0" smtClean="0">
                <a:solidFill>
                  <a:srgbClr val="0080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развития.</a:t>
            </a: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4</a:t>
            </a:r>
            <a:r>
              <a:rPr lang="ru-RU" sz="1400" dirty="0" smtClean="0">
                <a:solidFill>
                  <a:srgbClr val="008000"/>
                </a:solidFill>
              </a:rPr>
              <a:t>. </a:t>
            </a:r>
            <a:r>
              <a:rPr lang="ru-RU" sz="1400" b="1" dirty="0" smtClean="0">
                <a:solidFill>
                  <a:srgbClr val="008000"/>
                </a:solidFill>
              </a:rPr>
              <a:t>В </a:t>
            </a:r>
            <a:r>
              <a:rPr lang="ru-RU" sz="1400" b="1" dirty="0" err="1" smtClean="0">
                <a:solidFill>
                  <a:srgbClr val="008000"/>
                </a:solidFill>
              </a:rPr>
              <a:t>Сычевский</a:t>
            </a:r>
            <a:r>
              <a:rPr lang="ru-RU" sz="1400" b="1" dirty="0" smtClean="0">
                <a:solidFill>
                  <a:srgbClr val="008000"/>
                </a:solidFill>
              </a:rPr>
              <a:t> муниципальный округ входят 132 населённых пункта, в том числе город и      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    131 сельский населённый пункт</a:t>
            </a:r>
            <a:r>
              <a:rPr lang="en-US" sz="1400" b="1" dirty="0" smtClean="0">
                <a:solidFill>
                  <a:srgbClr val="008000"/>
                </a:solidFill>
              </a:rPr>
              <a:t>       </a:t>
            </a:r>
            <a:endParaRPr lang="ru-RU" sz="1400" b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5. Административным центром муниципального округа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</a:t>
              </a:r>
              <a:r>
                <a:rPr lang="ru-RU" sz="1600" b="0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муниципальный округ» 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5"/>
          <p:cNvGrpSpPr>
            <a:grpSpLocks/>
          </p:cNvGrpSpPr>
          <p:nvPr/>
        </p:nvGrpSpPr>
        <p:grpSpPr bwMode="auto">
          <a:xfrm>
            <a:off x="212725" y="428604"/>
            <a:ext cx="9231313" cy="5321321"/>
            <a:chOff x="213666" y="221057"/>
            <a:chExt cx="9263117" cy="3268578"/>
          </a:xfrm>
        </p:grpSpPr>
        <p:graphicFrame>
          <p:nvGraphicFramePr>
            <p:cNvPr id="6146" name="Диаграмма 3"/>
            <p:cNvGraphicFramePr>
              <a:graphicFrameLocks/>
            </p:cNvGraphicFramePr>
            <p:nvPr/>
          </p:nvGraphicFramePr>
          <p:xfrm>
            <a:off x="213666" y="793459"/>
            <a:ext cx="9263117" cy="2696176"/>
          </p:xfrm>
          <a:graphic>
            <a:graphicData uri="http://schemas.openxmlformats.org/presentationml/2006/ole">
              <p:oleObj spid="_x0000_s6146" name="Worksheet" r:id="rId4" imgW="7334362" imgH="3333803" progId="Excel.Sheet.8">
                <p:embed/>
              </p:oleObj>
            </a:graphicData>
          </a:graphic>
        </p:graphicFrame>
        <p:pic>
          <p:nvPicPr>
            <p:cNvPr id="6150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321" y="221057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03350" y="285728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2025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95250" y="214291"/>
            <a:ext cx="8942388" cy="6076973"/>
            <a:chOff x="305973" y="228080"/>
            <a:chExt cx="8608080" cy="5626448"/>
          </a:xfrm>
        </p:grpSpPr>
        <p:graphicFrame>
          <p:nvGraphicFramePr>
            <p:cNvPr id="7170" name="Диаграмма 3"/>
            <p:cNvGraphicFramePr>
              <a:graphicFrameLocks/>
            </p:cNvGraphicFramePr>
            <p:nvPr/>
          </p:nvGraphicFramePr>
          <p:xfrm>
            <a:off x="305973" y="868937"/>
            <a:ext cx="8608080" cy="4985591"/>
          </p:xfrm>
          <a:graphic>
            <a:graphicData uri="http://schemas.openxmlformats.org/presentationml/2006/ole">
              <p:oleObj spid="_x0000_s7170" name="Worksheet" r:id="rId4" imgW="7118308" imgH="4286250" progId="Excel.Sheet.8">
                <p:embed/>
              </p:oleObj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2026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95250" y="214290"/>
            <a:ext cx="8793163" cy="5864249"/>
            <a:chOff x="305972" y="228080"/>
            <a:chExt cx="8464434" cy="5429494"/>
          </a:xfrm>
        </p:grpSpPr>
        <p:graphicFrame>
          <p:nvGraphicFramePr>
            <p:cNvPr id="8194" name="Диаграмма 3"/>
            <p:cNvGraphicFramePr>
              <a:graphicFrameLocks/>
            </p:cNvGraphicFramePr>
            <p:nvPr/>
          </p:nvGraphicFramePr>
          <p:xfrm>
            <a:off x="305972" y="864528"/>
            <a:ext cx="8464434" cy="4793046"/>
          </p:xfrm>
          <a:graphic>
            <a:graphicData uri="http://schemas.openxmlformats.org/presentationml/2006/ole">
              <p:oleObj spid="_x0000_s8194" name="Worksheet" r:id="rId4" imgW="6978662" imgH="3670229" progId="Excel.Sheet.8">
                <p:embed/>
              </p:oleObj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2027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142875" y="0"/>
            <a:ext cx="9001125" cy="6240189"/>
            <a:chOff x="214282" y="142852"/>
            <a:chExt cx="8786874" cy="494018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муниципальный округ»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18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2025-2027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357073" y="3256543"/>
              <a:ext cx="8643997" cy="1826493"/>
              <a:chOff x="357073" y="3256543"/>
              <a:chExt cx="8643997" cy="1826493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357073" y="3511399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357753" y="3712597"/>
                <a:ext cx="1428836" cy="91210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Комплексы процессных мероприятий</a:t>
                </a:r>
                <a:endParaRPr lang="ru-RU" sz="1800" dirty="0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256806" y="3256543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214310" y="3940624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214310" y="4582838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 +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929369" y="3725714"/>
                <a:ext cx="2071701" cy="785818"/>
              </a:xfrm>
              <a:prstGeom prst="roundRect">
                <a:avLst/>
              </a:prstGeom>
              <a:blipFill>
                <a:blip r:embed="rId2" cstate="print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/>
              <p:nvPr/>
            </p:nvCxnSpPr>
            <p:spPr>
              <a:xfrm flipV="1">
                <a:off x="3764748" y="3508528"/>
                <a:ext cx="431353" cy="4320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>
                <a:off x="3765837" y="4306621"/>
                <a:ext cx="492058" cy="4560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 flipV="1">
                <a:off x="1857195" y="4154276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>
                <a:stCxn id="8" idx="3"/>
                <a:endCxn id="11" idx="2"/>
              </p:cNvCxnSpPr>
              <p:nvPr/>
            </p:nvCxnSpPr>
            <p:spPr>
              <a:xfrm>
                <a:off x="3786589" y="4168651"/>
                <a:ext cx="427721" cy="2144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143702" y="3512061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составляют 456439,5 тыс. руб., или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95,2%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 dirty="0"/>
              <a:t> </a:t>
            </a:r>
            <a:r>
              <a:rPr lang="ru-RU" sz="1600" dirty="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в муниципальном </a:t>
            </a:r>
            <a:r>
              <a:rPr lang="ru-RU" sz="1600" dirty="0" smtClean="0">
                <a:latin typeface="Times New Roman" pitchFamily="18" charset="0"/>
              </a:rPr>
              <a:t>образовании </a:t>
            </a:r>
            <a:r>
              <a:rPr lang="ru-RU" sz="1600" dirty="0">
                <a:latin typeface="Times New Roman" pitchFamily="18" charset="0"/>
              </a:rPr>
              <a:t>«</a:t>
            </a:r>
            <a:r>
              <a:rPr lang="ru-RU" sz="1600" dirty="0" err="1" smtClean="0">
                <a:latin typeface="Times New Roman" pitchFamily="18" charset="0"/>
              </a:rPr>
              <a:t>Сычевский</a:t>
            </a:r>
            <a:endParaRPr lang="ru-RU" sz="1600" dirty="0" smtClean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600" dirty="0" smtClean="0">
                <a:latin typeface="Times New Roman" pitchFamily="18" charset="0"/>
              </a:rPr>
              <a:t> муниципальный округ»</a:t>
            </a:r>
            <a:endParaRPr lang="ru-RU" sz="16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35340,1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31846,5 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32276,5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600" dirty="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«</a:t>
            </a:r>
            <a:r>
              <a:rPr lang="ru-RU" sz="1400" dirty="0" err="1">
                <a:latin typeface="Times New Roman" pitchFamily="18" charset="0"/>
              </a:rPr>
              <a:t>Сычевский</a:t>
            </a: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муниципальный округ» </a:t>
            </a:r>
            <a:r>
              <a:rPr lang="ru-RU" sz="1400" dirty="0">
                <a:latin typeface="Times New Roman" pitchFamily="18" charset="0"/>
              </a:rPr>
              <a:t>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1400" dirty="0" smtClean="0">
                <a:latin typeface="Times New Roman" pitchFamily="18" charset="0"/>
              </a:rPr>
              <a:t>8866.1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 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8723,1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8723,1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418600"/>
            <a:ext cx="3311525" cy="10156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/>
              <a:t>"Профилактика терроризма и экстремизма на территории муниципального образования "</a:t>
            </a:r>
            <a:r>
              <a:rPr lang="ru-RU" dirty="0" err="1"/>
              <a:t>Сычевский</a:t>
            </a:r>
            <a:r>
              <a:rPr lang="ru-RU" dirty="0"/>
              <a:t> </a:t>
            </a:r>
            <a:r>
              <a:rPr lang="ru-RU" dirty="0" smtClean="0"/>
              <a:t>муниципальный округ" </a:t>
            </a:r>
            <a:r>
              <a:rPr lang="ru-RU" dirty="0"/>
              <a:t>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/>
              <a:t>2025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2026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2027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1400" dirty="0" smtClean="0">
                <a:latin typeface="Times New Roman" pitchFamily="18" charset="0"/>
              </a:rPr>
              <a:t>34166.2</a:t>
            </a:r>
            <a:endParaRPr lang="ru-RU" sz="1400" dirty="0" smtClean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33306,2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7</a:t>
            </a:r>
            <a:endParaRPr lang="ru-RU" sz="1400" dirty="0" smtClean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32216,2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тыс. руб</a:t>
            </a:r>
            <a:r>
              <a:rPr lang="ru-RU" sz="1800" b="0" dirty="0" smtClean="0">
                <a:latin typeface="Times New Roman" pitchFamily="18" charset="0"/>
              </a:rPr>
              <a:t>.</a:t>
            </a: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787,0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784,0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787,0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229155,6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203878,5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201703,8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</a:t>
            </a:r>
            <a:r>
              <a:rPr lang="ru-RU" sz="1400" b="0" dirty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91638,8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84613,8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83016,8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3345,9  </a:t>
            </a: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800219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 dirty="0"/>
              <a:t>  </a:t>
            </a: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2321,4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73866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2387,2 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403"/>
            <a:ext cx="1087437" cy="646331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2026</a:t>
            </a: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415,0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2027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415,0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415,0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11892,0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2026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4308,4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2027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9841,6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2025-2027 </a:t>
            </a:r>
            <a:r>
              <a:rPr lang="ru-RU" dirty="0">
                <a:latin typeface="Times New Roman" pitchFamily="18" charset="0"/>
              </a:rPr>
              <a:t>г.г.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20,0 </a:t>
            </a: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719931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 dirty="0" smtClean="0">
                <a:latin typeface="Times New Roman" pitchFamily="18" charset="0"/>
              </a:rPr>
              <a:t>Градостроительство</a:t>
            </a:r>
            <a:endParaRPr lang="ru-RU" sz="1800" i="1" dirty="0">
              <a:latin typeface="Times New Roman" pitchFamily="18" charset="0"/>
            </a:endParaRP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552" y="1268761"/>
            <a:ext cx="1295400" cy="864096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300,0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712" y="1268761"/>
            <a:ext cx="1008062" cy="864096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300,0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1840" y="1196752"/>
            <a:ext cx="1152525" cy="86409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300,0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</a:t>
            </a:r>
            <a:r>
              <a:rPr lang="ru-RU" sz="1400" b="0" dirty="0"/>
              <a:t>.</a:t>
            </a:r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4860032" y="2348880"/>
            <a:ext cx="2952750" cy="69889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 dirty="0" smtClean="0">
                <a:latin typeface="Times New Roman" pitchFamily="18" charset="0"/>
              </a:rPr>
              <a:t>Развитие сельских </a:t>
            </a:r>
          </a:p>
          <a:p>
            <a:pPr>
              <a:spcBef>
                <a:spcPct val="0"/>
              </a:spcBef>
            </a:pPr>
            <a:r>
              <a:rPr lang="ru-RU" sz="1800" i="1" dirty="0" smtClean="0">
                <a:latin typeface="Times New Roman" pitchFamily="18" charset="0"/>
              </a:rPr>
              <a:t>территорий</a:t>
            </a:r>
            <a:endParaRPr lang="ru-RU" sz="1800" i="1" dirty="0">
              <a:latin typeface="Times New Roman" pitchFamily="18" charset="0"/>
            </a:endParaRP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860032" y="3284984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31880,8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5940152" y="3284984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26669,4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020272" y="3284984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27670,8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pic>
        <p:nvPicPr>
          <p:cNvPr id="15" name="Рисунок 14" descr="благоустройств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276872"/>
            <a:ext cx="3845375" cy="2016224"/>
          </a:xfrm>
          <a:prstGeom prst="rect">
            <a:avLst/>
          </a:prstGeom>
        </p:spPr>
      </p:pic>
      <p:sp>
        <p:nvSpPr>
          <p:cNvPr id="108546" name="AutoShape 2" descr="C:\Users\User\Desktop\%D0%B3%D1%80%D0%B0%D0%B4%D0%BE%D1%81%D1%82%D1%80%D0%BE%D0%B5%D0%BD%D0%B8%D0%B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градостро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2656"/>
            <a:ext cx="3819627" cy="1872208"/>
          </a:xfrm>
          <a:prstGeom prst="rect">
            <a:avLst/>
          </a:prstGeom>
        </p:spPr>
      </p:pic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043608" y="4437112"/>
            <a:ext cx="2952750" cy="69889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 dirty="0" smtClean="0">
                <a:latin typeface="Times New Roman" pitchFamily="18" charset="0"/>
              </a:rPr>
              <a:t>ЖКХ и благоустройство</a:t>
            </a:r>
            <a:endParaRPr lang="ru-RU" sz="1800" i="1" dirty="0">
              <a:latin typeface="Times New Roman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123728" y="530120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5952,5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203848" y="530120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8050,0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043608" y="5373216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8450,0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руб.</a:t>
            </a:r>
          </a:p>
        </p:txBody>
      </p:sp>
      <p:pic>
        <p:nvPicPr>
          <p:cNvPr id="108548" name="Picture 4" descr="https://avatars.mds.yandex.net/i?id=5920d6300afaef011e288922fc4113774abe94a980ddcf95-12531500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293096"/>
            <a:ext cx="3168352" cy="2112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муниципальный округ» Смоленской области на 2025 год и плановый период 2026  и 2027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/>
                <a:gridCol w="1857388"/>
                <a:gridCol w="785818"/>
                <a:gridCol w="857256"/>
                <a:gridCol w="928694"/>
                <a:gridCol w="857256"/>
                <a:gridCol w="857256"/>
                <a:gridCol w="857256"/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/>
                <a:gridCol w="1428750"/>
                <a:gridCol w="1277938"/>
                <a:gridCol w="1354137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35340,1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31186,5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31850,2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муниципальной службы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архивного дела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35160,1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32096,5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31666,5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125345"/>
          <a:ext cx="8786842" cy="5399999"/>
        </p:xfrm>
        <a:graphic>
          <a:graphicData uri="http://schemas.openxmlformats.org/drawingml/2006/table">
            <a:tbl>
              <a:tblPr/>
              <a:tblGrid>
                <a:gridCol w="5003618"/>
                <a:gridCol w="1525493"/>
                <a:gridCol w="1220395"/>
                <a:gridCol w="1037336"/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47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Кадровый потенциал, обеспечивающий эффективное функционирование и развитие местного самоуправления в муниципальном образовании «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муниципальный округ» Смоленской области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оснащения архива современным профессиональным оборудованием,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прошедших повышение квалификации,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получивших высшее образование,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3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муниципальный округ»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251520" y="1340768"/>
          <a:ext cx="8786875" cy="5814051"/>
        </p:xfrm>
        <a:graphic>
          <a:graphicData uri="http://schemas.openxmlformats.org/drawingml/2006/table">
            <a:tbl>
              <a:tblPr/>
              <a:tblGrid>
                <a:gridCol w="5308737"/>
                <a:gridCol w="1220400"/>
                <a:gridCol w="1144124"/>
                <a:gridCol w="1113614"/>
              </a:tblGrid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4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229155,6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203878,5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201703,8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6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«Современная школа»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3357,4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3495,3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3637,1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22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«Патриотическое воспитание граждан Российской Федерации»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2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представления начального общего, основного общего, среднего (полного) общего образования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141731,9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127911,6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128842,8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2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Организация представления дополнительного образования в муниципальных казенных образовательных учреждениях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11765,4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6291,3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3291,3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8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функционирования модели персонифицированного финансирования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8838,6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18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47150,7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43056,2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42808,5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4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семье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«Осуществление государственных полномочий по организации и осуществлению деятельности по опеке и попечительству»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03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«Педагогические кадры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8626,6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8626,6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8626,6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муниципальный округ» Смоленской области»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26976"/>
        </p:xfrm>
        <a:graphic>
          <a:graphicData uri="http://schemas.openxmlformats.org/drawingml/2006/table">
            <a:tbl>
              <a:tblPr/>
              <a:tblGrid>
                <a:gridCol w="5003636"/>
                <a:gridCol w="1525500"/>
                <a:gridCol w="1220400"/>
                <a:gridCol w="1037338"/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освоивших образовательную программу базового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цровня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муниципальный округ»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/>
                <a:gridCol w="817072"/>
                <a:gridCol w="1021339"/>
                <a:gridCol w="953250"/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285720" y="1500175"/>
          <a:ext cx="8572560" cy="5380387"/>
        </p:xfrm>
        <a:graphic>
          <a:graphicData uri="http://schemas.openxmlformats.org/drawingml/2006/table">
            <a:tbl>
              <a:tblPr/>
              <a:tblGrid>
                <a:gridCol w="5104839"/>
                <a:gridCol w="1116219"/>
                <a:gridCol w="1190634"/>
                <a:gridCol w="1160868"/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91638,8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84613,8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83013,8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0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«Творческие люди»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«Спорт – норма жизни»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библиотечного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21643,6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20923,6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21043,6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музейного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1729,0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2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физической культуры и спорта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18376,2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15351,2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15321,2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2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33487,6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30438,6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28893,6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художественно-эстетического воспитания подрастающего поколения, выявление и поддержка юных дарований в муниципальном казенном учреждении дополнительного образования детей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Сычевская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детская школа искусств»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11474,5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11357,5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11272,5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6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4862,9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4862,9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4862,9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585374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18416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93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проведенных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участников мероприятий,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предметов хранения музея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посещений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Количество проводимых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человек, систематически занимающихся физической культурой и спортом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Количество спортивно-массовых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053936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28158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спортсменов, занимающихся по программам спортивной подготовки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10. Количество посетителей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11. Число клубных формирований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12. Количество участников клубных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13. Количество обучающихся в школах дополнительного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14. Количество посетителей мероприятий ДШИ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15. Количество принимаемых туристов и экскурсантов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285720" y="2071678"/>
          <a:ext cx="8572560" cy="4825672"/>
        </p:xfrm>
        <a:graphic>
          <a:graphicData uri="http://schemas.openxmlformats.org/drawingml/2006/table">
            <a:tbl>
              <a:tblPr/>
              <a:tblGrid>
                <a:gridCol w="5424824"/>
                <a:gridCol w="1004596"/>
                <a:gridCol w="1138544"/>
                <a:gridCol w="1004596"/>
              </a:tblGrid>
              <a:tr h="5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787,0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787,0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787,0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квалифицированными кадрами  учреждений , находящихся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8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«Комплексные меры противодействия злоупотреблению наркотическими средствами и их незаконному обороту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«Комплексные меры по профилактике правонарушений и усилению борьбы с преступностью 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008112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мугиципальный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округ» Смоленской области»</a:t>
            </a:r>
            <a:endParaRPr lang="ru-RU" sz="1800" b="1" dirty="0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124745"/>
          <a:ext cx="8644000" cy="5755704"/>
        </p:xfrm>
        <a:graphic>
          <a:graphicData uri="http://schemas.openxmlformats.org/drawingml/2006/table">
            <a:tbl>
              <a:tblPr/>
              <a:tblGrid>
                <a:gridCol w="5740156"/>
                <a:gridCol w="1012968"/>
                <a:gridCol w="945438"/>
                <a:gridCol w="945438"/>
              </a:tblGrid>
              <a:tr h="10081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детей и молодежи, охваченных мероприятиями гражданско-патриотической направленности,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студентов, получающих муниципальную стипендию,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проведенных мероприятий,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  проведенных мероприятий, связанных с профилактикой семейного неблагополучия и оздоровлением обстановки в неблагополучных семьях,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0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выявленных правонарушений,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опубликованных информационных</a:t>
                      </a:r>
                      <a:r>
                        <a:rPr lang="ru-RU" sz="1100" dirty="0" smtClean="0"/>
                        <a:t/>
                      </a:r>
                      <a:br>
                        <a:rPr lang="ru-RU" sz="1100" dirty="0" smtClean="0"/>
                      </a:b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методических материалов в сфере реализации молодёжной политики,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1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снижение числа преступлений, совершаемых на улицах и в иных  общественных  местах  на  территории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Сычевского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муниципального округа» в том числе преступлений,    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19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предупреждение экстремистской деятельности,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/>
                <a:gridCol w="1021341"/>
                <a:gridCol w="748986"/>
                <a:gridCol w="748979"/>
                <a:gridCol w="765627"/>
                <a:gridCol w="732358"/>
                <a:gridCol w="817054"/>
                <a:gridCol w="748982"/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143,5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149,4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1632,3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1794,3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1896,7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1988,6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2084,7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627,0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680,2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722,9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808,5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146,8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549,5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809,3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420,7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456,3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492,5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535,1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6,089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6,149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6,163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6,163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средняя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38420,0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44721,0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46286,0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47813,0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49247,0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50675,0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3117"/>
          <a:ext cx="8786810" cy="4189562"/>
        </p:xfrm>
        <a:graphic>
          <a:graphicData uri="http://schemas.openxmlformats.org/drawingml/2006/table">
            <a:tbl>
              <a:tblPr/>
              <a:tblGrid>
                <a:gridCol w="5011228"/>
                <a:gridCol w="1372939"/>
                <a:gridCol w="1304292"/>
                <a:gridCol w="1098351"/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«Оказание финансовой поддержки субъектам малого и среднего предпринимательства»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реализацию мероприятий в рамках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474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субъектам малого и среднего предпринимательства в муниципальном образовании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858875"/>
        </p:xfrm>
        <a:graphic>
          <a:graphicData uri="http://schemas.openxmlformats.org/drawingml/2006/table">
            <a:tbl>
              <a:tblPr/>
              <a:tblGrid>
                <a:gridCol w="5515237"/>
                <a:gridCol w="1089430"/>
                <a:gridCol w="1021340"/>
                <a:gridCol w="1089430"/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благоприятных условий для устойчивого функционирования и развития малого и среднего предпринимательства, увеличение зарегистрированных на территории муниципального образования «</a:t>
                      </a:r>
                      <a:r>
                        <a:rPr kumimoji="0" lang="ru-RU" sz="16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муниципальный округ» Смоленской области юридических и физических лиц, осуществляющих предпринимательскую деятельность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субъектов МСП,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Оборот малых и средних предприятий, включая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микропредприятия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млн.руб.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72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зарегистрированных на территории муниципального образования «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муниципальный округ» Смоленской области юридических и физических лиц, осуществляющих предпринимательскую деятельность, в расчете на 10 тыс. жителей,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43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субъектов МСП и физических лиц, не являющихся индивидуальными предпринимателями, применяющих специальный налоговый режим «Налог на профессиональный доход», которым оказана муниципальная поддержка,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879246"/>
        </p:xfrm>
        <a:graphic>
          <a:graphicData uri="http://schemas.openxmlformats.org/drawingml/2006/table">
            <a:tbl>
              <a:tblPr/>
              <a:tblGrid>
                <a:gridCol w="5582423"/>
                <a:gridCol w="1080120"/>
                <a:gridCol w="936104"/>
                <a:gridCol w="973913"/>
              </a:tblGrid>
              <a:tr h="111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7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11892,0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4308,4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9841,6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мероприятий»Обеспечение безопасности дорожного движения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11174,0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3590,4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9123,6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24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охраны жизни, здоровья граждан и детей, гарантий их законных прав на безопасные условия движений по дорогам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75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5059422"/>
        </p:xfrm>
        <a:graphic>
          <a:graphicData uri="http://schemas.openxmlformats.org/drawingml/2006/table">
            <a:tbl>
              <a:tblPr/>
              <a:tblGrid>
                <a:gridCol w="4560610"/>
                <a:gridCol w="1428661"/>
                <a:gridCol w="1430160"/>
                <a:gridCol w="1224567"/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–шт.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5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601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2504564"/>
        </p:xfrm>
        <a:graphic>
          <a:graphicData uri="http://schemas.openxmlformats.org/drawingml/2006/table">
            <a:tbl>
              <a:tblPr/>
              <a:tblGrid>
                <a:gridCol w="4727187"/>
                <a:gridCol w="1215563"/>
                <a:gridCol w="1350624"/>
                <a:gridCol w="1350624"/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8866,1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8723,1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8723,1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8866,1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8723,1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8723,1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4958879"/>
        </p:xfrm>
        <a:graphic>
          <a:graphicData uri="http://schemas.openxmlformats.org/drawingml/2006/table">
            <a:tbl>
              <a:tblPr/>
              <a:tblGrid>
                <a:gridCol w="6128042"/>
                <a:gridCol w="885162"/>
                <a:gridCol w="885161"/>
                <a:gridCol w="817072"/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округа,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окружной Думы  о бюджете муниципального округа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округа,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округа,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34536"/>
          <a:ext cx="8715437" cy="4697712"/>
        </p:xfrm>
        <a:graphic>
          <a:graphicData uri="http://schemas.openxmlformats.org/drawingml/2006/table">
            <a:tbl>
              <a:tblPr/>
              <a:tblGrid>
                <a:gridCol w="4970521"/>
                <a:gridCol w="1225609"/>
                <a:gridCol w="1225609"/>
                <a:gridCol w="1293698"/>
              </a:tblGrid>
              <a:tr h="458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34166,2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33306,2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32216,2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«Материально-техническое обеспечение деятельности муниципальных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учрежедний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муниципального образования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«Материально-техническое обеспечение деятельности органов местного самоуправления муниципального образования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9082,9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8562,9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7812,9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43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«Материально-техническое обеспечение деятельности управления по развитию территорий муниципального образования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10071,0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9741,0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«Осуществление внутригородских муниципальных пассажирских перевозок»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3513,7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3483,7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реализации муниципальных программ»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2733,5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2733,5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2733,5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/>
                <a:gridCol w="1012967"/>
                <a:gridCol w="1012968"/>
                <a:gridCol w="1283093"/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 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643471"/>
        </p:xfrm>
        <a:graphic>
          <a:graphicData uri="http://schemas.openxmlformats.org/drawingml/2006/table">
            <a:tbl>
              <a:tblPr/>
              <a:tblGrid>
                <a:gridCol w="5267435"/>
                <a:gridCol w="1080500"/>
                <a:gridCol w="1012969"/>
                <a:gridCol w="1283093"/>
              </a:tblGrid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«Доступная среда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952592"/>
        </p:xfrm>
        <a:graphic>
          <a:graphicData uri="http://schemas.openxmlformats.org/drawingml/2006/table">
            <a:tbl>
              <a:tblPr/>
              <a:tblGrid>
                <a:gridCol w="5038611"/>
                <a:gridCol w="1225609"/>
                <a:gridCol w="1225609"/>
                <a:gridCol w="1225609"/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5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мероприятий, проведенных для социально незащищенных слоев населения,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9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организованных мероприятий, направленных на поддержку и стимулирование творческой инициативы, на адаптацию, реабилитацию, поддержку инвалидов,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  общественных объединений социальной направленности,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78621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</a:t>
            </a:r>
            <a:endParaRPr lang="ru-RU" sz="1800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</p:nvPr>
        </p:nvGraphicFramePr>
        <p:xfrm>
          <a:off x="395536" y="2420888"/>
          <a:ext cx="8352159" cy="3573251"/>
        </p:xfrm>
        <a:graphic>
          <a:graphicData uri="http://schemas.openxmlformats.org/drawingml/2006/table">
            <a:tbl>
              <a:tblPr/>
              <a:tblGrid>
                <a:gridCol w="4751759"/>
                <a:gridCol w="1224136"/>
                <a:gridCol w="1008112"/>
                <a:gridCol w="1368152"/>
              </a:tblGrid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29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«Актуализация генерального плана и правил землепользования и застройки поселений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муниципального округа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106498" name="Picture 2" descr="Официальный сайт Администрации Акшинского муниципального округа |  Градостроительная деятельно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2592288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</a:t>
            </a:r>
            <a:endParaRPr lang="ru-RU" sz="1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468313" y="1628775"/>
          <a:ext cx="8352159" cy="4563107"/>
        </p:xfrm>
        <a:graphic>
          <a:graphicData uri="http://schemas.openxmlformats.org/drawingml/2006/table">
            <a:tbl>
              <a:tblPr/>
              <a:tblGrid>
                <a:gridCol w="4751759"/>
                <a:gridCol w="1224136"/>
                <a:gridCol w="1008112"/>
                <a:gridCol w="1368152"/>
              </a:tblGrid>
              <a:tr h="194424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обеспечение устойчивого развития территорий поселений муниципального района;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своевременная актуализация генеральных планов и правил землепользования и застройки поселений муниципального района;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своевременная актуализация Схемы территориального планирования муниципального образования «</a:t>
                      </a:r>
                      <a:r>
                        <a:rPr kumimoji="0"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Сычевский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округ» Смоленской области;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своевременная разработка нормативов градостроительного проектирования поселений муниципального района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29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поселений, в которых разработаны документы территориального планирования (генеральный план и правила землепользования и застройки),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4499214"/>
        </p:xfrm>
        <a:graphic>
          <a:graphicData uri="http://schemas.openxmlformats.org/drawingml/2006/table">
            <a:tbl>
              <a:tblPr/>
              <a:tblGrid>
                <a:gridCol w="5132373"/>
                <a:gridCol w="1215563"/>
                <a:gridCol w="1080500"/>
                <a:gridCol w="1215563"/>
              </a:tblGrid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85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3345,9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2321,4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2387,2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«Предоставление мер социальной поддержки по обеспечению жильем отдельных категорий граждан»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3345,9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2321,4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2387,2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5025251"/>
        </p:xfrm>
        <a:graphic>
          <a:graphicData uri="http://schemas.openxmlformats.org/drawingml/2006/table">
            <a:tbl>
              <a:tblPr/>
              <a:tblGrid>
                <a:gridCol w="5310969"/>
                <a:gridCol w="1225609"/>
                <a:gridCol w="1157520"/>
                <a:gridCol w="1021340"/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молодых семей, получивших свидетельство о праве на получение социальной выплаты на приобретение жилого помещения или создание объекта индивидуального жилищного строительства, от общего количества молодых семей участников муниципальной программы, нуждающихся в улучшении жилищных условий и имеющих право на получение мер социальной поддержки,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свидетельств о праве на получение социальной выплаты на приобретение жилого помещения или создание объекта индивидуального жилищного строительства, выданных молодым семьям - участникам муниципальной программы, ед.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426170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"Развитие животноводства и укрепление кормовой базы в сельхозпредприятиях муниципального образования 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 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899592" y="1916831"/>
          <a:ext cx="7715200" cy="3656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1152128"/>
                <a:gridCol w="1296144"/>
                <a:gridCol w="1306488"/>
              </a:tblGrid>
              <a:tr h="1123274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</a:p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сельскохозяйственных предприятий, сельских поселений, повышение занятости и уровня жизни сельского населения муниципального образования «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Сычевский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округ» Смоленской области.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91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03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4345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Комплекс процессных мероприятий "Развитие сельхозпредприятий, обеспечение финансовой устойчивости товаропроизводителей агропромышленного комплекса, повышение занятости и уровня жизни сельского населения"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"Приоритетные направления демографического развития в муниципальном образовании 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 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71600" y="1447800"/>
          <a:ext cx="7715200" cy="3849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2507"/>
                <a:gridCol w="1143649"/>
                <a:gridCol w="1072171"/>
                <a:gridCol w="1296873"/>
              </a:tblGrid>
              <a:tr h="1477144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программы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Стабилизация численности населения муниципального образования «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Сычевский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муниципальный округ» Смоленской области и формирование предпосылок к последующему демографическому росту.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Укрепление семейных ценностей, повышение социального статуса семьи.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724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65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Комплекс процессных мероприятий "Организация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социальнозначимых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мероприятий для детей и семей с детьми"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"Энергосбережение и повышение энергетической эффективности на территории 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899592" y="1447800"/>
          <a:ext cx="7787208" cy="406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3875"/>
                <a:gridCol w="1082178"/>
                <a:gridCol w="1154323"/>
                <a:gridCol w="1236832"/>
              </a:tblGrid>
              <a:tr h="1817265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Цель программы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энергетической эффективности потребления ресурсов и экономии бюджетных средств в муниципальном образовании «</a:t>
                      </a:r>
                      <a:r>
                        <a:rPr kumimoji="0"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Сычевский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округ» Смоленской области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692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 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6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60,0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83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"Энергосбережение и повышение энергетической эффективности в муниципальных учреждениях"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"Создание условий для обеспечения качественными услугами жилищно-коммунального хозяйства и благоустройства населения 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Смоленской области"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755575" y="1447800"/>
          <a:ext cx="7931225" cy="4357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0615"/>
                <a:gridCol w="1175671"/>
                <a:gridCol w="1102192"/>
                <a:gridCol w="1112747"/>
              </a:tblGrid>
              <a:tr h="1822425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программы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качества и надежности предоставления жилищно-коммунальных услуг населению города Сычевка 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Сычевского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 Смоленской области;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Комплексное решение проблем благоустройства по улучшению санитарного и эстетического вида территории города Сычевка;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Обеспечение безопасности проживания жителей города;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-Озеленение территории, улучшение экологической обстановки на территории города.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40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 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64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8450,0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5952,5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8050,0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644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"Создание условий для устойчивого развития и функционирования жилищно-коммунального хозяйства"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579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"Благоустройство территории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6650,0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5652,5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6250,0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"Профилактика терроризма и экстремизма на территории 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043608" y="1447800"/>
          <a:ext cx="7643192" cy="3565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4906"/>
                <a:gridCol w="1274597"/>
                <a:gridCol w="991353"/>
                <a:gridCol w="1072336"/>
              </a:tblGrid>
              <a:tr h="1365463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Противодействие терроризму и экстремизму 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77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 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7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Объем финансирования, 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</a:tr>
              <a:tr h="10923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 процессных мероприятий "Активизация профилактической и информационно-пропагандистской работы"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15200" cy="836712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"Развитие территорий 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7016" y="908720"/>
          <a:ext cx="8677472" cy="5965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5313"/>
                <a:gridCol w="1310314"/>
                <a:gridCol w="1079082"/>
                <a:gridCol w="1432763"/>
              </a:tblGrid>
              <a:tr h="1752633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Цель программы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качества и надежности предоставления жилищно-коммунальных услуг населению 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Сычевского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 Смоленской области;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 Комплексное решение проблем благоустройства по улучшению санитарного и эстетического вида территории муниципального образования «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Сычевский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муниципальный округ» Смоленской области;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сети автомобильных дорог общего пользования местного значения и повышение уровня безопасности дорожного движения на территории муниципального образования «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Сычевский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муниципальный округ» Смоленской области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41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 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419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всего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31880,8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26669,4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27670,8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293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"Обеспечение организационных условий для реализации муниципальной программы"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17165,9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16358,9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16235,9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293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"Обеспечение пожарной безопасности территории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293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"Осуществление дорожной деятельности в сельских территориях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 Смоленской области"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6647,2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6680,5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8804,9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293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 процессных мероприятий "Поддержка жилищно-коммунального хозяйства на территории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1619,0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41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"Благоустройство сельских территорий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6398,7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2580,0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2080,0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составляет: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на 2025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8717,3тыс.рублей</a:t>
            </a:r>
            <a:endParaRPr lang="ru-RU" sz="2000" dirty="0">
              <a:solidFill>
                <a:srgbClr val="CC66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2026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– 6691,3тыс.рублей</a:t>
            </a:r>
            <a:endParaRPr lang="ru-RU" sz="2000" dirty="0">
              <a:solidFill>
                <a:srgbClr val="CC66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2027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6691,3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1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</a:t>
            </a:r>
            <a:b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2024 году</a:t>
            </a:r>
            <a:b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2025-2026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214281" y="1000109"/>
          <a:ext cx="8715437" cy="5586901"/>
        </p:xfrm>
        <a:graphic>
          <a:graphicData uri="http://schemas.openxmlformats.org/drawingml/2006/table">
            <a:tbl>
              <a:tblPr/>
              <a:tblGrid>
                <a:gridCol w="2431546"/>
                <a:gridCol w="2094126"/>
                <a:gridCol w="2095639"/>
                <a:gridCol w="2094126"/>
              </a:tblGrid>
              <a:tr h="51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39945,8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3328,8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35744,0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2978,7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37069,0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3089,1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18779,3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1564,9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6831,9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402,7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6783,5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398,6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5151,2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429,3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4544,1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378,7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4743,4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395,3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2277,7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189,8руб.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2023,5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168,6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2046,0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170,5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2025-2027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357686" y="1571612"/>
          <a:ext cx="4643438" cy="5083176"/>
        </p:xfrm>
        <a:graphic>
          <a:graphicData uri="http://schemas.openxmlformats.org/drawingml/2006/table">
            <a:tbl>
              <a:tblPr/>
              <a:tblGrid>
                <a:gridCol w="1733630"/>
                <a:gridCol w="992354"/>
                <a:gridCol w="995343"/>
                <a:gridCol w="922111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17839,2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10288,9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17946,5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19869,2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12018,9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19876,5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41402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2025-2027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/>
                <a:gridCol w="896938"/>
                <a:gridCol w="960437"/>
                <a:gridCol w="857250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47095,3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43000,8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42753,1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144467,8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130785,3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131858,3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23345,8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17754,7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14669,7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10442,4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10442,4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10442,4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225351,3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201983,2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199723,5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бюджета муниципального района на 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</a:t>
            </a:r>
            <a:r>
              <a:rPr lang="ru-RU" sz="1400" i="1" dirty="0" smtClean="0"/>
              <a:t>муниципального округа </a:t>
            </a:r>
            <a:r>
              <a:rPr lang="ru-RU" sz="1400" i="1" dirty="0"/>
              <a:t>Смоленской области в </a:t>
            </a:r>
            <a:r>
              <a:rPr lang="ru-RU" sz="1400" i="1" dirty="0" smtClean="0"/>
              <a:t>2025 </a:t>
            </a:r>
            <a:r>
              <a:rPr lang="ru-RU" sz="1400" i="1" dirty="0"/>
              <a:t>году составят примерно </a:t>
            </a:r>
            <a:r>
              <a:rPr lang="ru-RU" sz="1400" i="1" dirty="0" smtClean="0"/>
              <a:t>18779,3</a:t>
            </a:r>
            <a:r>
              <a:rPr lang="ru-RU" sz="2000" i="1" dirty="0" smtClean="0"/>
              <a:t> </a:t>
            </a:r>
            <a:r>
              <a:rPr lang="ru-RU" sz="1400" i="1" dirty="0"/>
              <a:t>руб.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</a:t>
            </a:r>
            <a:r>
              <a:rPr lang="ru-RU" sz="1400" dirty="0" smtClean="0"/>
              <a:t>муниципального округа </a:t>
            </a:r>
            <a:r>
              <a:rPr lang="ru-RU" sz="1400" dirty="0"/>
              <a:t>в </a:t>
            </a:r>
            <a:r>
              <a:rPr lang="ru-RU" sz="1400" dirty="0" smtClean="0"/>
              <a:t>2025 </a:t>
            </a:r>
            <a:r>
              <a:rPr lang="ru-RU" sz="1400" dirty="0"/>
              <a:t>году составят примерно </a:t>
            </a:r>
            <a:r>
              <a:rPr lang="ru-RU" sz="1400" dirty="0" smtClean="0"/>
              <a:t>174,1  </a:t>
            </a:r>
            <a:r>
              <a:rPr lang="ru-RU" sz="1400" dirty="0"/>
              <a:t>тыс.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274638"/>
            <a:ext cx="5675313" cy="265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района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Объем расходов  бюджета муниципального округа на культуру и кинематографию в расчете на 1 жителя в 2025 году составит 5151,2 рублей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>Расходы на культуру на 2025 в разрезе направлений:</a:t>
            </a:r>
          </a:p>
        </p:txBody>
      </p:sp>
      <p:graphicFrame>
        <p:nvGraphicFramePr>
          <p:cNvPr id="10242" name="Object 17"/>
          <p:cNvGraphicFramePr>
            <a:graphicFrameLocks noGrp="1"/>
          </p:cNvGraphicFramePr>
          <p:nvPr>
            <p:ph sz="quarter" idx="1"/>
          </p:nvPr>
        </p:nvGraphicFramePr>
        <p:xfrm>
          <a:off x="1055688" y="3027363"/>
          <a:ext cx="6308725" cy="3611562"/>
        </p:xfrm>
        <a:graphic>
          <a:graphicData uri="http://schemas.openxmlformats.org/presentationml/2006/ole">
            <p:oleObj spid="_x0000_s10242" name="Worksheet" r:id="rId3" imgW="6743685" imgH="3860862" progId="Excel.Sheet.8">
              <p:embed/>
            </p:oleObj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282" y="214290"/>
            <a:ext cx="2576781" cy="2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27332,3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24281,8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24347,5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142844" y="5143512"/>
            <a:ext cx="8786874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 dirty="0">
                <a:solidFill>
                  <a:srgbClr val="006600"/>
                </a:solidFill>
              </a:rPr>
              <a:t>Расходы на социальную политику в </a:t>
            </a:r>
            <a:r>
              <a:rPr lang="ru-RU" sz="1800" b="0" i="1" dirty="0" smtClean="0">
                <a:solidFill>
                  <a:srgbClr val="006600"/>
                </a:solidFill>
              </a:rPr>
              <a:t>2025 </a:t>
            </a:r>
            <a:r>
              <a:rPr lang="ru-RU" sz="1800" b="0" i="1" dirty="0">
                <a:solidFill>
                  <a:srgbClr val="006600"/>
                </a:solidFill>
              </a:rPr>
              <a:t>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 dirty="0" smtClean="0">
                <a:solidFill>
                  <a:srgbClr val="006600"/>
                </a:solidFill>
              </a:rPr>
              <a:t>2277,7 руб</a:t>
            </a:r>
            <a:r>
              <a:rPr lang="ru-RU" sz="1800" b="0" i="1" dirty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/>
                <a:gridCol w="1584325"/>
                <a:gridCol w="1657350"/>
                <a:gridCol w="15827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1742,4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1742,4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1742,4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/>
                <a:gridCol w="1847850"/>
                <a:gridCol w="1846262"/>
                <a:gridCol w="1846263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16076,4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13025,8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13091,6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2025-2027 г – 200,0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2025-2027 г – 200,0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0" y="3770313"/>
          <a:ext cx="4570413" cy="3030537"/>
        </p:xfrm>
        <a:graphic>
          <a:graphicData uri="http://schemas.openxmlformats.org/presentationml/2006/ole">
            <p:oleObj spid="_x0000_s115714" name="Диаграмма" r:id="rId3" imgW="6146780" imgH="4076673" progId="MSGraph.Chart.8">
              <p:embed followColorScheme="full"/>
            </p:oleObj>
          </a:graphicData>
        </a:graphic>
      </p:graphicFrame>
      <p:graphicFrame>
        <p:nvGraphicFramePr>
          <p:cNvPr id="11267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4808538" y="709613"/>
          <a:ext cx="4310062" cy="2919412"/>
        </p:xfrm>
        <a:graphic>
          <a:graphicData uri="http://schemas.openxmlformats.org/presentationml/2006/ole">
            <p:oleObj spid="_x0000_s115715" name="Диаграмма" r:id="rId4" imgW="6280197" imgH="4254598" progId="MSGraph.Chart.8">
              <p:embed followColorScheme="full"/>
            </p:oleObj>
          </a:graphicData>
        </a:graphic>
      </p:graphicFrame>
      <p:graphicFrame>
        <p:nvGraphicFramePr>
          <p:cNvPr id="11268" name="Object 30"/>
          <p:cNvGraphicFramePr>
            <a:graphicFrameLocks noChangeAspect="1"/>
          </p:cNvGraphicFramePr>
          <p:nvPr>
            <p:ph sz="quarter" idx="3"/>
          </p:nvPr>
        </p:nvGraphicFramePr>
        <p:xfrm>
          <a:off x="4808538" y="3763963"/>
          <a:ext cx="3998912" cy="2724150"/>
        </p:xfrm>
        <a:graphic>
          <a:graphicData uri="http://schemas.openxmlformats.org/presentationml/2006/ole">
            <p:oleObj spid="_x0000_s115716" name="Диаграмма" r:id="rId5" imgW="6153247" imgH="4191053" progId="MSGraph.Chart.8">
              <p:embed followColorScheme="full"/>
            </p:oleObj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</a:t>
            </a:r>
            <a:r>
              <a:rPr lang="ru-RU" dirty="0" smtClean="0">
                <a:solidFill>
                  <a:schemeClr val="accent2"/>
                </a:solidFill>
              </a:rPr>
              <a:t>округа </a:t>
            </a:r>
            <a:r>
              <a:rPr lang="ru-RU" dirty="0">
                <a:solidFill>
                  <a:schemeClr val="accent2"/>
                </a:solidFill>
              </a:rPr>
              <a:t>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 smtClean="0">
                <a:solidFill>
                  <a:schemeClr val="accent2"/>
                </a:solidFill>
              </a:rPr>
              <a:t>2025 </a:t>
            </a:r>
            <a:r>
              <a:rPr lang="ru-RU" dirty="0">
                <a:solidFill>
                  <a:schemeClr val="accent2"/>
                </a:solidFill>
              </a:rPr>
              <a:t>году</a:t>
            </a:r>
            <a:r>
              <a:rPr lang="ru-RU" sz="1000" dirty="0">
                <a:solidFill>
                  <a:schemeClr val="accent2"/>
                </a:solidFill>
              </a:rPr>
              <a:t>  в сумме </a:t>
            </a:r>
            <a:r>
              <a:rPr lang="ru-RU" sz="1000" dirty="0" smtClean="0">
                <a:solidFill>
                  <a:schemeClr val="accent2"/>
                </a:solidFill>
              </a:rPr>
              <a:t>345045,3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–188870,0</a:t>
            </a:r>
            <a:r>
              <a:rPr lang="en-US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 smtClean="0">
                <a:solidFill>
                  <a:schemeClr val="accent2"/>
                </a:solidFill>
              </a:rPr>
              <a:t>тыс</a:t>
            </a:r>
            <a:r>
              <a:rPr lang="ru-RU" sz="1000" dirty="0">
                <a:solidFill>
                  <a:schemeClr val="accent2"/>
                </a:solidFill>
              </a:rPr>
              <a:t>. рублей, субвенции –  </a:t>
            </a:r>
            <a:r>
              <a:rPr lang="ru-RU" sz="1000" dirty="0" smtClean="0">
                <a:solidFill>
                  <a:schemeClr val="accent2"/>
                </a:solidFill>
              </a:rPr>
              <a:t>153329,4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2845,9 </a:t>
            </a:r>
            <a:r>
              <a:rPr lang="ru-RU" sz="1000" dirty="0">
                <a:solidFill>
                  <a:schemeClr val="accent2"/>
                </a:solidFill>
              </a:rPr>
              <a:t>тыс. </a:t>
            </a:r>
            <a:r>
              <a:rPr lang="ru-RU" sz="1000" dirty="0" smtClean="0">
                <a:solidFill>
                  <a:schemeClr val="accent2"/>
                </a:solidFill>
              </a:rPr>
              <a:t>рублей</a:t>
            </a:r>
            <a:endParaRPr lang="ru-RU" sz="1000" dirty="0">
              <a:solidFill>
                <a:schemeClr val="accent2"/>
              </a:solidFill>
            </a:endParaRP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2026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291083,6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–132456,0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156296,1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2331,5 тыс</a:t>
            </a:r>
            <a:r>
              <a:rPr lang="ru-RU" sz="1000" dirty="0">
                <a:solidFill>
                  <a:schemeClr val="accent2"/>
                </a:solidFill>
              </a:rPr>
              <a:t>. </a:t>
            </a:r>
            <a:r>
              <a:rPr lang="ru-RU" sz="1000" dirty="0" smtClean="0">
                <a:solidFill>
                  <a:schemeClr val="accent2"/>
                </a:solidFill>
              </a:rPr>
              <a:t>рублей</a:t>
            </a:r>
            <a:endParaRPr lang="ru-RU" sz="1000" dirty="0">
              <a:solidFill>
                <a:schemeClr val="accent2"/>
              </a:solidFill>
            </a:endParaRP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2027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296516,2 тыс</a:t>
            </a:r>
            <a:r>
              <a:rPr lang="ru-RU" sz="1000" dirty="0">
                <a:solidFill>
                  <a:schemeClr val="accent2"/>
                </a:solidFill>
              </a:rPr>
              <a:t>. руб., в том числе: дотации – </a:t>
            </a:r>
            <a:r>
              <a:rPr lang="ru-RU" sz="1000" dirty="0" smtClean="0">
                <a:solidFill>
                  <a:schemeClr val="accent2"/>
                </a:solidFill>
              </a:rPr>
              <a:t>132765,0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161431,0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2320,2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</a:t>
            </a:r>
            <a:r>
              <a:rPr lang="ru-RU" sz="1000" dirty="0" smtClean="0">
                <a:solidFill>
                  <a:schemeClr val="accent2"/>
                </a:solidFill>
              </a:rPr>
              <a:t>рублей</a:t>
            </a:r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муниципальный округ»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74351"/>
        </p:xfrm>
        <a:graphic>
          <a:graphicData uri="http://schemas.openxmlformats.org/drawingml/2006/table">
            <a:tbl>
              <a:tblPr/>
              <a:tblGrid>
                <a:gridCol w="375248"/>
                <a:gridCol w="1970052"/>
                <a:gridCol w="655096"/>
                <a:gridCol w="571504"/>
                <a:gridCol w="857256"/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15" name="Object 140"/>
          <p:cNvGraphicFramePr>
            <a:graphicFrameLocks noChangeAspect="1"/>
          </p:cNvGraphicFramePr>
          <p:nvPr>
            <p:ph sz="quarter" idx="3"/>
          </p:nvPr>
        </p:nvGraphicFramePr>
        <p:xfrm>
          <a:off x="4654550" y="1419225"/>
          <a:ext cx="4386263" cy="2366963"/>
        </p:xfrm>
        <a:graphic>
          <a:graphicData uri="http://schemas.openxmlformats.org/presentationml/2006/ole">
            <p:oleObj spid="_x0000_s13315" name="Диаграмма" r:id="rId3" imgW="6096000" imgH="3289202" progId="MSGraph.Chart.8">
              <p:embed followColorScheme="full"/>
            </p:oleObj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4173539" cy="15176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Предельный объем муниципального </a:t>
            </a:r>
            <a:r>
              <a:rPr lang="ru-RU" sz="1400" dirty="0" smtClean="0"/>
              <a:t>долга </a:t>
            </a:r>
          </a:p>
          <a:p>
            <a:pPr>
              <a:spcBef>
                <a:spcPct val="0"/>
              </a:spcBef>
            </a:pPr>
            <a:endParaRPr lang="ru-RU" sz="1400" dirty="0" smtClean="0"/>
          </a:p>
          <a:p>
            <a:pPr>
              <a:spcBef>
                <a:spcPct val="0"/>
              </a:spcBef>
            </a:pPr>
            <a:r>
              <a:rPr lang="ru-RU" sz="1400" dirty="0" smtClean="0"/>
              <a:t>2025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2026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2027 год – 0 </a:t>
            </a:r>
          </a:p>
          <a:p>
            <a:pPr>
              <a:spcBef>
                <a:spcPct val="0"/>
              </a:spcBef>
            </a:pPr>
            <a:endParaRPr lang="ru-RU" sz="1400" dirty="0"/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</a:t>
            </a:r>
            <a:r>
              <a:rPr lang="en-US" b="0" dirty="0" smtClean="0">
                <a:latin typeface="Times New Roman" pitchFamily="18" charset="0"/>
              </a:rPr>
              <a:t>5</a:t>
            </a:r>
            <a:r>
              <a:rPr lang="ru-RU" b="0" dirty="0" smtClean="0">
                <a:latin typeface="Times New Roman" pitchFamily="18" charset="0"/>
              </a:rPr>
              <a:t> год  -  0,0 тыс</a:t>
            </a:r>
            <a:r>
              <a:rPr lang="ru-RU" b="0" dirty="0">
                <a:latin typeface="Times New Roman" pitchFamily="18" charset="0"/>
              </a:rPr>
              <a:t>. руб., или </a:t>
            </a:r>
            <a:r>
              <a:rPr lang="ru-RU" b="0" dirty="0" smtClean="0">
                <a:latin typeface="Times New Roman" pitchFamily="18" charset="0"/>
              </a:rPr>
              <a:t>0,00%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</a:t>
            </a:r>
            <a:r>
              <a:rPr lang="en-US" b="0" dirty="0" smtClean="0">
                <a:latin typeface="Times New Roman" pitchFamily="18" charset="0"/>
              </a:rPr>
              <a:t>6</a:t>
            </a:r>
            <a:r>
              <a:rPr lang="ru-RU" b="0" dirty="0" smtClean="0">
                <a:latin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    202</a:t>
            </a:r>
            <a:r>
              <a:rPr lang="en-US" b="0" dirty="0" smtClean="0">
                <a:latin typeface="Times New Roman" pitchFamily="18" charset="0"/>
              </a:rPr>
              <a:t>7</a:t>
            </a:r>
            <a:r>
              <a:rPr lang="ru-RU" b="0" dirty="0" smtClean="0">
                <a:latin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648200" y="1214422"/>
            <a:ext cx="4038600" cy="25717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2030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571612"/>
            <a:ext cx="814393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417189"/>
            <a:ext cx="8627102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251520" y="908720"/>
          <a:ext cx="8678199" cy="5314157"/>
        </p:xfrm>
        <a:graphic>
          <a:graphicData uri="http://schemas.openxmlformats.org/drawingml/2006/table">
            <a:tbl>
              <a:tblPr/>
              <a:tblGrid>
                <a:gridCol w="5184577"/>
                <a:gridCol w="792088"/>
                <a:gridCol w="732528"/>
                <a:gridCol w="656335"/>
                <a:gridCol w="656335"/>
                <a:gridCol w="656336"/>
              </a:tblGrid>
              <a:tr h="450567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реализации в муниципальном образовании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Сычевский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муниципальный округ»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Смоленской области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проектов в рамках национальных проектов «Образование», «Культура»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00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23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3525,7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23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"Современная школа"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2626,9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условий для функционирования центров цифрового и гуманитарного профилей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(в рамках регионального проекта)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2332,2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«Патриотическое воспитание граждан Российской Федерации»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898,8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деятельности советников директоров по воспитанию и взаимодействию с детскими общественными объединениями в общеобразовательных организациях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63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КУЛЬТУРА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663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«Творческие люди»"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842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(государственная поддержка лучших сельских учреждений культуры и лучших работников сельских учреждений культуры)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76063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3708,3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Анимация с надписью спасибо за внимание | Table-tennis62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21199</TotalTime>
  <Words>7122</Words>
  <Application>Microsoft Office PowerPoint</Application>
  <PresentationFormat>Экран (4:3)</PresentationFormat>
  <Paragraphs>1712</Paragraphs>
  <Slides>93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93</vt:i4>
      </vt:variant>
    </vt:vector>
  </HeadingPairs>
  <TitlesOfParts>
    <vt:vector size="97" baseType="lpstr">
      <vt:lpstr>Справедливость</vt:lpstr>
      <vt:lpstr>Лист</vt:lpstr>
      <vt:lpstr>Worksheet</vt:lpstr>
      <vt:lpstr>Диаграмма</vt:lpstr>
      <vt:lpstr>Слайд 1</vt:lpstr>
      <vt:lpstr>Что такое «Бюджет для граждан»?</vt:lpstr>
      <vt:lpstr>Контактная информация</vt:lpstr>
      <vt:lpstr>Муниципальное образование «Сычевский муниципальный округ» Смоленской области</vt:lpstr>
      <vt:lpstr>Основные показатели социально-экономического развития муниципального образования «Сычевский муниципальный округ» Смоленской области на 2025 год и плановый период 2026  и 2027 годов</vt:lpstr>
      <vt:lpstr>Слайд 6</vt:lpstr>
      <vt:lpstr>Слайд 7</vt:lpstr>
      <vt:lpstr>Слайд 8</vt:lpstr>
      <vt:lpstr>Слайд 9</vt:lpstr>
      <vt:lpstr>Слайд 10</vt:lpstr>
      <vt:lpstr> Консолидированный бюджет – свод бюджетов всех уровней на соответствующей территории, используемый  при прогнозировании, расчетах, анализе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Этапы формирования местного бюджета</vt:lpstr>
      <vt:lpstr>Слайд 23</vt:lpstr>
      <vt:lpstr>Слайд 24</vt:lpstr>
      <vt:lpstr>Слайд 25</vt:lpstr>
      <vt:lpstr>Слайд 26</vt:lpstr>
      <vt:lpstr>Слайд 27</vt:lpstr>
      <vt:lpstr>Поступления от основных налогоплательщиков  в 2024 году (тыс.рублей)</vt:lpstr>
      <vt:lpstr>Какие налоги, уплачиваются непосредственно на территории муниципального образования  «Сычевский муниципальный округ»</vt:lpstr>
      <vt:lpstr>Слайд 30</vt:lpstr>
      <vt:lpstr>Основные параметры  бюджета муниципального образования «Сычевский муниципальный округ» Смоленской области  на 2024-2026 годы </vt:lpstr>
      <vt:lpstr>ИНФОРМАЦИЯ  об объеме доходов бюджета муниципального района в расчете на душу населения</vt:lpstr>
      <vt:lpstr> ПОЯСНИТЕЛЬНАЯ ЗАПИСКА     к решению Сычевской окружной Думы от 25.10.2024 №36 «О проекте решения Сычевской окружной Думы«О бюджете муниципального образования «Сычевский муниципальный округ» Смоленской области  на 2025 год и на плановый период 2026 и 2027 годов»</vt:lpstr>
      <vt:lpstr>Слайд 34</vt:lpstr>
      <vt:lpstr>МУНИЦИПАЛЬНЫЙ ДОЛГ В ДИНАМИКЕ НА 2023-2027 ГОДА</vt:lpstr>
      <vt:lpstr>Слайд 36</vt:lpstr>
      <vt:lpstr>Слайд 37</vt:lpstr>
      <vt:lpstr>Структура налоговых и неналоговых доходов на 2023-2027 годы</vt:lpstr>
      <vt:lpstr>Поступление налоговых доходов в динамике  2023-2027 годов</vt:lpstr>
      <vt:lpstr>Слайд 40</vt:lpstr>
      <vt:lpstr>Слайд 41</vt:lpstr>
      <vt:lpstr>Слайд 42</vt:lpstr>
      <vt:lpstr>Слайд 43</vt:lpstr>
      <vt:lpstr>Слайд 44</vt:lpstr>
      <vt:lpstr>Расходы бюджета в рамках муниципальных программ составляют 456439,5 тыс. руб., или 95,2%</vt:lpstr>
      <vt:lpstr>Слайд 46</vt:lpstr>
      <vt:lpstr>Слайд 47</vt:lpstr>
      <vt:lpstr>Слайд 48</vt:lpstr>
      <vt:lpstr>Слайд 49</vt:lpstr>
      <vt:lpstr>Муниципальная программа «Местное самоуправление в муниципальном образовании «Сычевский район» Смоленской области»</vt:lpstr>
      <vt:lpstr>Муниципальная программа «Местное самоуправление в муниципальном образовании «Сычевский муниципальный округ» Смоленской области» </vt:lpstr>
      <vt:lpstr>МУНИЦИПАЛЬНАЯ ПРОГРАММА  «Развитие образования в муниципальном образовании  «Сычевский  муниципальный округ» Смоленской области</vt:lpstr>
      <vt:lpstr>МУНИЦИПАЛЬНАЯ ПРОГРАММА  «Развитие образования в муниципальном образовании  «Сычевский  муниципальный округ» Смоленской области»</vt:lpstr>
      <vt:lpstr>МУНИЦИПАЛЬНАЯ ПРОГРАММА  «Развитие образования в муниципальном образовании  «Сычевский  муниципальный округ» Смоленской области»</vt:lpstr>
      <vt:lpstr> МУНИЦИПАЛЬНАЯ ПРОГРАММА «Развитие культуры и туризма  в муниципальном образовании  «Сычевский муниципальный округ»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муниципальный округ» Смоленской области»</vt:lpstr>
      <vt:lpstr>МУНИЦИПАЛЬНАЯ ПРОГРАММА «Развитие молодежной политики на территории муниципального образования «Сычевский мугиципальный округ»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муниципальный округ» 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муниципальный округ» Смоленской области»</vt:lpstr>
      <vt:lpstr>Муниципальная программа «Развитие дорожно-транспортного комплекса на территории муниципального образования  «Сычевский муниципальный округ»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муниципальный округ» Смоленской области»</vt:lpstr>
      <vt:lpstr>Муниципальная программа  «Управление муниципальными финансами в муниципальном образовании «Сычевский муниципальный округ» Смоленской области»  </vt:lpstr>
      <vt:lpstr>Муниципальная программа  «Управление муниципальными финансами в муниципальном образовании «Сычевский муниципальный округ» Смоленской области» 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муниципальный округ»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муниципальный округ» Смоленской области»</vt:lpstr>
      <vt:lpstr>Муниципальная программа  «Социальная поддержка граждан, проживающих на территории муниципального образования  «Сычевский муниципальный округ»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муниципальный округ» Смоленской области»</vt:lpstr>
      <vt:lpstr>Муниципальная программа  «Создание условий для осуществления градостроительной деятельности на территории муниципального образования «Сычевский муниципальный округ» Смоленской области</vt:lpstr>
      <vt:lpstr>Муниципальная программа  «Создание условий для осуществления градостроительной деятельности на территории муниципального образования «Сычевский муниципальный округ» Смоленской области</vt:lpstr>
      <vt:lpstr>  Муниципальная программа «Обеспечение жильем молодых семей, проживающих на территории  муниципального образования «Сычевский муниципальный округ»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муниципальный округ» Смоленской области.</vt:lpstr>
      <vt:lpstr> Муниципальная программа  "Развитие животноводства и укрепление кормовой базы в сельхозпредприятиях муниципального образования "Сычевский муниципальный округ" Смоленской области" </vt:lpstr>
      <vt:lpstr> Муниципальная программа  "Приоритетные направления демографического развития в муниципальном образовании "Сычевский муниципальный округ" Смоленской области" </vt:lpstr>
      <vt:lpstr>Муниципальная программа  "Энергосбережение и повышение энергетической эффективности на территории муниципального образования  "Сычевский муниципальный округ" Смоленской области"</vt:lpstr>
      <vt:lpstr>Муниципальная программа  "Создание условий для обеспечения качественными услугами жилищно-коммунального хозяйства и благоустройства населения Сычевского муниципального округа Смоленской области"</vt:lpstr>
      <vt:lpstr>Муниципальная программа  "Профилактика терроризма и экстремизма на территории муниципального образования  "Сычевский муниципальный округ" Смоленской области"</vt:lpstr>
      <vt:lpstr> Муниципальная программа  "Развитие территорий муниципального образования  "Сычевский муниципальный округ" Смоленской области"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муниципальный округ» Смоленской области в расчете на душу населения в 2024 году и плановом периоде 2025-2026 годов</vt:lpstr>
      <vt:lpstr>НАЦИОНАЛЬНАЯ ЭКОНОМИКА НА 2025-2027 годы</vt:lpstr>
      <vt:lpstr>Расходы на образование на 2025-2027 годы</vt:lpstr>
      <vt:lpstr>Сколько тратится средств из  бюджета муниципального района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округа на культуру и кинематографию в расчете на 1 жителя в 2025 году составит 5151,2 рублей  Расходы на культуру на 2025 в разрезе направлений:</vt:lpstr>
      <vt:lpstr>Слайд 85</vt:lpstr>
      <vt:lpstr>Слайд 86</vt:lpstr>
      <vt:lpstr>Слайд 87</vt:lpstr>
      <vt:lpstr>ОКАЗАНИЕ ПОДДЕРЖКИ ВЕТЕРАНАМ И ИНВАЛИДАМ</vt:lpstr>
      <vt:lpstr>Межбюджетные отношения </vt:lpstr>
      <vt:lpstr>Муниципальный долг муниципального образования «Сычевский муниципальный округ»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2030 года», устанавливающий и утверждающий национальные проекты России.  Муниципальное образование «Сычевский район» Смоленской области принимает участие в реализации следующих национальных проектов: </vt:lpstr>
      <vt:lpstr>Слайд 92</vt:lpstr>
      <vt:lpstr>Слайд 93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2349</cp:revision>
  <dcterms:created xsi:type="dcterms:W3CDTF">2013-11-27T07:50:48Z</dcterms:created>
  <dcterms:modified xsi:type="dcterms:W3CDTF">2025-02-14T05:57:15Z</dcterms:modified>
</cp:coreProperties>
</file>