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8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415" r:id="rId33"/>
    <p:sldId id="268" r:id="rId34"/>
    <p:sldId id="329" r:id="rId35"/>
    <p:sldId id="267" r:id="rId36"/>
    <p:sldId id="269" r:id="rId37"/>
    <p:sldId id="311" r:id="rId38"/>
    <p:sldId id="309" r:id="rId39"/>
    <p:sldId id="275" r:id="rId40"/>
    <p:sldId id="280" r:id="rId41"/>
    <p:sldId id="383" r:id="rId42"/>
    <p:sldId id="384" r:id="rId43"/>
    <p:sldId id="274" r:id="rId44"/>
    <p:sldId id="287" r:id="rId45"/>
    <p:sldId id="288" r:id="rId46"/>
    <p:sldId id="289" r:id="rId47"/>
    <p:sldId id="296" r:id="rId48"/>
    <p:sldId id="342" r:id="rId49"/>
    <p:sldId id="343" r:id="rId50"/>
    <p:sldId id="345" r:id="rId51"/>
    <p:sldId id="347" r:id="rId52"/>
    <p:sldId id="349" r:id="rId53"/>
    <p:sldId id="351" r:id="rId54"/>
    <p:sldId id="354" r:id="rId55"/>
    <p:sldId id="412" r:id="rId56"/>
    <p:sldId id="356" r:id="rId57"/>
    <p:sldId id="358" r:id="rId58"/>
    <p:sldId id="360" r:id="rId59"/>
    <p:sldId id="362" r:id="rId60"/>
    <p:sldId id="364" r:id="rId61"/>
    <p:sldId id="366" r:id="rId62"/>
    <p:sldId id="368" r:id="rId63"/>
    <p:sldId id="370" r:id="rId64"/>
    <p:sldId id="372" r:id="rId65"/>
    <p:sldId id="374" r:id="rId66"/>
    <p:sldId id="376" r:id="rId67"/>
    <p:sldId id="378" r:id="rId68"/>
    <p:sldId id="413" r:id="rId69"/>
    <p:sldId id="414" r:id="rId70"/>
    <p:sldId id="380" r:id="rId71"/>
    <p:sldId id="382" r:id="rId72"/>
    <p:sldId id="320" r:id="rId73"/>
    <p:sldId id="335" r:id="rId74"/>
    <p:sldId id="328" r:id="rId75"/>
    <p:sldId id="279" r:id="rId76"/>
    <p:sldId id="281" r:id="rId77"/>
    <p:sldId id="276" r:id="rId78"/>
    <p:sldId id="277" r:id="rId79"/>
    <p:sldId id="278" r:id="rId80"/>
    <p:sldId id="285" r:id="rId81"/>
    <p:sldId id="282" r:id="rId82"/>
    <p:sldId id="315" r:id="rId83"/>
    <p:sldId id="313" r:id="rId84"/>
    <p:sldId id="406" r:id="rId85"/>
    <p:sldId id="407" r:id="rId86"/>
    <p:sldId id="411" r:id="rId8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770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5406E-2"/>
          <c:w val="0.43212645930738464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45.8</c:v>
                </c:pt>
                <c:pt idx="1">
                  <c:v>41.6</c:v>
                </c:pt>
                <c:pt idx="2">
                  <c:v>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191</c:v>
                </c:pt>
                <c:pt idx="1">
                  <c:v>138.4</c:v>
                </c:pt>
                <c:pt idx="2">
                  <c:v>146.80000000000001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</c:v>
                </c:pt>
                <c:pt idx="1">
                  <c:v>19.3</c:v>
                </c:pt>
                <c:pt idx="2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9.5</c:v>
                </c:pt>
                <c:pt idx="1">
                  <c:v>7.7</c:v>
                </c:pt>
                <c:pt idx="2">
                  <c:v>7.6</c:v>
                </c:pt>
              </c:numCache>
            </c:numRef>
          </c:val>
        </c:ser>
        <c:axId val="91520384"/>
        <c:axId val="91534464"/>
      </c:barChart>
      <c:catAx>
        <c:axId val="91520384"/>
        <c:scaling>
          <c:orientation val="minMax"/>
        </c:scaling>
        <c:axPos val="b"/>
        <c:numFmt formatCode="General" sourceLinked="1"/>
        <c:tickLblPos val="nextTo"/>
        <c:crossAx val="91534464"/>
        <c:crosses val="autoZero"/>
        <c:auto val="1"/>
        <c:lblAlgn val="ctr"/>
        <c:lblOffset val="100"/>
      </c:catAx>
      <c:valAx>
        <c:axId val="91534464"/>
        <c:scaling>
          <c:orientation val="minMax"/>
        </c:scaling>
        <c:axPos val="l"/>
        <c:majorGridlines/>
        <c:numFmt formatCode="General" sourceLinked="1"/>
        <c:tickLblPos val="nextTo"/>
        <c:crossAx val="915203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18.02.2025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2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6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  <a:r>
              <a:rPr lang="ru-RU" sz="2000" dirty="0" smtClean="0"/>
              <a:t>к </a:t>
            </a:r>
            <a:r>
              <a:rPr lang="ru-RU" sz="2000" dirty="0"/>
              <a:t>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</a:t>
            </a:r>
            <a:r>
              <a:rPr lang="ru-RU" sz="2000" dirty="0" smtClean="0"/>
              <a:t>окружной </a:t>
            </a:r>
            <a:r>
              <a:rPr lang="ru-RU" sz="2000" dirty="0"/>
              <a:t>Думы </a:t>
            </a:r>
            <a:endParaRPr lang="ru-RU" sz="2000" dirty="0" smtClean="0"/>
          </a:p>
          <a:p>
            <a:r>
              <a:rPr lang="ru-RU" sz="2000" dirty="0" smtClean="0"/>
              <a:t>от 20 декабря 2023 </a:t>
            </a:r>
            <a:r>
              <a:rPr lang="ru-RU" sz="2000" dirty="0"/>
              <a:t>года № </a:t>
            </a:r>
            <a:r>
              <a:rPr lang="ru-RU" sz="2000" dirty="0" smtClean="0"/>
              <a:t>143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2024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400" dirty="0" smtClean="0"/>
              <a:t> (в редакции Решения № 56 от 25</a:t>
            </a:r>
            <a:r>
              <a:rPr lang="en-US" sz="1400" dirty="0" smtClean="0"/>
              <a:t> </a:t>
            </a:r>
            <a:r>
              <a:rPr lang="ru-RU" sz="1400" dirty="0" smtClean="0"/>
              <a:t>декабря 2024г)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2024 год и плановый период 2025-2026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2024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2026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2024г. и плановый период 2025 и 2026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1120938,7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507156,5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1120938,7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516526,5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-50418,1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-9370,0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527084,0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507156,5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361232,9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372161,1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90924,9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76210,5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426039,3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416231,6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285022,4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290589,1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41570,2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165618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</a:t>
            </a:r>
            <a:br>
              <a:rPr lang="ru-RU" sz="16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6600CC"/>
                </a:solidFill>
                <a:latin typeface="Comic Sans MS" pitchFamily="66" charset="0"/>
              </a:rPr>
              <a:t>     </a:t>
            </a:r>
            <a:r>
              <a:rPr lang="ru-RU" sz="16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6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600" dirty="0" smtClean="0">
                <a:solidFill>
                  <a:srgbClr val="6600CC"/>
                </a:solidFill>
                <a:latin typeface="Comic Sans MS" pitchFamily="66" charset="0"/>
              </a:rPr>
              <a:t> районной Думы от 25.12.2024 №56 «О внесении изменений в решение </a:t>
            </a:r>
            <a:r>
              <a:rPr lang="ru-RU" sz="16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6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 от 20.12.2023 года № 143 «О бюджете муниципального района на 2024 год и на плановый период 2025 и 2026 годов» </a:t>
            </a:r>
            <a: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2492896"/>
            <a:ext cx="7886700" cy="39604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x-none" sz="1600" b="1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Решением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районной Думы доходная часть бюджета муниципального района на 2024 год утверждена в сумме 507156,5 тыс. рублей.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 счет безвозмездных поступлений от других бюджетов бюджетной системы Российской Федерации доходы увеличились на сумму 416231,6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рублей. Из которых объем получаемых межбюджетных трансфертов 416231,6 тыс. руб.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Расходная часть бюджета муниципального района утверждена в сумме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516526,5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Дефицит бюджета муниципального района утвержден в сумме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9370,0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составляет 10,3% от утвержденного годового объема доходов бюджета муниципального района без учета утвержденного объема безвозмездных поступлений</a:t>
            </a:r>
          </a:p>
          <a:p>
            <a:pPr>
              <a:lnSpc>
                <a:spcPct val="100000"/>
              </a:lnSpc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2022-2026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2022-2026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2563"/>
          <a:ext cx="3155950" cy="1982787"/>
        </p:xfrm>
        <a:graphic>
          <a:graphicData uri="http://schemas.openxmlformats.org/presentationml/2006/ole">
            <p:oleObj spid="_x0000_s3074" name="Worksheet" r:id="rId3" imgW="2895660" imgH="1816171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2600"/>
        </p:xfrm>
        <a:graphic>
          <a:graphicData uri="http://schemas.openxmlformats.org/presentationml/2006/ole">
            <p:oleObj spid="_x0000_s3075" name="Worksheet" r:id="rId4" imgW="2298755" imgH="146056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2022-2026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67345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3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5629.6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72899,4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71390,7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76696,7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67190,5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65944,3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71001,4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2690,2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45415,1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18025,5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4819,8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2138,6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2494,5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2646,9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40110,4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12155,1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101044,7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90924,9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76210,5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81571,9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2022-2026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4234"/>
            <a:chOff x="213666" y="221057"/>
            <a:chExt cx="8813900" cy="354063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8232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451622"/>
            <a:chOff x="305973" y="228080"/>
            <a:chExt cx="8608080" cy="5973322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332465"/>
          </p:xfrm>
          <a:graphic>
            <a:graphicData uri="http://schemas.openxmlformats.org/presentationml/2006/ole">
              <p:oleObj spid="_x0000_s7170" name="Worksheet" r:id="rId4" imgW="7118308" imgH="4584789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6124598"/>
            <a:chOff x="305972" y="228080"/>
            <a:chExt cx="8464434" cy="567054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5034094"/>
          </p:xfrm>
          <a:graphic>
            <a:graphicData uri="http://schemas.openxmlformats.org/presentationml/2006/ole">
              <p:oleObj spid="_x0000_s8194" name="Worksheet" r:id="rId4" imgW="6978662" imgH="385438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484900,2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93,9%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образовании «</a:t>
            </a:r>
            <a:r>
              <a:rPr lang="ru-RU" sz="1600" dirty="0" err="1">
                <a:latin typeface="Times New Roman" pitchFamily="18" charset="0"/>
              </a:rPr>
              <a:t>Сычевский</a:t>
            </a:r>
            <a:r>
              <a:rPr lang="ru-RU" sz="1600" dirty="0">
                <a:latin typeface="Times New Roman" pitchFamily="18" charset="0"/>
              </a:rPr>
              <a:t> район»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41999,0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31850,2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31186,5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40727,4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21929,7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16862,1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18562,7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539,5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1429,2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1320,0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267429,7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207627,9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218013,4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102547,0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65786,2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66644,0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2048,2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1571,2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1587,4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9220,5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2024-2026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41999,1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41919,8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31066,5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2024 год и плановый период 2025  и 2026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267429,7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207627,9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218013,4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186853,2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143077,6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9708,1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45814,8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829.4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102547,0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65786,2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66644,0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82.6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1666,8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33207,9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34654,2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505777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5872480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1874,8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37830,9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39343,0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40602,0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42990,0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40727,4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21929,7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16862,1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31028,5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9698,9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18562,7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18562,7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31926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6613,5тыс.рублей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710434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42338,2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3528,2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29212,5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2434,3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29935,5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2494,6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21860,0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1821,7руб.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6966,2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413,9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7968,9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497,4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5038,2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419,8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3691,1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307,6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3793,7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316,1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1955,5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163,0руб.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1572,1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131,0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1585,1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132,1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2024-2026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12777,2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2024-2026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45766,7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43414,7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191000,5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138360,2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220394,9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266692,5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206988,0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2024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21860,0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2024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254,0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2024 году составит </a:t>
            </a:r>
            <a:r>
              <a:rPr lang="ru-RU" sz="1400" b="1" dirty="0" smtClean="0">
                <a:solidFill>
                  <a:srgbClr val="0000CC"/>
                </a:solidFill>
              </a:rPr>
              <a:t>4671,4 </a:t>
            </a:r>
            <a:r>
              <a:rPr lang="ru-RU" sz="1400" b="1" dirty="0" smtClean="0">
                <a:solidFill>
                  <a:srgbClr val="0000CC"/>
                </a:solidFill>
              </a:rPr>
              <a:t>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2024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55688" y="3027363"/>
          <a:ext cx="6308725" cy="3611562"/>
        </p:xfrm>
        <a:graphic>
          <a:graphicData uri="http://schemas.openxmlformats.org/presentationml/2006/ole">
            <p:oleObj spid="_x0000_s10242" name="Worksheet" r:id="rId3" imgW="6743685" imgH="386086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20996,7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2024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1721,0 </a:t>
            </a:r>
            <a:r>
              <a:rPr lang="ru-RU" sz="1800" b="0" i="1" dirty="0" smtClean="0">
                <a:solidFill>
                  <a:srgbClr val="006600"/>
                </a:solidFill>
              </a:rPr>
              <a:t>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1831,4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11927,1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202-2026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2024-2026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266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268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416727,9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92327,0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62486,7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49390,7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</a:t>
            </a:r>
            <a:r>
              <a:rPr lang="ru-RU" sz="1000" dirty="0" smtClean="0">
                <a:solidFill>
                  <a:schemeClr val="accent2"/>
                </a:solidFill>
              </a:rPr>
              <a:t>трансферты – </a:t>
            </a:r>
            <a:r>
              <a:rPr lang="ru-RU" sz="1000" dirty="0" smtClean="0">
                <a:solidFill>
                  <a:schemeClr val="accent2"/>
                </a:solidFill>
              </a:rPr>
              <a:t>12523,5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285022,4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7395,0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166169,9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 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1177,2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290589,1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117228,0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171857,4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1223,7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2024 году- </a:t>
            </a:r>
            <a:r>
              <a:rPr lang="ru-RU" sz="1800" b="1" dirty="0" smtClean="0">
                <a:solidFill>
                  <a:schemeClr val="tx1"/>
                </a:solidFill>
              </a:rPr>
              <a:t>31208,5 </a:t>
            </a:r>
            <a:r>
              <a:rPr lang="ru-RU" sz="1800" b="1" dirty="0" smtClean="0">
                <a:solidFill>
                  <a:schemeClr val="tx1"/>
                </a:solidFill>
              </a:rPr>
              <a:t>тыс. руб., в 2025 году- 14747,3 тыс. руб., в 2025 году – 9729,7 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p:oleObj spid="_x0000_s12290" name="Диаграмма" r:id="rId3" imgW="6153247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2025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2026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0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4336,1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2525,6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4192,0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3188,1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66713,1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4620,6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2417,1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20217</TotalTime>
  <Words>6577</Words>
  <Application>Microsoft Office PowerPoint</Application>
  <PresentationFormat>Экран (4:3)</PresentationFormat>
  <Paragraphs>1545</Paragraphs>
  <Slides>86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86</vt:i4>
      </vt:variant>
    </vt:vector>
  </HeadingPairs>
  <TitlesOfParts>
    <vt:vector size="92" baseType="lpstr">
      <vt:lpstr>Справедливость</vt:lpstr>
      <vt:lpstr>Лист</vt:lpstr>
      <vt:lpstr>Worksheet</vt:lpstr>
      <vt:lpstr>Диаграмма</vt:lpstr>
      <vt:lpstr>Лист Microsoft Office Excel 97-2003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2024 год и плановый период 2025  и 2026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ПОЯСНИТЕЛЬНАЯ ЗАПИСКА      к решению Сычевской районной Думы от 25.12.2024 №56 «О внесении изменений в решение Сычевской окружной Думы от 20.12.2023 года № 143 «О бюджете муниципального района на 2024 год и на плановый период 2025 и 2026 годов»  </vt:lpstr>
      <vt:lpstr>Слайд 33</vt:lpstr>
      <vt:lpstr>МУНИЦИПАЛЬНЫЙ ДОЛГ В ДИНАМИКЕ НА 2022-2026 ГОДА</vt:lpstr>
      <vt:lpstr>Слайд 35</vt:lpstr>
      <vt:lpstr>Слайд 36</vt:lpstr>
      <vt:lpstr>Структура налоговых и неналоговых доходов на 2022-2026 годы</vt:lpstr>
      <vt:lpstr>Поступление налоговых доходов в динамике  2022-2026 годов</vt:lpstr>
      <vt:lpstr>Слайд 39</vt:lpstr>
      <vt:lpstr>Слайд 40</vt:lpstr>
      <vt:lpstr>Слайд 41</vt:lpstr>
      <vt:lpstr>Слайд 42</vt:lpstr>
      <vt:lpstr>Слайд 43</vt:lpstr>
      <vt:lpstr>Расходы бюджета в рамках муниципальных программ составляют 484900,2 тыс. руб., или 93,9%</vt:lpstr>
      <vt:lpstr>Слайд 45</vt:lpstr>
      <vt:lpstr>Слайд 46</vt:lpstr>
      <vt:lpstr>Слайд 47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район»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район»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2024 году и плановом периоде 2025-2026 годов</vt:lpstr>
      <vt:lpstr>НАЦИОНАЛЬНАЯ ЭКОНОМИКА НА 2024-2026 годы</vt:lpstr>
      <vt:lpstr>Расходы на образование на 2024-2026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2024 году составит 4671,4 рублей  Расходы на культуру на 2024 в разрезе направлений:</vt:lpstr>
      <vt:lpstr>Слайд 77</vt:lpstr>
      <vt:lpstr>Слайд 78</vt:lpstr>
      <vt:lpstr>Слайд 79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2024 году- 31208,5 тыс. руб., в 2025 году- 14747,3 тыс. руб., в 2025 году – 9729,7 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85</vt:lpstr>
      <vt:lpstr>Слайд 86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2196</cp:revision>
  <dcterms:created xsi:type="dcterms:W3CDTF">2013-11-27T07:50:48Z</dcterms:created>
  <dcterms:modified xsi:type="dcterms:W3CDTF">2025-02-18T08:08:21Z</dcterms:modified>
</cp:coreProperties>
</file>