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9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423" r:id="rId29"/>
    <p:sldId id="286" r:id="rId30"/>
    <p:sldId id="273" r:id="rId31"/>
    <p:sldId id="338" r:id="rId32"/>
    <p:sldId id="340" r:id="rId33"/>
    <p:sldId id="416" r:id="rId34"/>
    <p:sldId id="268" r:id="rId35"/>
    <p:sldId id="329" r:id="rId36"/>
    <p:sldId id="267" r:id="rId37"/>
    <p:sldId id="269" r:id="rId38"/>
    <p:sldId id="311" r:id="rId39"/>
    <p:sldId id="309" r:id="rId40"/>
    <p:sldId id="275" r:id="rId41"/>
    <p:sldId id="280" r:id="rId42"/>
    <p:sldId id="383" r:id="rId43"/>
    <p:sldId id="384" r:id="rId44"/>
    <p:sldId id="274" r:id="rId45"/>
    <p:sldId id="287" r:id="rId46"/>
    <p:sldId id="288" r:id="rId47"/>
    <p:sldId id="289" r:id="rId48"/>
    <p:sldId id="296" r:id="rId49"/>
    <p:sldId id="415" r:id="rId50"/>
    <p:sldId id="342" r:id="rId51"/>
    <p:sldId id="343" r:id="rId52"/>
    <p:sldId id="345" r:id="rId53"/>
    <p:sldId id="347" r:id="rId54"/>
    <p:sldId id="349" r:id="rId55"/>
    <p:sldId id="351" r:id="rId56"/>
    <p:sldId id="354" r:id="rId57"/>
    <p:sldId id="412" r:id="rId58"/>
    <p:sldId id="356" r:id="rId59"/>
    <p:sldId id="358" r:id="rId60"/>
    <p:sldId id="360" r:id="rId61"/>
    <p:sldId id="362" r:id="rId62"/>
    <p:sldId id="364" r:id="rId63"/>
    <p:sldId id="366" r:id="rId64"/>
    <p:sldId id="368" r:id="rId65"/>
    <p:sldId id="370" r:id="rId66"/>
    <p:sldId id="372" r:id="rId67"/>
    <p:sldId id="374" r:id="rId68"/>
    <p:sldId id="376" r:id="rId69"/>
    <p:sldId id="378" r:id="rId70"/>
    <p:sldId id="413" r:id="rId71"/>
    <p:sldId id="414" r:id="rId72"/>
    <p:sldId id="380" r:id="rId73"/>
    <p:sldId id="382" r:id="rId74"/>
    <p:sldId id="417" r:id="rId75"/>
    <p:sldId id="418" r:id="rId76"/>
    <p:sldId id="419" r:id="rId77"/>
    <p:sldId id="420" r:id="rId78"/>
    <p:sldId id="421" r:id="rId79"/>
    <p:sldId id="422" r:id="rId80"/>
    <p:sldId id="320" r:id="rId81"/>
    <p:sldId id="335" r:id="rId82"/>
    <p:sldId id="328" r:id="rId83"/>
    <p:sldId id="279" r:id="rId84"/>
    <p:sldId id="281" r:id="rId85"/>
    <p:sldId id="276" r:id="rId86"/>
    <p:sldId id="277" r:id="rId87"/>
    <p:sldId id="278" r:id="rId88"/>
    <p:sldId id="285" r:id="rId89"/>
    <p:sldId id="424" r:id="rId90"/>
    <p:sldId id="313" r:id="rId91"/>
    <p:sldId id="406" r:id="rId92"/>
    <p:sldId id="407" r:id="rId93"/>
    <p:sldId id="411" r:id="rId9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008000"/>
    <a:srgbClr val="00CC00"/>
    <a:srgbClr val="FF3399"/>
    <a:srgbClr val="FF9900"/>
    <a:srgbClr val="0000FF"/>
    <a:srgbClr val="D6009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315" autoAdjust="0"/>
    <p:restoredTop sz="97705" autoAdjust="0"/>
  </p:normalViewPr>
  <p:slideViewPr>
    <p:cSldViewPr>
      <p:cViewPr varScale="1">
        <p:scale>
          <a:sx n="86" d="100"/>
          <a:sy n="86" d="100"/>
        </p:scale>
        <p:origin x="-17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6412E-2"/>
          <c:w val="0.43212645930738736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43.5</c:v>
                </c:pt>
                <c:pt idx="1">
                  <c:v>43</c:v>
                </c:pt>
                <c:pt idx="2">
                  <c:v>42.8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169.2</c:v>
                </c:pt>
                <c:pt idx="1">
                  <c:v>130.80000000000001</c:v>
                </c:pt>
                <c:pt idx="2">
                  <c:v>131.9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23.4</c:v>
                </c:pt>
                <c:pt idx="1">
                  <c:v>17.8</c:v>
                </c:pt>
                <c:pt idx="2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10.4</c:v>
                </c:pt>
                <c:pt idx="2">
                  <c:v>10.4</c:v>
                </c:pt>
              </c:numCache>
            </c:numRef>
          </c:val>
        </c:ser>
        <c:axId val="108298240"/>
        <c:axId val="108299776"/>
      </c:barChart>
      <c:catAx>
        <c:axId val="108298240"/>
        <c:scaling>
          <c:orientation val="minMax"/>
        </c:scaling>
        <c:axPos val="b"/>
        <c:numFmt formatCode="General" sourceLinked="1"/>
        <c:tickLblPos val="nextTo"/>
        <c:crossAx val="108299776"/>
        <c:crosses val="autoZero"/>
        <c:auto val="1"/>
        <c:lblAlgn val="ctr"/>
        <c:lblOffset val="100"/>
      </c:catAx>
      <c:valAx>
        <c:axId val="108299776"/>
        <c:scaling>
          <c:orientation val="minMax"/>
        </c:scaling>
        <c:axPos val="l"/>
        <c:majorGridlines/>
        <c:numFmt formatCode="General" sourceLinked="1"/>
        <c:tickLblPos val="nextTo"/>
        <c:crossAx val="10829824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07.10.2025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42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43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5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11176"/>
            <a:ext cx="9144000" cy="231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dirty="0" smtClean="0"/>
              <a:t>Бюджет муниципального образования «</a:t>
            </a:r>
            <a:r>
              <a:rPr lang="ru-RU" sz="1700" dirty="0" err="1" smtClean="0"/>
              <a:t>Сычевский</a:t>
            </a:r>
            <a:r>
              <a:rPr lang="ru-RU" sz="1700" dirty="0" smtClean="0"/>
              <a:t> муниципальный округ» Смоленской области на 2025 год и плановый период </a:t>
            </a:r>
          </a:p>
          <a:p>
            <a:r>
              <a:rPr lang="ru-RU" sz="1700" dirty="0" smtClean="0"/>
              <a:t>2026 и 2027 годов </a:t>
            </a:r>
          </a:p>
          <a:p>
            <a:r>
              <a:rPr lang="ru-RU" sz="1700" dirty="0" smtClean="0"/>
              <a:t>к решению </a:t>
            </a:r>
            <a:r>
              <a:rPr lang="ru-RU" sz="1700" dirty="0" err="1" smtClean="0"/>
              <a:t>Сычевской</a:t>
            </a:r>
            <a:r>
              <a:rPr lang="ru-RU" sz="1700" dirty="0" smtClean="0"/>
              <a:t> окружной Думы от 19 декабря 2024 года № 55 </a:t>
            </a:r>
            <a:br>
              <a:rPr lang="ru-RU" sz="1700" dirty="0" smtClean="0"/>
            </a:br>
            <a:r>
              <a:rPr lang="ru-RU" sz="1700" dirty="0" smtClean="0"/>
              <a:t>«О бюджете муниципального образования «</a:t>
            </a:r>
            <a:r>
              <a:rPr lang="ru-RU" sz="1700" dirty="0" err="1" smtClean="0"/>
              <a:t>Сычевский</a:t>
            </a:r>
            <a:r>
              <a:rPr lang="ru-RU" sz="1700" dirty="0" smtClean="0"/>
              <a:t> муниципальный округ» Смоленской области на 2025 год </a:t>
            </a:r>
          </a:p>
          <a:p>
            <a:r>
              <a:rPr lang="ru-RU" sz="1700" dirty="0" smtClean="0"/>
              <a:t>и плановый период 2026 и 2027 годов» </a:t>
            </a:r>
            <a:r>
              <a:rPr lang="ru-RU" sz="1000" dirty="0" smtClean="0"/>
              <a:t>(в редакции </a:t>
            </a:r>
            <a:r>
              <a:rPr lang="ru-RU" sz="1000" smtClean="0"/>
              <a:t>Решения </a:t>
            </a:r>
            <a:r>
              <a:rPr lang="ru-RU" sz="1000" smtClean="0"/>
              <a:t>№</a:t>
            </a:r>
            <a:r>
              <a:rPr lang="ru-RU" sz="1000" smtClean="0"/>
              <a:t>69</a:t>
            </a:r>
            <a:r>
              <a:rPr lang="ru-RU" sz="1000" smtClean="0"/>
              <a:t> </a:t>
            </a:r>
            <a:r>
              <a:rPr lang="ru-RU" sz="1000" smtClean="0"/>
              <a:t>от </a:t>
            </a:r>
            <a:r>
              <a:rPr lang="ru-RU" sz="1000" smtClean="0"/>
              <a:t>24.09.2025 </a:t>
            </a:r>
            <a:r>
              <a:rPr lang="ru-RU" sz="1000" dirty="0" smtClean="0"/>
              <a:t>года)</a:t>
            </a:r>
            <a:endParaRPr lang="ru-RU" sz="1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 на 2025 год и плановый период 2026-2027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окружной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24.09.2025 года № 69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7504" y="3068960"/>
            <a:ext cx="87852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</a:rPr>
              <a:t>муниципальный округ» </a:t>
            </a:r>
            <a:r>
              <a:rPr lang="ru-RU" sz="1800" i="1" dirty="0">
                <a:solidFill>
                  <a:srgbClr val="FF0000"/>
                </a:solidFill>
              </a:rPr>
              <a:t>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Смоленской области. Готовый проект местного бюджета представляется на рассмотрение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Сычевскую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окружную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Думу не позднее 15 ноября текущего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25 октября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 сентября 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525344"/>
            <a:chOff x="351547" y="142852"/>
            <a:chExt cx="8649609" cy="652539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324693" cy="33821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76937"/>
            <a:chOff x="43" y="73"/>
            <a:chExt cx="5649" cy="3765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муниципальный округ» </a:t>
              </a:r>
              <a:r>
                <a:rPr lang="ru-RU" dirty="0">
                  <a:solidFill>
                    <a:schemeClr val="bg1"/>
                  </a:solidFill>
                </a:rPr>
                <a:t>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2027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423"/>
              <a:ext cx="1228" cy="203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259"/>
              <a:ext cx="2948" cy="579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2025г. и плановый период 2026 и 2027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муниципальный округ»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5076056" y="836712"/>
            <a:ext cx="3786188" cy="1944216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>
                <a:solidFill>
                  <a:srgbClr val="008000"/>
                </a:solidFill>
              </a:rPr>
              <a:t>ООО 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«</a:t>
            </a:r>
            <a:r>
              <a:rPr lang="ru-RU" sz="1800" b="0" dirty="0">
                <a:solidFill>
                  <a:srgbClr val="008000"/>
                </a:solidFill>
              </a:rPr>
              <a:t>Сельскохозяйственное </a:t>
            </a:r>
            <a:br>
              <a:rPr lang="ru-RU" sz="1800" b="0" dirty="0">
                <a:solidFill>
                  <a:srgbClr val="008000"/>
                </a:solidFill>
              </a:rPr>
            </a:br>
            <a:r>
              <a:rPr lang="ru-RU" sz="1800" b="0" dirty="0">
                <a:solidFill>
                  <a:srgbClr val="008000"/>
                </a:solidFill>
              </a:rPr>
              <a:t>предприятие «Мещерское</a:t>
            </a:r>
            <a:r>
              <a:rPr lang="ru-RU" sz="1800" b="0" dirty="0" smtClean="0">
                <a:solidFill>
                  <a:srgbClr val="008000"/>
                </a:solidFill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Выращивание озимых и яровых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культур</a:t>
            </a:r>
            <a:endParaRPr lang="ru-RU" sz="1800" b="0" dirty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107504" y="3861048"/>
            <a:ext cx="3347864" cy="201622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Фонд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Возрождения охоты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Осуществление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пользования объектами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животного мира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2915816" y="2420888"/>
            <a:ext cx="3286125" cy="2079501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ЗАО </a:t>
            </a:r>
            <a:r>
              <a:rPr lang="ru-RU" sz="1800" b="0" dirty="0">
                <a:solidFill>
                  <a:srgbClr val="008000"/>
                </a:solidFill>
              </a:rPr>
              <a:t>«</a:t>
            </a:r>
            <a:r>
              <a:rPr lang="ru-RU" sz="1800" b="0" dirty="0" err="1" smtClean="0">
                <a:solidFill>
                  <a:srgbClr val="008000"/>
                </a:solidFill>
              </a:rPr>
              <a:t>Тропарево</a:t>
            </a:r>
            <a:r>
              <a:rPr lang="ru-RU" sz="1800" b="0" dirty="0" smtClean="0">
                <a:solidFill>
                  <a:srgbClr val="008000"/>
                </a:solidFill>
              </a:rPr>
              <a:t>»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обеспечение кормовых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баз свиноводческих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комплексов 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79512" y="908720"/>
            <a:ext cx="3857625" cy="1800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ФКУ «СПБСТИН»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Деятельность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больничных организаций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5652120" y="3717032"/>
            <a:ext cx="3347864" cy="207208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АНО Санаторий </a:t>
            </a:r>
            <a:r>
              <a:rPr lang="ru-RU" sz="1800" b="0" dirty="0" err="1" smtClean="0">
                <a:solidFill>
                  <a:srgbClr val="008000"/>
                </a:solidFill>
              </a:rPr>
              <a:t>Дугино</a:t>
            </a:r>
            <a:r>
              <a:rPr lang="ru-RU" sz="1800" b="0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 Центр восстановления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здоровья и реабилитации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83568" y="18864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 dirty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3203848" y="5085184"/>
            <a:ext cx="3024336" cy="165618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ПАО </a:t>
            </a:r>
            <a:r>
              <a:rPr lang="ru-RU" sz="1800" b="0" dirty="0" err="1" smtClean="0">
                <a:solidFill>
                  <a:srgbClr val="008000"/>
                </a:solidFill>
              </a:rPr>
              <a:t>Россети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электроснабжение района</a:t>
            </a:r>
            <a:endParaRPr lang="ru-RU" sz="1800" b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Поступления от основных налогоплательщиков </a:t>
            </a:r>
            <a:b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2024 году 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179512" y="1340768"/>
          <a:ext cx="8784975" cy="48856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88432"/>
                <a:gridCol w="1584175"/>
                <a:gridCol w="1152127"/>
                <a:gridCol w="1296143"/>
                <a:gridCol w="86409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Плательщик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 всего </a:t>
                      </a:r>
                      <a:r>
                        <a:rPr lang="ru-RU" sz="1400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(из них)</a:t>
                      </a:r>
                      <a:endParaRPr lang="ru-RU" sz="1400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ФКУ «СПБСТИН»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26862,0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26507,6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354,4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88483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ООО «Сельскохозяйственное </a:t>
                      </a:r>
                      <a:br>
                        <a:rPr lang="ru-RU" sz="1800" b="0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предприятие «Мещерское»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3884,1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3024,5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2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ПАО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Россети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ЗАО «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Тропарево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12301,5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10797,9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1503,6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АНО Санаторий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Дугино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9661,6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9530,5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-6,7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1605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Фонд Возрождения охоты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3269,9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2771,3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 «</a:t>
            </a:r>
            <a:r>
              <a:rPr lang="ru-RU" sz="2400" dirty="0" err="1" smtClean="0">
                <a:solidFill>
                  <a:srgbClr val="CC0099"/>
                </a:solidFill>
              </a:rPr>
              <a:t>Сычевский</a:t>
            </a:r>
            <a:r>
              <a:rPr lang="ru-RU" sz="2400" dirty="0" smtClean="0">
                <a:solidFill>
                  <a:srgbClr val="CC0099"/>
                </a:solidFill>
              </a:rPr>
              <a:t> муниципальный округ»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41,052%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Единый</a:t>
            </a:r>
          </a:p>
          <a:p>
            <a:pPr>
              <a:spcBef>
                <a:spcPct val="0"/>
              </a:spcBef>
            </a:pPr>
            <a:r>
              <a:rPr lang="ru-RU" dirty="0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100</a:t>
            </a:r>
            <a:r>
              <a:rPr lang="ru-RU" dirty="0"/>
              <a:t>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dirty="0"/>
              <a:t>БЮДЖЕТ МУНИЦИПАЛЬНОГО ОБРАЗОВАНИЯ </a:t>
            </a:r>
            <a:endParaRPr lang="ru-RU" sz="1800" dirty="0" smtClean="0"/>
          </a:p>
          <a:p>
            <a:pPr>
              <a:spcBef>
                <a:spcPct val="0"/>
              </a:spcBef>
            </a:pPr>
            <a:r>
              <a:rPr lang="ru-RU" sz="1800" dirty="0" smtClean="0"/>
              <a:t>«</a:t>
            </a:r>
            <a:r>
              <a:rPr lang="ru-RU" sz="1800" dirty="0"/>
              <a:t>СЫЧЕВСКИЙ </a:t>
            </a:r>
            <a:r>
              <a:rPr lang="ru-RU" sz="1800" dirty="0" smtClean="0"/>
              <a:t> МУНИЦИПАЛЬНЫЙ ОКРУГ»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муниципальный округ»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Дементьева Наталья Александровна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муниципальный округ»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390166" cy="5040335"/>
        </p:xfrm>
        <a:graphic>
          <a:graphicData uri="http://schemas.openxmlformats.org/drawingml/2006/table">
            <a:tbl>
              <a:tblPr/>
              <a:tblGrid>
                <a:gridCol w="3314633"/>
                <a:gridCol w="1657317"/>
                <a:gridCol w="1657317"/>
                <a:gridCol w="1760899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образования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804017,9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841017,9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-37000,0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472469,8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804017,9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132906,8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137843,9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144604,7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400922,7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671111,1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291083,7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296516,2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39372,5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67001,5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35744,0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37069,0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282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  <a:t>ПОЯСНИТЕЛЬНАЯ ЗАПИСКА    </a:t>
            </a:r>
            <a:b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к решению 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окружной Думы от 24.09.2025 №69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«О бюджете муниципального образования «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Сычевский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муниципальный округ» Смоленской области»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на 2025 год и на плановый период 2026 и 2027 годов»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060432" cy="5112568"/>
          </a:xfrm>
        </p:spPr>
        <p:txBody>
          <a:bodyPr/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 на 2025 год  804.017.911,97 рублей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доходов  бюджета муниципального округа  в 2025 году прогнозируется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132.906.789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поступления на 2025 год запланированы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671.111.123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рубля из них: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Дотации из областного бюджета на 2025 год  в сумме 206.539.000 рублей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Субсидии на 2025 год в сумме 274.324.879 рублей.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Субвенции на 2025 год  в сумме 187.632.513 рублей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Иные межбюджетные трансферты на 2025 год в сумме 2.414.731 рубль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Прочие безвозмездные поступления на 2025 год в сумме 200.000 рублей.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 841017,9 рублей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образование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278.493.652 рубля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культуру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69.707.690 рублей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социальную поддержку 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35.469.681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жилищно-коммунальное хозяйство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42.932.983 рубля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физкультуру и спорт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21.121.824 рубля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содержание и ремонт дорог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267.726.522 рубль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Резервный фонд 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964.349 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муниципального образования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составляет 37.000.000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2023-2027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647112" cy="4541838"/>
        </p:xfrm>
        <a:graphic>
          <a:graphicData uri="http://schemas.openxmlformats.org/presentationml/2006/ole">
            <p:oleObj spid="_x0000_s1027" name="Worksheet" r:id="rId4" imgW="6515174" imgH="397008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2023-2027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3375"/>
          <a:ext cx="8145463" cy="4519613"/>
        </p:xfrm>
        <a:graphic>
          <a:graphicData uri="http://schemas.openxmlformats.org/presentationml/2006/ole">
            <p:oleObj spid="_x0000_s2050" name="Диаграмма" r:id="rId3" imgW="8331280" imgH="4622915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 noChangeAspect="1"/>
          </p:cNvGraphicFramePr>
          <p:nvPr/>
        </p:nvGraphicFramePr>
        <p:xfrm>
          <a:off x="3001963" y="4005263"/>
          <a:ext cx="3001962" cy="1709737"/>
        </p:xfrm>
        <a:graphic>
          <a:graphicData uri="http://schemas.openxmlformats.org/presentationml/2006/ole">
            <p:oleObj spid="_x0000_s3074" name="Worksheet" r:id="rId3" imgW="2872702" imgH="1638360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graphicFrame>
        <p:nvGraphicFramePr>
          <p:cNvPr id="3077" name="Диаграмма 38"/>
          <p:cNvGraphicFramePr>
            <a:graphicFrameLocks noChangeAspect="1"/>
          </p:cNvGraphicFramePr>
          <p:nvPr/>
        </p:nvGraphicFramePr>
        <p:xfrm>
          <a:off x="5715000" y="4005263"/>
          <a:ext cx="2981325" cy="1917700"/>
        </p:xfrm>
        <a:graphic>
          <a:graphicData uri="http://schemas.openxmlformats.org/presentationml/2006/ole">
            <p:oleObj spid="_x0000_s3077" name="Worksheet" r:id="rId4" imgW="2263066" imgH="1455408" progId="Excel.Sheet.8">
              <p:embed/>
            </p:oleObj>
          </a:graphicData>
        </a:graphic>
      </p:graphicFrame>
      <p:graphicFrame>
        <p:nvGraphicFramePr>
          <p:cNvPr id="3078" name="Диаграмма 38"/>
          <p:cNvGraphicFramePr>
            <a:graphicFrameLocks noChangeAspect="1"/>
          </p:cNvGraphicFramePr>
          <p:nvPr/>
        </p:nvGraphicFramePr>
        <p:xfrm>
          <a:off x="427038" y="4005263"/>
          <a:ext cx="3001962" cy="1709737"/>
        </p:xfrm>
        <a:graphic>
          <a:graphicData uri="http://schemas.openxmlformats.org/presentationml/2006/ole">
            <p:oleObj spid="_x0000_s3078" name="Worksheet" r:id="rId5" imgW="2872702" imgH="163836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2027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Worksheet" r:id="rId3" imgW="7078996" imgH="5684472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607454" cy="4945082"/>
        </p:xfrm>
        <a:graphic>
          <a:graphicData uri="http://schemas.openxmlformats.org/presentationml/2006/ole">
            <p:oleObj spid="_x0000_s4099" name="Worksheet" r:id="rId4" imgW="6857919" imgH="496065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2023-2027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071546"/>
          <a:ext cx="8678229" cy="7195699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105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4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57999,0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129300,6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132710,8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139367,4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54484,6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102126,7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104970,1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107893,1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9921,2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9970,9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13141,7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2756,0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2900,3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3048,8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1386,3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 физических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лиц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4976,4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7542,0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7640,0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7777,6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1019,2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47776,4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3606,2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5237,3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1973,6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1703,0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поступления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использования имущества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Плата, поступившая в рамках договора на предоставление нестационарного торгового объекта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2334,8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825,2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2240,6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42529,6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105775,4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132906,8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137843,9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144604,7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2023-2027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26064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Сычевский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муниципальный округ»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1.  Территория муниципального округа составляет  1803,9 квадратных километров.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2. Территорию муниципального округа</a:t>
            </a:r>
            <a:r>
              <a:rPr lang="ru-RU" sz="1400" b="1" i="1" dirty="0" smtClean="0">
                <a:solidFill>
                  <a:srgbClr val="008000"/>
                </a:solidFill>
              </a:rPr>
              <a:t> </a:t>
            </a:r>
            <a:r>
              <a:rPr lang="ru-RU" sz="1400" b="1" dirty="0" smtClean="0">
                <a:solidFill>
                  <a:srgbClr val="0080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развития.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4</a:t>
            </a:r>
            <a:r>
              <a:rPr lang="ru-RU" sz="1400" dirty="0" smtClean="0">
                <a:solidFill>
                  <a:srgbClr val="008000"/>
                </a:solidFill>
              </a:rPr>
              <a:t>. </a:t>
            </a:r>
            <a:r>
              <a:rPr lang="ru-RU" sz="1400" b="1" dirty="0" smtClean="0">
                <a:solidFill>
                  <a:srgbClr val="008000"/>
                </a:solidFill>
              </a:rPr>
              <a:t>В </a:t>
            </a:r>
            <a:r>
              <a:rPr lang="ru-RU" sz="1400" b="1" dirty="0" err="1" smtClean="0">
                <a:solidFill>
                  <a:srgbClr val="008000"/>
                </a:solidFill>
              </a:rPr>
              <a:t>Сычевский</a:t>
            </a:r>
            <a:r>
              <a:rPr lang="ru-RU" sz="1400" b="1" dirty="0" smtClean="0">
                <a:solidFill>
                  <a:srgbClr val="008000"/>
                </a:solidFill>
              </a:rPr>
              <a:t> муниципальный округ входят 132 населённых пункта, в том числе город и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    131 сельский населённый пункт</a:t>
            </a:r>
            <a:r>
              <a:rPr lang="en-US" sz="1400" b="1" dirty="0" smtClean="0">
                <a:solidFill>
                  <a:srgbClr val="008000"/>
                </a:solidFill>
              </a:rPr>
              <a:t>       </a:t>
            </a: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5. Административным центром муниципального округа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</a:t>
              </a:r>
              <a:r>
                <a:rPr lang="ru-RU" sz="1600" b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07963" y="428604"/>
            <a:ext cx="9174162" cy="5524522"/>
            <a:chOff x="208888" y="221057"/>
            <a:chExt cx="9578898" cy="3332687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08888" y="795669"/>
            <a:ext cx="9578898" cy="2758075"/>
          </p:xfrm>
          <a:graphic>
            <a:graphicData uri="http://schemas.openxmlformats.org/presentationml/2006/ole">
              <p:oleObj spid="_x0000_s6146" name="Worksheet" r:id="rId4" imgW="7269385" imgH="4617648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076972"/>
            <a:chOff x="305973" y="228080"/>
            <a:chExt cx="8608080" cy="5626447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4985590"/>
          </p:xfrm>
          <a:graphic>
            <a:graphicData uri="http://schemas.openxmlformats.org/presentationml/2006/ole">
              <p:oleObj spid="_x0000_s7170" name="Worksheet" r:id="rId4" imgW="7118308" imgH="4286250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5864249"/>
            <a:chOff x="305972" y="228080"/>
            <a:chExt cx="8464434" cy="5429494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4793046"/>
          </p:xfrm>
          <a:graphic>
            <a:graphicData uri="http://schemas.openxmlformats.org/presentationml/2006/ole">
              <p:oleObj spid="_x0000_s8194" name="Worksheet" r:id="rId4" imgW="6978662" imgH="3670229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2027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18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814528,7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96,9%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</a:t>
            </a:r>
            <a:r>
              <a:rPr lang="ru-RU" sz="1600" dirty="0" smtClean="0">
                <a:latin typeface="Times New Roman" pitchFamily="18" charset="0"/>
              </a:rPr>
              <a:t>образовании </a:t>
            </a:r>
            <a:r>
              <a:rPr lang="ru-RU" sz="1600" dirty="0">
                <a:latin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endParaRPr lang="ru-RU" sz="1600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</a:rPr>
              <a:t> муниципальный округ»</a:t>
            </a:r>
            <a:endParaRPr lang="ru-RU" sz="16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47363,8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31846,5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32276,5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</a:rPr>
              <a:t>Сычевский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муниципальный округ» </a:t>
            </a:r>
            <a:r>
              <a:rPr lang="ru-RU" sz="1400" dirty="0">
                <a:latin typeface="Times New Roman" pitchFamily="18" charset="0"/>
              </a:rPr>
              <a:t>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12537,9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418600"/>
            <a:ext cx="3311525" cy="10156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</a:t>
            </a:r>
            <a:r>
              <a:rPr lang="ru-RU" dirty="0" smtClean="0"/>
              <a:t>муниципальный округ" </a:t>
            </a:r>
            <a:r>
              <a:rPr lang="ru-RU" dirty="0"/>
              <a:t>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2027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31430,0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33306,2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32216,2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 руб</a:t>
            </a:r>
            <a:r>
              <a:rPr lang="ru-RU" sz="1800" b="0" dirty="0" smtClean="0">
                <a:latin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784,0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1661,0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2560,0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288020,9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203878,5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201703,8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101874,2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84613,8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83016,8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3389,7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2321,4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2387,2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28501,6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4308,4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9841,6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2025-2027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20,0 </a:t>
            </a: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71993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Градостроительство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552" y="1268761"/>
            <a:ext cx="1295400" cy="864096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712" y="1268761"/>
            <a:ext cx="1008062" cy="86409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1840" y="1196752"/>
            <a:ext cx="1152525" cy="8640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4860032" y="2348880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Развитие сельских </a:t>
            </a:r>
          </a:p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территорий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860032" y="3284984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269777,7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5940152" y="3284984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26669,4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020272" y="3284984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27670,8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pic>
        <p:nvPicPr>
          <p:cNvPr id="15" name="Рисунок 14" descr="благоустрой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845375" cy="2016224"/>
          </a:xfrm>
          <a:prstGeom prst="rect">
            <a:avLst/>
          </a:prstGeom>
        </p:spPr>
      </p:pic>
      <p:sp>
        <p:nvSpPr>
          <p:cNvPr id="108546" name="AutoShape 2" descr="C:\Users\User\Desktop\%D0%B3%D1%80%D0%B0%D0%B4%D0%BE%D1%81%D1%82%D1%80%D0%BE%D0%B5%D0%BD%D0%B8%D0%B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градостро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819627" cy="1872208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43608" y="4437112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ЖКХ и благоустройство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23728" y="530120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5952,5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203848" y="530120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8050,0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43608" y="5373216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15282,1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pic>
        <p:nvPicPr>
          <p:cNvPr id="108548" name="Picture 4" descr="https://avatars.mds.yandex.net/i?id=5920d6300afaef011e288922fc4113774abe94a980ddcf95-1253150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муниципальный округ» Смоленской области на 2025 год и плановый период 2026  и 2027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47363,8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47183,8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31666,5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814051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288020,9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203878,5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201703,8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«Все лучшее детям»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1486,7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25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«Педагоги и наставники»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178311,7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127911,6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128842,8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10577,1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18762,7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47499,6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уровня,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101874,2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84613,8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83013,8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21043,6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2440,2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21127,8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35893,6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30438,6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28893,6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11997,2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11357,5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58537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053936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82567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мугиципальный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округ»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755704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округа»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1988,6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2084,7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680,2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44721,0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46286,0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47813,0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50675,0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0272"/>
          <a:ext cx="8786810" cy="4360563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на предоставление грантов субъектам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58875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8634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28501,6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9841,6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24783,6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83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250456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12537,9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12537,9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495887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округа,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окружной Думы  о бюджете муниципального округа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округа,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округа,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9771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458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31430,0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32216,2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муниципальных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учрежедний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9959,5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4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управления по развитию территорий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внутригородских муниципальных пассажирских перевозок»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реализации муниципальных программ»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2728,2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57325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округа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563107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3389,7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3389,7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502525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42617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животноводства и укрепление кормовой базы в сельхозпредприятиях муниципального образования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916831"/>
          <a:ext cx="7715200" cy="36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152128"/>
                <a:gridCol w="1296144"/>
                <a:gridCol w="1306488"/>
              </a:tblGrid>
              <a:tr h="1123274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сельскохозяйственных предприятий, сельских поселений, повышение занятости и уровня жизни сельского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3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"Развитие сельхозпредприятий, обеспечение финансовой устойчивости товаропроизводителей агропромышленного комплекса, повышение занятости и уровня жизни сельского населения"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"Приоритетные направления демографического развития в муниципальном образовании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71600" y="1447800"/>
          <a:ext cx="7715200" cy="384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507"/>
                <a:gridCol w="1143649"/>
                <a:gridCol w="1072171"/>
                <a:gridCol w="1296873"/>
              </a:tblGrid>
              <a:tr h="1477144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Стабилизация численности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 и формирование предпосылок к последующему демографическому росту.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семейных ценностей, повышение социального статуса семьи.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2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"Организация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социальнозначимых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детей и семей с детьми"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"Энергосбережение и повышение энергетической эффективности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447800"/>
          <a:ext cx="7787208" cy="40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875"/>
                <a:gridCol w="1082178"/>
                <a:gridCol w="1154323"/>
                <a:gridCol w="1236832"/>
              </a:tblGrid>
              <a:tr h="181726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потребления ресурсов и экономии бюджетных средств в муниципальном образовании «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"Энергосбережение и повышение энергетической эффективности в муниципальных учреждениях"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"Создание условий для обеспечения качественными услугами жилищно-коммунального хозяйства и благоустройства населения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5" y="1447800"/>
          <a:ext cx="7931225" cy="435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615"/>
                <a:gridCol w="1175671"/>
                <a:gridCol w="1102192"/>
                <a:gridCol w="1112747"/>
              </a:tblGrid>
              <a:tr h="182242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и надежности предоставления жилищно-коммунальных услуг населению города Сычевка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Комплексное решение проблем благоустройства по улучшению санитарного и эстетического вида территории города Сычевка;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безопасности проживания жителей города;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-Озеленение территории, улучшение экологической обстановки на территории города.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15282,1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44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"Создание условий для устойчивого развития и функционирования жилищно-коммунального хозяйства"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2522,3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579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12759,7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"Профилактика терроризма и экстремизма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43608" y="1447800"/>
          <a:ext cx="7643192" cy="35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906"/>
                <a:gridCol w="1274597"/>
                <a:gridCol w="991353"/>
                <a:gridCol w="1072336"/>
              </a:tblGrid>
              <a:tr h="136546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Противодействие терроризму и экстремизму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финансирования,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  <a:tr h="10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8367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территорий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7016" y="908720"/>
          <a:ext cx="8677472" cy="596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313"/>
                <a:gridCol w="1310314"/>
                <a:gridCol w="1079082"/>
                <a:gridCol w="1432763"/>
              </a:tblGrid>
              <a:tr h="175263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и надежности предоставления жилищно-коммунальных услуг населению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Комплексное решение проблем благоустройства по улучшению санитарного и эстетического вида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сети автомобильных дорог общего пользования местного значения и повышение уровня безопасности дорожного движения на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всего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269777,7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26669,4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27670,8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организационных условий для реализации муниципальной программы"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12692,1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16358,9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16235,9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пожарной безопасности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"Осуществление дорожной деятельности в сельских территориях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Смоленской области"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236403,6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6680,5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8804,9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"Поддержка жилищно-коммунального хозяйства на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2145,3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сельских территорий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14731,8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15996,3тыс.рублей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– 6691,3тыс.рублей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2027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6691,3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70084,8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5840,4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35744,0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2978,7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37069,0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3089,1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23207,8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1934,0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6831,9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402,7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6783,5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398,6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5809,0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484,1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4544,1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4743,4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395,3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2955,80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246,3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2023,5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168,6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2046,0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170,5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2025-2027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199956"/>
        </p:xfrm>
        <a:graphic>
          <a:graphicData uri="http://schemas.openxmlformats.org/drawingml/2006/table">
            <a:tbl>
              <a:tblPr/>
              <a:tblGrid>
                <a:gridCol w="1733630"/>
                <a:gridCol w="1052452"/>
                <a:gridCol w="935245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77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1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267726,5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1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276544,9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1402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2025-2027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47444,2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43000,8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42753,1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192641,8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130785,3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131858,3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25371,9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13035,7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278493,6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</a:t>
            </a:r>
            <a:r>
              <a:rPr lang="ru-RU" sz="1400" i="1" dirty="0" smtClean="0"/>
              <a:t>муниципального округа </a:t>
            </a:r>
            <a:r>
              <a:rPr lang="ru-RU" sz="1400" i="1" dirty="0"/>
              <a:t>Смоленской области в </a:t>
            </a:r>
            <a:r>
              <a:rPr lang="ru-RU" sz="1400" i="1" dirty="0" smtClean="0"/>
              <a:t>2025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21931,0</a:t>
            </a:r>
            <a:r>
              <a:rPr lang="ru-RU" sz="2000" i="1" dirty="0" smtClean="0"/>
              <a:t>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</a:t>
            </a:r>
            <a:r>
              <a:rPr lang="ru-RU" sz="1400" dirty="0" smtClean="0"/>
              <a:t>муниципального округа </a:t>
            </a:r>
            <a:r>
              <a:rPr lang="ru-RU" sz="1400" dirty="0"/>
              <a:t>в </a:t>
            </a:r>
            <a:r>
              <a:rPr lang="ru-RU" sz="1400" dirty="0" smtClean="0"/>
              <a:t>2025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276,3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округа на культуру и кинематографию в расчете на 1 жителя в 2025 году составит 5809,0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2025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00100" y="3143248"/>
          <a:ext cx="5664200" cy="3408363"/>
        </p:xfrm>
        <a:graphic>
          <a:graphicData uri="http://schemas.openxmlformats.org/presentationml/2006/ole">
            <p:oleObj spid="_x0000_s10242" name="Worksheet" r:id="rId3" imgW="4343305" imgH="2613600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35469,7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24281,8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24347,5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2025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2955,8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2686,8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15996,3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13091,6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окружная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окружная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5714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33938" y="785794"/>
          <a:ext cx="4310062" cy="2914650"/>
        </p:xfrm>
        <a:graphic>
          <a:graphicData uri="http://schemas.openxmlformats.org/presentationml/2006/ole">
            <p:oleObj spid="_x0000_s115715" name="Диаграмма" r:id="rId4" imgW="6286534" imgH="4251960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5716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</a:t>
            </a:r>
            <a:r>
              <a:rPr lang="ru-RU" dirty="0" smtClean="0">
                <a:solidFill>
                  <a:schemeClr val="accent2"/>
                </a:solidFill>
              </a:rPr>
              <a:t>округа </a:t>
            </a:r>
            <a:r>
              <a:rPr lang="ru-RU" dirty="0">
                <a:solidFill>
                  <a:schemeClr val="accent2"/>
                </a:solidFill>
              </a:rPr>
              <a:t>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671111,1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–206539,0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187632,5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274324,9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291083,6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–132456,0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156296,1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2331,5 тыс</a:t>
            </a:r>
            <a:r>
              <a:rPr lang="ru-RU" sz="1000" dirty="0">
                <a:solidFill>
                  <a:schemeClr val="accent2"/>
                </a:solidFill>
              </a:rPr>
              <a:t>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2027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296516,2 тыс</a:t>
            </a:r>
            <a:r>
              <a:rPr lang="ru-RU" sz="1000" dirty="0">
                <a:solidFill>
                  <a:schemeClr val="accent2"/>
                </a:solidFill>
              </a:rPr>
              <a:t>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132765,0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161431,0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2320,2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муниципальный округ»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2027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год  -  0,0 тыс</a:t>
            </a:r>
            <a:r>
              <a:rPr lang="ru-RU" b="0" dirty="0">
                <a:latin typeface="Times New Roman" pitchFamily="18" charset="0"/>
              </a:rPr>
              <a:t>. руб., или </a:t>
            </a:r>
            <a:r>
              <a:rPr lang="ru-RU" b="0" dirty="0" smtClean="0">
                <a:latin typeface="Times New Roman" pitchFamily="18" charset="0"/>
              </a:rPr>
              <a:t>0,00%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6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</a:t>
            </a:r>
            <a:r>
              <a:rPr lang="en-US" b="0" dirty="0" smtClean="0">
                <a:latin typeface="Times New Roman" pitchFamily="18" charset="0"/>
              </a:rPr>
              <a:t>7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8" cy="6577943"/>
        </p:xfrm>
        <a:graphic>
          <a:graphicData uri="http://schemas.openxmlformats.org/drawingml/2006/table">
            <a:tbl>
              <a:tblPr/>
              <a:tblGrid>
                <a:gridCol w="5164146"/>
                <a:gridCol w="788966"/>
                <a:gridCol w="729641"/>
                <a:gridCol w="653748"/>
                <a:gridCol w="653748"/>
                <a:gridCol w="653749"/>
              </a:tblGrid>
              <a:tr h="685002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муниципальный округ»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95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3525,7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14819,4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11409,6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9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"Современная школа"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2626,9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603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13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603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875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3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«Все лучшее детям»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1463,0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551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«Педагоги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наставники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13332,7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9946,6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25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11585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ФОРМИРОВАНИЕ КОМФОРТНОЙ ГОРОДСКОЙ СРЕДЫ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447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Федеральный проект «Формирование комфортной городской среды»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5856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3708,3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18574,2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15164,4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22759</TotalTime>
  <Words>7248</Words>
  <Application>Microsoft Office PowerPoint</Application>
  <PresentationFormat>Экран (4:3)</PresentationFormat>
  <Paragraphs>1737</Paragraphs>
  <Slides>93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93</vt:i4>
      </vt:variant>
    </vt:vector>
  </HeadingPairs>
  <TitlesOfParts>
    <vt:vector size="97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муниципальный округ» Смоленской области</vt:lpstr>
      <vt:lpstr>Основные показатели социально-экономического развития муниципального образования «Сычевский муниципальный округ» Смоленской области на 2025 год и плановый период 2026  и 2027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Поступления от основных налогоплательщиков  в 2024 году (тыс.рублей)</vt:lpstr>
      <vt:lpstr>Какие налоги, уплачиваются непосредственно на территории муниципального образования  «Сычевский муниципальный округ»</vt:lpstr>
      <vt:lpstr>Слайд 30</vt:lpstr>
      <vt:lpstr>Основные параметры  бюджета муниципального образования «Сычевский муниципальный округ»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 ПОЯСНИТЕЛЬНАЯ ЗАПИСКА     к решению Сычевской окружной Думы от 24.09.2025 №69  «О бюджете муниципального образования «Сычевский муниципальный округ» Смоленской области»  на 2025 год и на плановый период 2026 и 2027 годов»</vt:lpstr>
      <vt:lpstr>Слайд 34</vt:lpstr>
      <vt:lpstr>МУНИЦИПАЛЬНЫЙ ДОЛГ В ДИНАМИКЕ НА 2023-2027 ГОДА</vt:lpstr>
      <vt:lpstr>Слайд 36</vt:lpstr>
      <vt:lpstr>Слайд 37</vt:lpstr>
      <vt:lpstr>Структура налоговых и неналоговых доходов на 2023-2027 годы</vt:lpstr>
      <vt:lpstr>Поступление налоговых доходов в динамике  2023-2027 годов</vt:lpstr>
      <vt:lpstr>Слайд 40</vt:lpstr>
      <vt:lpstr>Слайд 41</vt:lpstr>
      <vt:lpstr>Слайд 42</vt:lpstr>
      <vt:lpstr>Слайд 43</vt:lpstr>
      <vt:lpstr>Слайд 44</vt:lpstr>
      <vt:lpstr>Расходы бюджета в рамках муниципальных программ составляют 814528,7 тыс. руб., или 96,9%</vt:lpstr>
      <vt:lpstr>Слайд 46</vt:lpstr>
      <vt:lpstr>Слайд 47</vt:lpstr>
      <vt:lpstr>Слайд 48</vt:lpstr>
      <vt:lpstr>Слайд 49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муниципальный округ» Смоленской области» </vt:lpstr>
      <vt:lpstr>МУНИЦИПАЛЬНАЯ ПРОГРАММА  «Развитие образования в муниципальном образовании  «Сычевский  муниципальный округ» Смоленской области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 МУНИЦИПАЛЬНАЯ ПРОГРАММА «Развитие культуры и туризма  в муниципальном образовании  «Сычевский муниципальный округ»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муниципальный округ» Смоленской области»</vt:lpstr>
      <vt:lpstr>МУНИЦИПАЛЬНАЯ ПРОГРАММА «Развитие молодежной политики на территории муниципального образования «Сычевский мугиципальный округ»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муниципальный округ» Смоленской области»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</vt:lpstr>
      <vt:lpstr>Муниципальная программа  «Социальная поддержка граждан, проживающих на территории муниципального образования  «Сычевский муниципальный округ»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муниципальный округ»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 Муниципальная программа  "Развитие животноводства и укрепление кормовой базы в сельхозпредприятиях муниципального образования "Сычевский муниципальный округ" Смоленской области" </vt:lpstr>
      <vt:lpstr> Муниципальная программа  "Приоритетные направления демографического развития в муниципальном образовании "Сычевский муниципальный округ" Смоленской области" </vt:lpstr>
      <vt:lpstr>Муниципальная программа  "Энергосбережение и повышение энергетической эффективности на территории муниципального образования  "Сычевский муниципальный округ" Смоленской области"</vt:lpstr>
      <vt:lpstr>Муниципальная программа  "Создание условий для обеспечения качественными услугами жилищно-коммунального хозяйства и благоустройства населения Сычевского муниципального округа Смоленской области"</vt:lpstr>
      <vt:lpstr>Муниципальная программа  "Профилактика терроризма и экстремизма на территории муниципального образования  "Сычевский муниципальный округ" Смоленской области"</vt:lpstr>
      <vt:lpstr> Муниципальная программа  "Развитие территорий муниципального образования  "Сычевский муниципальный округ" Смоленской области"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муниципальный округ» Смоленской области в расчете на душу населения в 2024 году и плановом периоде 2025-2026 годов</vt:lpstr>
      <vt:lpstr>НАЦИОНАЛЬНАЯ ЭКОНОМИКА НА 2025-2027 годы</vt:lpstr>
      <vt:lpstr>Расходы на образование на 2025-2027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округа на культуру и кинематографию в расчете на 1 жителя в 2025 году составит 5809,0 рублей  Расходы на культуру на 2025 в разрезе направлений:</vt:lpstr>
      <vt:lpstr>Слайд 85</vt:lpstr>
      <vt:lpstr>Слайд 86</vt:lpstr>
      <vt:lpstr>Слайд 87</vt:lpstr>
      <vt:lpstr>ОКАЗАНИЕ ПОДДЕРЖКИ ВЕТЕРАНАМ И ИНВАЛИДАМ</vt:lpstr>
      <vt:lpstr>Межбюджетные отношения </vt:lpstr>
      <vt:lpstr>Муниципальный долг муниципального образования «Сычевский муниципальный округ»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92</vt:lpstr>
      <vt:lpstr>Слайд 93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Федай Светлана</cp:lastModifiedBy>
  <cp:revision>2485</cp:revision>
  <dcterms:created xsi:type="dcterms:W3CDTF">2013-11-27T07:50:48Z</dcterms:created>
  <dcterms:modified xsi:type="dcterms:W3CDTF">2025-10-07T13:01:42Z</dcterms:modified>
</cp:coreProperties>
</file>