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08000"/>
    <a:srgbClr val="00CC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705" autoAdjust="0"/>
  </p:normalViewPr>
  <p:slideViewPr>
    <p:cSldViewPr>
      <p:cViewPr varScale="1">
        <p:scale>
          <a:sx n="86" d="100"/>
          <a:sy n="86" d="100"/>
        </p:scale>
        <p:origin x="-17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093E-2"/>
          <c:w val="0.4321264593073865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43.5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169.2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23.4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88646784"/>
        <c:axId val="88648320"/>
      </c:barChart>
      <c:catAx>
        <c:axId val="88646784"/>
        <c:scaling>
          <c:orientation val="minMax"/>
        </c:scaling>
        <c:axPos val="b"/>
        <c:numFmt formatCode="General" sourceLinked="1"/>
        <c:tickLblPos val="nextTo"/>
        <c:crossAx val="88648320"/>
        <c:crosses val="autoZero"/>
        <c:auto val="1"/>
        <c:lblAlgn val="ctr"/>
        <c:lblOffset val="100"/>
      </c:catAx>
      <c:valAx>
        <c:axId val="88648320"/>
        <c:scaling>
          <c:orientation val="minMax"/>
        </c:scaling>
        <c:axPos val="l"/>
        <c:majorGridlines/>
        <c:numFmt formatCode="General" sourceLinked="1"/>
        <c:tickLblPos val="nextTo"/>
        <c:crossAx val="88646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10.04.2025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smtClean="0"/>
              <a:t>Бюджет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и плановый период </a:t>
            </a:r>
          </a:p>
          <a:p>
            <a:r>
              <a:rPr lang="ru-RU" sz="1700" dirty="0" smtClean="0"/>
              <a:t>2026 и 2027 годов </a:t>
            </a:r>
          </a:p>
          <a:p>
            <a:r>
              <a:rPr lang="ru-RU" sz="1700" dirty="0" smtClean="0"/>
              <a:t>к решению </a:t>
            </a:r>
            <a:r>
              <a:rPr lang="ru-RU" sz="1700" dirty="0" err="1" smtClean="0"/>
              <a:t>Сычевской</a:t>
            </a:r>
            <a:r>
              <a:rPr lang="ru-RU" sz="1700" dirty="0" smtClean="0"/>
              <a:t> окружной Думы от 19 декабря 2024 года № 55 </a:t>
            </a:r>
            <a:br>
              <a:rPr lang="ru-RU" sz="1700" dirty="0" smtClean="0"/>
            </a:br>
            <a:r>
              <a:rPr lang="ru-RU" sz="1700" dirty="0" smtClean="0"/>
              <a:t>«О бюджете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</a:t>
            </a:r>
          </a:p>
          <a:p>
            <a:r>
              <a:rPr lang="ru-RU" sz="1700" dirty="0" smtClean="0"/>
              <a:t>и плановый период 2026 и 2027 годов» </a:t>
            </a:r>
            <a:r>
              <a:rPr lang="ru-RU" sz="1000" dirty="0" smtClean="0"/>
              <a:t>(в редакции Решения №26 от 26.03.2025 года)</a:t>
            </a:r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</a:t>
            </a:r>
            <a:r>
              <a:rPr lang="ru-RU" sz="1400" b="1" dirty="0" smtClean="0">
                <a:solidFill>
                  <a:srgbClr val="D60093"/>
                </a:solidFill>
              </a:rPr>
              <a:t>26.03.2025 </a:t>
            </a:r>
            <a:r>
              <a:rPr lang="ru-RU" sz="1400" b="1" dirty="0" smtClean="0">
                <a:solidFill>
                  <a:srgbClr val="D60093"/>
                </a:solidFill>
              </a:rPr>
              <a:t>года № </a:t>
            </a:r>
            <a:r>
              <a:rPr lang="ru-RU" sz="1400" b="1" dirty="0" smtClean="0">
                <a:solidFill>
                  <a:srgbClr val="D60093"/>
                </a:solidFill>
              </a:rPr>
              <a:t>26 </a:t>
            </a:r>
            <a:endParaRPr lang="ru-RU" sz="1400" b="1" dirty="0" smtClean="0">
              <a:solidFill>
                <a:srgbClr val="D60093"/>
              </a:solidFill>
            </a:endParaRP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марта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522486,8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132906,8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389580,0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26.03.2025 №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26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522.486.794 рубля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132.906.789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389.580.004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188.870.000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31.843.441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167.876.831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550.486.794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248.081.239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63.767.480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28.576.524 рубля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32.299.314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21.430.224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36.172.392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2.707.539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28.000.000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418512" cy="4779963"/>
        </p:xfrm>
        <a:graphic>
          <a:graphicData uri="http://schemas.openxmlformats.org/presentationml/2006/ole">
            <p:oleObj spid="_x0000_s1027" name="Worksheet" r:id="rId4" imgW="6454232" imgH="366530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3850" y="3995738"/>
          <a:ext cx="3149600" cy="1976437"/>
        </p:xfrm>
        <a:graphic>
          <a:graphicData uri="http://schemas.openxmlformats.org/presentationml/2006/ole">
            <p:oleObj spid="_x0000_s3074" name="Worksheet" r:id="rId3" imgW="2889193" imgH="1809697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7188" y="4054475"/>
          <a:ext cx="2446337" cy="1600200"/>
        </p:xfrm>
        <a:graphic>
          <a:graphicData uri="http://schemas.openxmlformats.org/presentationml/2006/ole">
            <p:oleObj spid="_x0000_s3075" name="Worksheet" r:id="rId4" imgW="2255502" imgH="1478304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6012160" y="4077072"/>
          <a:ext cx="2655590" cy="1868116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845550" cy="4513262"/>
        </p:xfrm>
        <a:graphic>
          <a:graphicData uri="http://schemas.openxmlformats.org/presentationml/2006/ole">
            <p:oleObj spid="_x0000_s4099" name="Worksheet" r:id="rId4" imgW="6850355" imgH="349768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71546"/>
          <a:ext cx="8678229" cy="719569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10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3606,2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134303,7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07963" y="428604"/>
            <a:ext cx="9115425" cy="4978421"/>
            <a:chOff x="208888" y="221057"/>
            <a:chExt cx="9146830" cy="305795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08888" y="794434"/>
            <a:ext cx="9146830" cy="2484578"/>
          </p:xfrm>
          <a:graphic>
            <a:graphicData uri="http://schemas.openxmlformats.org/presentationml/2006/ole">
              <p:oleObj spid="_x0000_s6146" name="Worksheet" r:id="rId4" imgW="6652186" imgH="2956608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3"/>
            <a:chOff x="305973" y="228080"/>
            <a:chExt cx="8608080" cy="5626448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1"/>
          </p:xfrm>
          <a:graphic>
            <a:graphicData uri="http://schemas.openxmlformats.org/presentationml/2006/ole">
              <p:oleObj spid="_x0000_s7170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518697,2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94,2%</a:t>
            </a:r>
            <a:endParaRPr lang="ru-RU" sz="2400" b="1" i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42543,0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12498,8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34190,4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252732,9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95688,3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3389,7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26421,6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35908,7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9885,0,0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252732,9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«Все лучшее детям»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153028,8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9851,6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46628,1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95688,3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8792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26421,6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22703,6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шт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9885,0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7335,0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35908,7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12295,4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6979,5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2145,4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14438,4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9730,4тыс.рублей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45873,9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3822,8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20673,4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1722,8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5314,0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442,8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2381,4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198,4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19995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41748,8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40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43492,0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169197,3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23370,8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12021,1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248081,2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20673,4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260,9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5314,0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4100" y="3121025"/>
          <a:ext cx="5664200" cy="3408363"/>
        </p:xfrm>
        <a:graphic>
          <a:graphicData uri="http://schemas.openxmlformats.org/presentationml/2006/ole">
            <p:oleObj spid="_x0000_s10242" name="Worksheet" r:id="rId3" imgW="4343305" imgH="2613600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28576,5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2381,4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17133,2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11200"/>
          <a:ext cx="4310062" cy="2914650"/>
        </p:xfrm>
        <a:graphic>
          <a:graphicData uri="http://schemas.openxmlformats.org/presentationml/2006/ole">
            <p:oleObj spid="_x0000_s115715" name="Диаграмма" r:id="rId4" imgW="6286534" imgH="4251960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389580,0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–188870,0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167876,8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31843,4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8" cy="6429396"/>
        </p:xfrm>
        <a:graphic>
          <a:graphicData uri="http://schemas.openxmlformats.org/drawingml/2006/table">
            <a:tbl>
              <a:tblPr/>
              <a:tblGrid>
                <a:gridCol w="5164146"/>
                <a:gridCol w="788966"/>
                <a:gridCol w="729641"/>
                <a:gridCol w="653748"/>
                <a:gridCol w="653748"/>
                <a:gridCol w="653749"/>
              </a:tblGrid>
              <a:tr h="68500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13709,3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2299,1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13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87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Региональные проекты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11585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47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85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17464,1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2299,1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21440</TotalTime>
  <Words>7144</Words>
  <Application>Microsoft Office PowerPoint</Application>
  <PresentationFormat>Экран (4:3)</PresentationFormat>
  <Paragraphs>1727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93</vt:i4>
      </vt:variant>
    </vt:vector>
  </HeadingPairs>
  <TitlesOfParts>
    <vt:vector size="99" baseType="lpstr">
      <vt:lpstr>Справедливость</vt:lpstr>
      <vt:lpstr>Лист</vt:lpstr>
      <vt:lpstr>Worksheet</vt:lpstr>
      <vt:lpstr>Диаграмма</vt:lpstr>
      <vt:lpstr>Лист Microsoft Office Excel 97-2003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26.03.2025 №26  «О бюджете муниципального образования «Сычевский муниципальный округ» Смоленской области»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518697,2 тыс. руб., или 94,2%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5314,0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Федай Светлана</cp:lastModifiedBy>
  <cp:revision>2382</cp:revision>
  <dcterms:created xsi:type="dcterms:W3CDTF">2013-11-27T07:50:48Z</dcterms:created>
  <dcterms:modified xsi:type="dcterms:W3CDTF">2025-04-10T07:07:51Z</dcterms:modified>
</cp:coreProperties>
</file>