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7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403" r:id="rId13"/>
    <p:sldId id="404" r:id="rId14"/>
    <p:sldId id="314" r:id="rId15"/>
    <p:sldId id="400" r:id="rId16"/>
    <p:sldId id="304" r:id="rId17"/>
    <p:sldId id="307" r:id="rId18"/>
    <p:sldId id="305" r:id="rId19"/>
    <p:sldId id="318" r:id="rId20"/>
    <p:sldId id="401" r:id="rId21"/>
    <p:sldId id="316" r:id="rId22"/>
    <p:sldId id="319" r:id="rId23"/>
    <p:sldId id="327" r:id="rId24"/>
    <p:sldId id="270" r:id="rId25"/>
    <p:sldId id="272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280" r:id="rId42"/>
    <p:sldId id="383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26" r:id="rId72"/>
    <p:sldId id="425" r:id="rId73"/>
    <p:sldId id="414" r:id="rId74"/>
    <p:sldId id="380" r:id="rId75"/>
    <p:sldId id="382" r:id="rId76"/>
    <p:sldId id="417" r:id="rId77"/>
    <p:sldId id="418" r:id="rId78"/>
    <p:sldId id="419" r:id="rId79"/>
    <p:sldId id="420" r:id="rId80"/>
    <p:sldId id="421" r:id="rId81"/>
    <p:sldId id="422" r:id="rId82"/>
    <p:sldId id="320" r:id="rId83"/>
    <p:sldId id="335" r:id="rId84"/>
    <p:sldId id="328" r:id="rId85"/>
    <p:sldId id="279" r:id="rId86"/>
    <p:sldId id="281" r:id="rId87"/>
    <p:sldId id="276" r:id="rId88"/>
    <p:sldId id="277" r:id="rId89"/>
    <p:sldId id="278" r:id="rId90"/>
    <p:sldId id="285" r:id="rId91"/>
    <p:sldId id="424" r:id="rId92"/>
    <p:sldId id="313" r:id="rId93"/>
    <p:sldId id="406" r:id="rId94"/>
    <p:sldId id="407" r:id="rId95"/>
    <p:sldId id="411" r:id="rId9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FF00"/>
    <a:srgbClr val="00CC00"/>
    <a:srgbClr val="FF3399"/>
    <a:srgbClr val="008000"/>
    <a:srgbClr val="FF9900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15" autoAdjust="0"/>
    <p:restoredTop sz="97031" autoAdjust="0"/>
  </p:normalViewPr>
  <p:slideViewPr>
    <p:cSldViewPr>
      <p:cViewPr varScale="1">
        <p:scale>
          <a:sx n="86" d="100"/>
          <a:sy n="86" d="100"/>
        </p:scale>
        <p:origin x="-1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plotArea>
      <c:layout>
        <c:manualLayout>
          <c:layoutTarget val="inner"/>
          <c:xMode val="edge"/>
          <c:yMode val="edge"/>
          <c:x val="1.4251781472684086E-2"/>
          <c:y val="1.507537688442212E-2"/>
          <c:w val="0.97387173396674598"/>
          <c:h val="0.97236180904522529"/>
        </c:manualLayout>
      </c:layout>
      <c:barChart>
        <c:barDir val="col"/>
        <c:grouping val="clustered"/>
        <c:axId val="144366976"/>
        <c:axId val="144843904"/>
      </c:barChart>
      <c:catAx>
        <c:axId val="144366976"/>
        <c:scaling>
          <c:orientation val="minMax"/>
        </c:scaling>
        <c:axPos val="b"/>
        <c:majorTickMark val="cross"/>
        <c:tickLblPos val="nextTo"/>
        <c:spPr>
          <a:ln w="3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843904"/>
        <c:crosses val="autoZero"/>
        <c:auto val="1"/>
        <c:lblAlgn val="ctr"/>
        <c:lblOffset val="100"/>
        <c:tickMarkSkip val="1"/>
      </c:catAx>
      <c:valAx>
        <c:axId val="144843904"/>
        <c:scaling>
          <c:orientation val="minMax"/>
        </c:scaling>
        <c:axPos val="l"/>
        <c:majorTickMark val="cross"/>
        <c:tickLblPos val="nextTo"/>
        <c:spPr>
          <a:ln w="3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366976"/>
        <c:crosses val="autoZero"/>
        <c:crossBetween val="between"/>
      </c:valAx>
      <c:spPr>
        <a:noFill/>
        <a:ln w="247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numFmt formatCode="0.00%" sourceLinked="0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136155.79999999999</c:v>
                </c:pt>
                <c:pt idx="1">
                  <c:v>578.79999999999995</c:v>
                </c:pt>
                <c:pt idx="2">
                  <c:v>24027.4</c:v>
                </c:pt>
                <c:pt idx="3">
                  <c:v>31816.5</c:v>
                </c:pt>
                <c:pt idx="4">
                  <c:v>32.800000000000004</c:v>
                </c:pt>
                <c:pt idx="5">
                  <c:v>269163.3</c:v>
                </c:pt>
                <c:pt idx="6">
                  <c:v>74913.7</c:v>
                </c:pt>
                <c:pt idx="7">
                  <c:v>19376.599999999977</c:v>
                </c:pt>
                <c:pt idx="8">
                  <c:v>19688.599999999977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122602118283168"/>
          <c:y val="1.5385495887662338E-2"/>
          <c:w val="0.33701602599711211"/>
          <c:h val="0.9834589086061145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670921435778117E-2"/>
          <c:y val="0.17573361731422921"/>
          <c:w val="0.35284822903342705"/>
          <c:h val="0.57555317750983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8126280354789767E-2"/>
                  <c:y val="-4.1791048050381828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5.6807651360676094E-2"/>
                  <c:y val="-8.0523726291669859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9.8611110392161708E-3"/>
                  <c:y val="1.7899158676902963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2.2099220278763449E-2"/>
                  <c:y val="-4.1791048050381793E-2"/>
                </c:manualLayout>
              </c:layout>
              <c:showVal val="1"/>
            </c:dLbl>
            <c:dLbl>
              <c:idx val="7"/>
              <c:layout>
                <c:manualLayout>
                  <c:x val="-4.7666926626475814E-2"/>
                  <c:y val="-1.2436675867644131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0"/>
                  <c:y val="-2.3865544902537277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983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- 115215,1</c:v>
                </c:pt>
                <c:pt idx="1">
                  <c:v>Национальная экономика - 16415,7  т.р.</c:v>
                </c:pt>
                <c:pt idx="2">
                  <c:v>Жилищно-коммунальное хозяйство - 7280,7 т. р.</c:v>
                </c:pt>
                <c:pt idx="3">
                  <c:v>Образование - 267626,7 т.р.</c:v>
                </c:pt>
                <c:pt idx="4">
                  <c:v>Культура -63817,9 т.р.</c:v>
                </c:pt>
                <c:pt idx="5">
                  <c:v>Социальная политика - 16679,8 т.р.</c:v>
                </c:pt>
                <c:pt idx="6">
                  <c:v>Физическая культура и спорт - 16467,5 т.р.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0.22850000000000001</c:v>
                </c:pt>
                <c:pt idx="1">
                  <c:v>3.2600000000000046E-2</c:v>
                </c:pt>
                <c:pt idx="2">
                  <c:v>1.4400000000000001E-2</c:v>
                </c:pt>
                <c:pt idx="3">
                  <c:v>0.53080000000000005</c:v>
                </c:pt>
                <c:pt idx="4">
                  <c:v>0.12659999999999999</c:v>
                </c:pt>
                <c:pt idx="5">
                  <c:v>3.3099999999999997E-2</c:v>
                </c:pt>
                <c:pt idx="6">
                  <c:v>3.2700000000000014E-2</c:v>
                </c:pt>
              </c:numCache>
            </c:numRef>
          </c:val>
        </c:ser>
        <c:firstSliceAng val="0"/>
        <c:holeSize val="50"/>
      </c:doughnut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1707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0.44347817829304076"/>
          <c:y val="8.1967014617630632E-2"/>
          <c:w val="0.5456520397261897"/>
          <c:h val="0.84517316057252767"/>
        </c:manualLayout>
      </c:layout>
      <c:spPr>
        <a:noFill/>
        <a:ln w="31220">
          <a:noFill/>
        </a:ln>
      </c:spPr>
      <c:txPr>
        <a:bodyPr/>
        <a:lstStyle/>
        <a:p>
          <a:pPr>
            <a:defRPr sz="14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1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5634711376318863E-2"/>
          <c:y val="0"/>
          <c:w val="0.3626994239481151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9.8576118421742163E-3"/>
                  <c:y val="1.3143482456232286E-2"/>
                </c:manualLayout>
              </c:layout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7.626076457721489E-3"/>
                  <c:y val="-6.8131869441932627E-2"/>
                </c:manualLayout>
              </c:layout>
              <c:showVal val="1"/>
            </c:dLbl>
            <c:dLbl>
              <c:idx val="7"/>
              <c:layout>
                <c:manualLayout>
                  <c:x val="-3.6719884693615541E-2"/>
                  <c:y val="-7.5145489166795337E-2"/>
                </c:manualLayout>
              </c:layout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6.7635281443086557E-3"/>
                  <c:y val="-8.4703000360249275E-2"/>
                </c:manualLayout>
              </c:layout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numFmt formatCode="0.00%" sourceLinked="0"/>
            <c:txPr>
              <a:bodyPr/>
              <a:lstStyle/>
              <a:p>
                <a:pPr>
                  <a:defRPr sz="147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- 115228,5 т.р</c:v>
                </c:pt>
                <c:pt idx="1">
                  <c:v>Национальная экономика - 15651,8  т.р.</c:v>
                </c:pt>
                <c:pt idx="2">
                  <c:v>Жилищно-коммунальное хозяйство - 7163,3 т. р.</c:v>
                </c:pt>
                <c:pt idx="3">
                  <c:v>Образование - 276534,4 т.р.</c:v>
                </c:pt>
                <c:pt idx="4">
                  <c:v>Культура -63268,3 т.р.</c:v>
                </c:pt>
                <c:pt idx="5">
                  <c:v>Социальная политика - 20899,3 т.р.</c:v>
                </c:pt>
                <c:pt idx="6">
                  <c:v>Физическая культура и спорт - 16272,5 т.р.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0.22209999999999999</c:v>
                </c:pt>
                <c:pt idx="1">
                  <c:v>3.0200000000000012E-2</c:v>
                </c:pt>
                <c:pt idx="2">
                  <c:v>1.3800000000000022E-2</c:v>
                </c:pt>
                <c:pt idx="3">
                  <c:v>0.53870000000000062</c:v>
                </c:pt>
                <c:pt idx="4">
                  <c:v>0.12189999999999998</c:v>
                </c:pt>
                <c:pt idx="5">
                  <c:v>4.0300000000000023E-2</c:v>
                </c:pt>
                <c:pt idx="6">
                  <c:v>3.1399999999999997E-2</c:v>
                </c:pt>
              </c:numCache>
            </c:numRef>
          </c:val>
        </c:ser>
        <c:firstSliceAng val="0"/>
        <c:holeSize val="50"/>
      </c:doughnut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5552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0.49556529084321732"/>
          <c:y val="0"/>
          <c:w val="0.50110865232179813"/>
          <c:h val="1"/>
        </c:manualLayout>
      </c:layout>
      <c:spPr>
        <a:noFill/>
        <a:ln w="41473">
          <a:noFill/>
        </a:ln>
      </c:spPr>
      <c:txPr>
        <a:bodyPr/>
        <a:lstStyle/>
        <a:p>
          <a:pPr>
            <a:defRPr sz="1633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93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6814E-2"/>
          <c:w val="0.43212645930738847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43.5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169.2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23.4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120672256"/>
        <c:axId val="120673792"/>
      </c:barChart>
      <c:catAx>
        <c:axId val="120672256"/>
        <c:scaling>
          <c:orientation val="minMax"/>
        </c:scaling>
        <c:axPos val="b"/>
        <c:numFmt formatCode="General" sourceLinked="1"/>
        <c:tickLblPos val="nextTo"/>
        <c:crossAx val="120673792"/>
        <c:crosses val="autoZero"/>
        <c:auto val="1"/>
        <c:lblAlgn val="ctr"/>
        <c:lblOffset val="100"/>
      </c:catAx>
      <c:valAx>
        <c:axId val="120673792"/>
        <c:scaling>
          <c:orientation val="minMax"/>
        </c:scaling>
        <c:axPos val="l"/>
        <c:majorGridlines/>
        <c:numFmt formatCode="General" sourceLinked="1"/>
        <c:tickLblPos val="nextTo"/>
        <c:crossAx val="12067225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perspective val="0"/>
    </c:view3D>
    <c:plotArea>
      <c:layout>
        <c:manualLayout>
          <c:layoutTarget val="inner"/>
          <c:xMode val="edge"/>
          <c:yMode val="edge"/>
          <c:x val="0.15384615384615419"/>
          <c:y val="0.2434077079107505"/>
          <c:w val="0.30769230769230782"/>
          <c:h val="0.40770791075050711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2811">
              <a:solidFill>
                <a:srgbClr val="000000"/>
              </a:solidFill>
              <a:prstDash val="solid"/>
            </a:ln>
          </c:spPr>
          <c:explosion val="23"/>
          <c:dPt>
            <c:idx val="1"/>
            <c:spPr>
              <a:solidFill>
                <a:schemeClr val="accent2"/>
              </a:solidFill>
              <a:ln w="1281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1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1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272255879323304E-2"/>
                  <c:y val="-9.899126176301151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9138397611606805E-2"/>
                  <c:y val="1.329124255809484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2.876809190425476E-2"/>
                  <c:y val="4.4207317073170729E-2"/>
                </c:manualLayout>
              </c:layout>
              <c:dLblPos val="bestFit"/>
              <c:showVal val="1"/>
            </c:dLbl>
            <c:spPr>
              <a:noFill/>
              <a:ln w="30703">
                <a:noFill/>
              </a:ln>
            </c:spPr>
            <c:txPr>
              <a:bodyPr/>
              <a:lstStyle/>
              <a:p>
                <a:pPr>
                  <a:defRPr sz="120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Лист1!$A$1:$A$4</c:f>
              <c:strCache>
                <c:ptCount val="4"/>
                <c:pt idx="0">
                  <c:v>Организация библиотечного обслуживания - 25179,5 т.р.</c:v>
                </c:pt>
                <c:pt idx="1">
                  <c:v>Организация музейного обслуживания - 2430,2 т.р.</c:v>
                </c:pt>
                <c:pt idx="2">
                  <c:v>Развитие культурно-досуговой деятельности - 35893,6 т.р.</c:v>
                </c:pt>
                <c:pt idx="3">
                  <c:v>Другие вопросы в области культуры - 6204,4 т.р.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0.35000000000000031</c:v>
                </c:pt>
                <c:pt idx="1">
                  <c:v>2.8000000000000001E-2</c:v>
                </c:pt>
                <c:pt idx="2">
                  <c:v>0.54100000000000004</c:v>
                </c:pt>
                <c:pt idx="3">
                  <c:v>8.1000000000000003E-2</c:v>
                </c:pt>
              </c:numCache>
            </c:numRef>
          </c:val>
        </c:ser>
        <c:dLbls>
          <c:showVal val="1"/>
        </c:dLbls>
      </c:pie3DChart>
      <c:spPr>
        <a:solidFill>
          <a:srgbClr val="C0C0C0"/>
        </a:solidFill>
        <a:ln w="12811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408729509785101"/>
          <c:y val="6.0853408876780932E-3"/>
          <c:w val="0.34098737762115505"/>
          <c:h val="0.94523312967688577"/>
        </c:manualLayout>
      </c:layout>
      <c:spPr>
        <a:solidFill>
          <a:srgbClr val="FFFFFF"/>
        </a:solidFill>
        <a:ln w="3202">
          <a:solidFill>
            <a:srgbClr val="000000"/>
          </a:solidFill>
          <a:prstDash val="solid"/>
        </a:ln>
      </c:spPr>
      <c:txPr>
        <a:bodyPr/>
        <a:lstStyle/>
        <a:p>
          <a:pPr>
            <a:defRPr sz="139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dispBlanksAs val="zero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287878787878787"/>
          <c:y val="3.6468330134356998E-2"/>
          <c:w val="0.5012626262626253"/>
          <c:h val="0.82917466410748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Дотации- 44,1%</c:v>
                </c:pt>
              </c:strCache>
            </c:strRef>
          </c:tx>
          <c:spPr>
            <a:solidFill>
              <a:schemeClr val="accent1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0.441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Субвенции- 55,7%</c:v>
                </c:pt>
              </c:strCache>
            </c:strRef>
          </c:tx>
          <c:spPr>
            <a:solidFill>
              <a:schemeClr val="accent2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0.55700000000000005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Субсидии- 0,2%</c:v>
                </c:pt>
              </c:strCache>
            </c:strRef>
          </c:tx>
          <c:spPr>
            <a:solidFill>
              <a:schemeClr val="hlink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2.0000000000000026E-3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трансферты-0 %</c:v>
                </c:pt>
              </c:strCache>
            </c:strRef>
          </c:tx>
          <c:spPr>
            <a:solidFill>
              <a:schemeClr val="folHlink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5.0000000000000034E-4</c:v>
                </c:pt>
              </c:numCache>
            </c:numRef>
          </c:val>
        </c:ser>
        <c:gapDepth val="0"/>
        <c:shape val="box"/>
        <c:axId val="122373248"/>
        <c:axId val="122374784"/>
        <c:axId val="0"/>
      </c:bar3DChart>
      <c:catAx>
        <c:axId val="122373248"/>
        <c:scaling>
          <c:orientation val="minMax"/>
        </c:scaling>
        <c:axPos val="b"/>
        <c:numFmt formatCode="General" sourceLinked="1"/>
        <c:tickLblPos val="low"/>
        <c:spPr>
          <a:ln w="23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374784"/>
        <c:crosses val="autoZero"/>
        <c:auto val="1"/>
        <c:lblAlgn val="ctr"/>
        <c:lblOffset val="100"/>
        <c:tickLblSkip val="1"/>
        <c:tickMarkSkip val="1"/>
      </c:catAx>
      <c:valAx>
        <c:axId val="122374784"/>
        <c:scaling>
          <c:orientation val="minMax"/>
        </c:scaling>
        <c:axPos val="l"/>
        <c:majorGridlines>
          <c:spPr>
            <a:ln w="2360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23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373248"/>
        <c:crosses val="autoZero"/>
        <c:crossBetween val="between"/>
      </c:valAx>
      <c:spPr>
        <a:noFill/>
        <a:ln w="18882">
          <a:noFill/>
        </a:ln>
      </c:spPr>
    </c:plotArea>
    <c:legend>
      <c:legendPos val="r"/>
      <c:layout>
        <c:manualLayout>
          <c:xMode val="edge"/>
          <c:yMode val="edge"/>
          <c:x val="0.68055555555555569"/>
          <c:y val="0.29558541266794675"/>
          <c:w val="0.31439393939393984"/>
          <c:h val="0.4088291746641079"/>
        </c:manualLayout>
      </c:layout>
      <c:spPr>
        <a:noFill/>
        <a:ln w="2360">
          <a:solidFill>
            <a:schemeClr val="tx1"/>
          </a:solidFill>
          <a:prstDash val="solid"/>
        </a:ln>
      </c:spPr>
      <c:txPr>
        <a:bodyPr/>
        <a:lstStyle/>
        <a:p>
          <a:pPr>
            <a:defRPr sz="81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02959309494453"/>
          <c:y val="3.125E-2"/>
          <c:w val="0.51171393341553661"/>
          <c:h val="0.8382352941176469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Дотации- 56,6</c:v>
                </c:pt>
              </c:strCache>
            </c:strRef>
          </c:tx>
          <c:spPr>
            <a:solidFill>
              <a:schemeClr val="accent1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0.56599999999999995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Субвенции- 43,2%</c:v>
                </c:pt>
              </c:strCache>
            </c:strRef>
          </c:tx>
          <c:spPr>
            <a:solidFill>
              <a:schemeClr val="accent2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0.43200000000000033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- 0,2% </c:v>
                </c:pt>
              </c:strCache>
            </c:strRef>
          </c:tx>
          <c:spPr>
            <a:solidFill>
              <a:schemeClr val="hlink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2.0000000000000026E-3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- 0,%</c:v>
                </c:pt>
              </c:strCache>
            </c:strRef>
          </c:tx>
          <c:spPr>
            <a:solidFill>
              <a:schemeClr val="folHlink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4.0000000000000034E-4</c:v>
                </c:pt>
              </c:numCache>
            </c:numRef>
          </c:val>
        </c:ser>
        <c:gapDepth val="0"/>
        <c:shape val="box"/>
        <c:axId val="122417920"/>
        <c:axId val="122419456"/>
        <c:axId val="0"/>
      </c:bar3DChart>
      <c:catAx>
        <c:axId val="122417920"/>
        <c:scaling>
          <c:orientation val="minMax"/>
        </c:scaling>
        <c:axPos val="b"/>
        <c:numFmt formatCode="General" sourceLinked="1"/>
        <c:tickLblPos val="low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419456"/>
        <c:crosses val="autoZero"/>
        <c:auto val="1"/>
        <c:lblAlgn val="ctr"/>
        <c:lblOffset val="100"/>
        <c:tickLblSkip val="1"/>
        <c:tickMarkSkip val="1"/>
      </c:catAx>
      <c:valAx>
        <c:axId val="122419456"/>
        <c:scaling>
          <c:orientation val="minMax"/>
        </c:scaling>
        <c:axPos val="l"/>
        <c:majorGridlines>
          <c:spPr>
            <a:ln w="2176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417920"/>
        <c:crosses val="autoZero"/>
        <c:crossBetween val="between"/>
      </c:valAx>
      <c:spPr>
        <a:noFill/>
        <a:ln w="17411">
          <a:noFill/>
        </a:ln>
      </c:spPr>
    </c:plotArea>
    <c:legend>
      <c:legendPos val="r"/>
      <c:layout>
        <c:manualLayout>
          <c:xMode val="edge"/>
          <c:yMode val="edge"/>
          <c:x val="0.6880394574599269"/>
          <c:y val="0.30514705882352899"/>
          <c:w val="0.30702836004932244"/>
          <c:h val="0.39154411764705943"/>
        </c:manualLayout>
      </c:layout>
      <c:spPr>
        <a:noFill/>
        <a:ln w="2176">
          <a:solidFill>
            <a:schemeClr val="tx1"/>
          </a:solidFill>
          <a:prstDash val="solid"/>
        </a:ln>
      </c:spPr>
      <c:txPr>
        <a:bodyPr/>
        <a:lstStyle/>
        <a:p>
          <a:pPr>
            <a:defRPr sz="7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372795969773304"/>
          <c:y val="3.7313432835820892E-2"/>
          <c:w val="0.49748110831234327"/>
          <c:h val="0.82835820895522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Дотации- 41,7%</c:v>
                </c:pt>
              </c:strCache>
            </c:strRef>
          </c:tx>
          <c:spPr>
            <a:solidFill>
              <a:schemeClr val="accent1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0.41700000000000031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Субвенции- 58,1%</c:v>
                </c:pt>
              </c:strCache>
            </c:strRef>
          </c:tx>
          <c:spPr>
            <a:solidFill>
              <a:schemeClr val="accent2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0.58099999999999996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Субсидии- 0,2%</c:v>
                </c:pt>
              </c:strCache>
            </c:strRef>
          </c:tx>
          <c:spPr>
            <a:solidFill>
              <a:schemeClr val="hlink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2.0000000000000026E-3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трансферты- 0%</c:v>
                </c:pt>
              </c:strCache>
            </c:strRef>
          </c:tx>
          <c:spPr>
            <a:solidFill>
              <a:schemeClr val="folHlink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5.0000000000000034E-4</c:v>
                </c:pt>
              </c:numCache>
            </c:numRef>
          </c:val>
        </c:ser>
        <c:gapDepth val="0"/>
        <c:shape val="box"/>
        <c:axId val="150212992"/>
        <c:axId val="150214528"/>
        <c:axId val="0"/>
      </c:bar3DChart>
      <c:catAx>
        <c:axId val="150212992"/>
        <c:scaling>
          <c:orientation val="minMax"/>
        </c:scaling>
        <c:axPos val="b"/>
        <c:numFmt formatCode="General" sourceLinked="1"/>
        <c:tickLblPos val="low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0214528"/>
        <c:crosses val="autoZero"/>
        <c:auto val="1"/>
        <c:lblAlgn val="ctr"/>
        <c:lblOffset val="100"/>
        <c:tickLblSkip val="1"/>
        <c:tickMarkSkip val="1"/>
      </c:catAx>
      <c:valAx>
        <c:axId val="150214528"/>
        <c:scaling>
          <c:orientation val="minMax"/>
        </c:scaling>
        <c:axPos val="l"/>
        <c:majorGridlines>
          <c:spPr>
            <a:ln w="2063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0212992"/>
        <c:crosses val="autoZero"/>
        <c:crossBetween val="between"/>
      </c:valAx>
      <c:spPr>
        <a:noFill/>
        <a:ln w="16507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sz="7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884130982367874"/>
          <c:y val="0.31716417910447847"/>
          <c:w val="0.32115869017632248"/>
          <c:h val="0.52798507462686572"/>
        </c:manualLayout>
      </c:layout>
      <c:spPr>
        <a:noFill/>
        <a:ln w="2063">
          <a:solidFill>
            <a:schemeClr val="tx1"/>
          </a:solidFill>
          <a:prstDash val="solid"/>
        </a:ln>
      </c:spPr>
      <c:txPr>
        <a:bodyPr/>
        <a:lstStyle/>
        <a:p>
          <a:pPr>
            <a:defRPr sz="71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Верхний предел муниципального долга</a:t>
            </a:r>
          </a:p>
        </c:rich>
      </c:tx>
      <c:layout>
        <c:manualLayout>
          <c:xMode val="edge"/>
          <c:yMode val="edge"/>
          <c:x val="0.11704834605597966"/>
          <c:y val="1.9138755980861243E-2"/>
        </c:manualLayout>
      </c:layout>
      <c:spPr>
        <a:noFill/>
        <a:ln w="18263">
          <a:noFill/>
        </a:ln>
      </c:spPr>
    </c:title>
    <c:view3D>
      <c:rotX val="85"/>
      <c:hPercent val="45"/>
      <c:rotY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697201017811695E-2"/>
          <c:y val="0.17942583732057421"/>
          <c:w val="0.91730279898218836"/>
          <c:h val="0.7057416267942592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9132">
              <a:solidFill>
                <a:schemeClr val="tx1"/>
              </a:solidFill>
              <a:prstDash val="solid"/>
            </a:ln>
          </c:spPr>
          <c:dLbls>
            <c:spPr>
              <a:noFill/>
              <a:ln w="18263">
                <a:noFill/>
              </a:ln>
            </c:spPr>
            <c:txPr>
              <a:bodyPr/>
              <a:lstStyle/>
              <a:p>
                <a:pPr>
                  <a:defRPr sz="10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на 1.01.2027</c:v>
                </c:pt>
                <c:pt idx="1">
                  <c:v>на 1.01.2028</c:v>
                </c:pt>
                <c:pt idx="2">
                  <c:v>на 1.01.2029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9900"/>
            </a:solidFill>
            <a:ln w="913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8332370483272362E-3"/>
                  <c:y val="-0.10839917948276813"/>
                </c:manualLayout>
              </c:layout>
              <c:showVal val="1"/>
            </c:dLbl>
            <c:dLbl>
              <c:idx val="1"/>
              <c:layout>
                <c:manualLayout>
                  <c:x val="2.9842547908245406E-2"/>
                  <c:y val="-8.9260423501906883E-2"/>
                </c:manualLayout>
              </c:layout>
              <c:showVal val="1"/>
            </c:dLbl>
            <c:dLbl>
              <c:idx val="2"/>
              <c:layout>
                <c:manualLayout>
                  <c:x val="4.4762566680278344E-2"/>
                  <c:y val="-6.5336978525830425E-2"/>
                </c:manualLayout>
              </c:layout>
              <c:showVal val="1"/>
            </c:dLbl>
            <c:spPr>
              <a:noFill/>
              <a:ln w="18263">
                <a:noFill/>
              </a:ln>
            </c:spPr>
            <c:txPr>
              <a:bodyPr/>
              <a:lstStyle/>
              <a:p>
                <a:pPr>
                  <a:defRPr sz="10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на 1.01.2027</c:v>
                </c:pt>
                <c:pt idx="1">
                  <c:v>на 1.01.2028</c:v>
                </c:pt>
                <c:pt idx="2">
                  <c:v>на 1.01.2029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132">
              <a:solidFill>
                <a:schemeClr val="tx1"/>
              </a:solidFill>
              <a:prstDash val="solid"/>
            </a:ln>
          </c:spPr>
          <c:dLbls>
            <c:spPr>
              <a:noFill/>
              <a:ln w="18263">
                <a:noFill/>
              </a:ln>
            </c:spPr>
            <c:txPr>
              <a:bodyPr/>
              <a:lstStyle/>
              <a:p>
                <a:pPr>
                  <a:defRPr sz="10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на 1.01.2027</c:v>
                </c:pt>
                <c:pt idx="1">
                  <c:v>на 1.01.2028</c:v>
                </c:pt>
                <c:pt idx="2">
                  <c:v>на 1.01.2029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Depth val="0"/>
        <c:shape val="box"/>
        <c:axId val="150538880"/>
        <c:axId val="150552960"/>
        <c:axId val="0"/>
      </c:bar3DChart>
      <c:catAx>
        <c:axId val="150538880"/>
        <c:scaling>
          <c:orientation val="minMax"/>
        </c:scaling>
        <c:axPos val="b"/>
        <c:numFmt formatCode="General" sourceLinked="1"/>
        <c:tickLblPos val="low"/>
        <c:spPr>
          <a:ln w="2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0552960"/>
        <c:crosses val="autoZero"/>
        <c:auto val="1"/>
        <c:lblAlgn val="ctr"/>
        <c:lblOffset val="100"/>
        <c:tickLblSkip val="1"/>
        <c:tickMarkSkip val="1"/>
      </c:catAx>
      <c:valAx>
        <c:axId val="150552960"/>
        <c:scaling>
          <c:orientation val="minMax"/>
        </c:scaling>
        <c:axPos val="l"/>
        <c:majorGridlines>
          <c:spPr>
            <a:ln w="2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0538880"/>
        <c:crosses val="autoZero"/>
        <c:crossBetween val="between"/>
      </c:valAx>
      <c:spPr>
        <a:noFill/>
        <a:ln w="182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plotArea>
      <c:layout>
        <c:manualLayout>
          <c:layoutTarget val="inner"/>
          <c:xMode val="edge"/>
          <c:yMode val="edge"/>
          <c:x val="0.1585460355271911"/>
          <c:y val="0.19929920816541694"/>
          <c:w val="0.87520525451560072"/>
          <c:h val="0.5889724310776947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rgbClr val="9999FF"/>
            </a:solidFill>
            <a:ln w="1409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4814655017437915E-2"/>
                  <c:y val="1.959013856892344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9259124462237709E-2"/>
                  <c:y val="1.077433536348961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0870133304419138E-2"/>
                  <c:y val="8.080689869802792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575753,4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-2.3703537799677155E-2"/>
                  <c:y val="5.387167681744820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3333240012318386E-2"/>
                  <c:y val="1.077433536348961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2.8147951137116441E-2"/>
                  <c:y val="3.7710173772213716E-2"/>
                </c:manualLayout>
              </c:layout>
              <c:dLblPos val="outEnd"/>
              <c:showVal val="1"/>
            </c:dLbl>
            <c:spPr>
              <a:noFill/>
              <a:ln w="28188">
                <a:noFill/>
              </a:ln>
            </c:spPr>
            <c:txPr>
              <a:bodyPr/>
              <a:lstStyle/>
              <a:p>
                <a:pPr>
                  <a:defRPr sz="111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2024г. (отчет)</c:v>
                </c:pt>
                <c:pt idx="1">
                  <c:v>2025г. (оценка)</c:v>
                </c:pt>
                <c:pt idx="2">
                  <c:v>2026г. (прогноз)</c:v>
                </c:pt>
                <c:pt idx="3">
                  <c:v>2027г. (прогноз)</c:v>
                </c:pt>
                <c:pt idx="4">
                  <c:v>2028г.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1133954.4000000004</c:v>
                </c:pt>
                <c:pt idx="1">
                  <c:v>804017.9</c:v>
                </c:pt>
                <c:pt idx="2">
                  <c:v>575753.4</c:v>
                </c:pt>
                <c:pt idx="3">
                  <c:v>512236.6</c:v>
                </c:pt>
                <c:pt idx="4">
                  <c:v>535355.69999999856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993366"/>
            </a:solidFill>
            <a:ln w="1409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"/>
                  <c:y val="-2.693583840872415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3242846636202693E-3"/>
                  <c:y val="-1.530173896802227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052134419452624E-3"/>
                  <c:y val="-2.640301984723825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575753,4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5.9258844499192774E-3"/>
                  <c:y val="-1.616150304523444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5.9258844499192774E-3"/>
                  <c:y val="-2.1548670726979288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9259124462237709E-2"/>
                  <c:y val="-2.6935838408724171E-3"/>
                </c:manualLayout>
              </c:layout>
              <c:spPr>
                <a:noFill/>
                <a:ln w="28188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 w="28188">
                <a:noFill/>
              </a:ln>
            </c:spPr>
            <c:txPr>
              <a:bodyPr/>
              <a:lstStyle/>
              <a:p>
                <a:pPr>
                  <a:defRPr sz="111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2024г. (отчет)</c:v>
                </c:pt>
                <c:pt idx="1">
                  <c:v>2025г. (оценка)</c:v>
                </c:pt>
                <c:pt idx="2">
                  <c:v>2026г. (прогноз)</c:v>
                </c:pt>
                <c:pt idx="3">
                  <c:v>2027г. (прогноз)</c:v>
                </c:pt>
                <c:pt idx="4">
                  <c:v>2028г.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1148797.4000000004</c:v>
                </c:pt>
                <c:pt idx="1">
                  <c:v>841017.9</c:v>
                </c:pt>
                <c:pt idx="2">
                  <c:v>575753.4</c:v>
                </c:pt>
                <c:pt idx="3">
                  <c:v>512236.6</c:v>
                </c:pt>
                <c:pt idx="4">
                  <c:v>535355.69999999856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FFCC"/>
            </a:solidFill>
            <a:ln w="14094">
              <a:solidFill>
                <a:srgbClr val="000000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0</a:t>
                    </a:r>
                  </a:p>
                </c:rich>
              </c:tx>
            </c:dLbl>
            <c:spPr>
              <a:noFill/>
              <a:ln w="28188">
                <a:noFill/>
              </a:ln>
            </c:spPr>
            <c:txPr>
              <a:bodyPr/>
              <a:lstStyle/>
              <a:p>
                <a:pPr>
                  <a:defRPr sz="11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2024г. (отчет)</c:v>
                </c:pt>
                <c:pt idx="1">
                  <c:v>2025г. (оценка)</c:v>
                </c:pt>
                <c:pt idx="2">
                  <c:v>2026г. (прогноз)</c:v>
                </c:pt>
                <c:pt idx="3">
                  <c:v>2027г. (прогноз)</c:v>
                </c:pt>
                <c:pt idx="4">
                  <c:v>2028г. 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-14843</c:v>
                </c:pt>
                <c:pt idx="1">
                  <c:v>-37000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90328064"/>
        <c:axId val="90366720"/>
      </c:barChart>
      <c:catAx>
        <c:axId val="90328064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554" b="1" baseline="0">
                <a:solidFill>
                  <a:schemeClr val="tx1"/>
                </a:solidFill>
              </a:defRPr>
            </a:pPr>
            <a:endParaRPr lang="ru-RU"/>
          </a:p>
        </c:txPr>
        <c:crossAx val="90366720"/>
        <c:crossesAt val="0"/>
        <c:auto val="1"/>
        <c:lblAlgn val="ctr"/>
        <c:lblOffset val="100"/>
      </c:catAx>
      <c:valAx>
        <c:axId val="90366720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spPr>
          <a:ln w="10571">
            <a:noFill/>
          </a:ln>
        </c:spPr>
        <c:crossAx val="9032806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4.1716328449086376E-2"/>
          <c:y val="0.88400003664463556"/>
          <c:w val="0.95709178877284351"/>
          <c:h val="8.6000146578535525E-2"/>
        </c:manualLayout>
      </c:layout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  <a:ln>
      <a:solidFill>
        <a:schemeClr val="accent3">
          <a:lumMod val="50000"/>
        </a:schemeClr>
      </a:solidFill>
    </a:ln>
    <a:effectLst>
      <a:innerShdw blurRad="114300">
        <a:prstClr val="black"/>
      </a:innerShdw>
    </a:effectLst>
  </c:spPr>
  <c:txPr>
    <a:bodyPr/>
    <a:lstStyle/>
    <a:p>
      <a:pPr>
        <a:defRPr sz="1998" baseline="0">
          <a:solidFill>
            <a:schemeClr val="bg2">
              <a:lumMod val="25000"/>
            </a:schemeClr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948100092678387E-2"/>
          <c:y val="1.6863406408094441E-2"/>
          <c:w val="0.92585727525486561"/>
          <c:h val="0.8347386172006775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2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2026 г</c:v>
                </c:pt>
              </c:strCache>
            </c:strRef>
          </c:tx>
          <c:spPr>
            <a:solidFill>
              <a:schemeClr val="hlink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2027 г</c:v>
                </c:pt>
              </c:strCache>
            </c:strRef>
          </c:tx>
          <c:spPr>
            <a:solidFill>
              <a:schemeClr val="folHlink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2028 г</c:v>
                </c:pt>
              </c:strCache>
            </c:strRef>
          </c:tx>
          <c:spPr>
            <a:solidFill>
              <a:schemeClr val="bg2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Depth val="0"/>
        <c:shape val="cylinder"/>
        <c:axId val="144938496"/>
        <c:axId val="144940032"/>
        <c:axId val="0"/>
      </c:bar3DChart>
      <c:catAx>
        <c:axId val="144938496"/>
        <c:scaling>
          <c:orientation val="minMax"/>
        </c:scaling>
        <c:axPos val="b"/>
        <c:numFmt formatCode="General" sourceLinked="1"/>
        <c:tickLblPos val="low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4940032"/>
        <c:crosses val="autoZero"/>
        <c:auto val="1"/>
        <c:lblAlgn val="ctr"/>
        <c:lblOffset val="100"/>
        <c:tickLblSkip val="1"/>
        <c:tickMarkSkip val="1"/>
      </c:catAx>
      <c:valAx>
        <c:axId val="144940032"/>
        <c:scaling>
          <c:orientation val="minMax"/>
        </c:scaling>
        <c:axPos val="l"/>
        <c:majorGridlines>
          <c:spPr>
            <a:ln w="310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4938496"/>
        <c:crosses val="autoZero"/>
        <c:crossBetween val="between"/>
      </c:valAx>
      <c:spPr>
        <a:noFill/>
        <a:ln w="24812">
          <a:noFill/>
        </a:ln>
      </c:spPr>
    </c:plotArea>
    <c:legend>
      <c:legendPos val="b"/>
      <c:layout>
        <c:manualLayout>
          <c:xMode val="edge"/>
          <c:yMode val="edge"/>
          <c:x val="1.6731078424034047E-2"/>
          <c:y val="0.92748735244519465"/>
          <c:w val="0.97029389485193807"/>
          <c:h val="6.2959151591076498E-2"/>
        </c:manualLayout>
      </c:layout>
      <c:spPr>
        <a:noFill/>
        <a:ln w="3102">
          <a:solidFill>
            <a:schemeClr val="tx1"/>
          </a:solidFill>
          <a:prstDash val="solid"/>
        </a:ln>
      </c:spPr>
      <c:txPr>
        <a:bodyPr/>
        <a:lstStyle/>
        <a:p>
          <a:pPr>
            <a:defRPr sz="161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516"/>
              <a:t>2026 год</a:t>
            </a:r>
          </a:p>
        </c:rich>
      </c:tx>
      <c:layout>
        <c:manualLayout>
          <c:xMode val="edge"/>
          <c:yMode val="edge"/>
          <c:x val="1.4726620616171159E-2"/>
          <c:y val="5.5702938135711921E-2"/>
        </c:manualLayout>
      </c:layout>
      <c:spPr>
        <a:noFill/>
        <a:ln w="27511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3416506717850283"/>
          <c:y val="0.2044444444444449"/>
          <c:w val="0.28120682152187532"/>
          <c:h val="0.407121131958659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6772002530554594"/>
                  <c:y val="-0.12646661269074538"/>
                </c:manualLayout>
              </c:layout>
              <c:dLblPos val="bestFit"/>
              <c:showVal val="1"/>
            </c:dLbl>
            <c:spPr>
              <a:noFill/>
              <a:ln w="2751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0.33100000000000052</c:v>
                </c:pt>
                <c:pt idx="1">
                  <c:v>7.0000000000000071E-3</c:v>
                </c:pt>
                <c:pt idx="2">
                  <c:v>0.66200000000000103</c:v>
                </c:pt>
              </c:numCache>
            </c:numRef>
          </c:val>
        </c:ser>
      </c:pie3DChart>
      <c:spPr>
        <a:noFill/>
        <a:ln w="2751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8"/>
              <a:t>2027 год</a:t>
            </a:r>
          </a:p>
        </c:rich>
      </c:tx>
      <c:layout>
        <c:manualLayout>
          <c:xMode val="edge"/>
          <c:yMode val="edge"/>
          <c:x val="0.11212706411698539"/>
          <c:y val="6.6535622806185413E-2"/>
        </c:manualLayout>
      </c:layout>
      <c:spPr>
        <a:noFill/>
        <a:ln w="25536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554763480573552"/>
          <c:y val="0.25988679420407967"/>
          <c:w val="0.35630115874111878"/>
          <c:h val="0.359248757835107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6552113608731303"/>
                  <c:y val="-8.5405853706733828E-2"/>
                </c:manualLayout>
              </c:layout>
              <c:dLblPos val="bestFit"/>
              <c:showVal val="1"/>
            </c:dLbl>
            <c:spPr>
              <a:noFill/>
              <a:ln w="25536">
                <a:noFill/>
              </a:ln>
            </c:spPr>
            <c:txPr>
              <a:bodyPr/>
              <a:lstStyle/>
              <a:p>
                <a:pPr>
                  <a:defRPr sz="1206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0.33500000000000052</c:v>
                </c:pt>
                <c:pt idx="1">
                  <c:v>7.0000000000000071E-3</c:v>
                </c:pt>
                <c:pt idx="2">
                  <c:v>0.65800000000000103</c:v>
                </c:pt>
              </c:numCache>
            </c:numRef>
          </c:val>
        </c:ser>
      </c:pie3DChart>
      <c:spPr>
        <a:noFill/>
        <a:ln w="2553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5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63"/>
              <a:t>2025 год</a:t>
            </a:r>
          </a:p>
        </c:rich>
      </c:tx>
      <c:layout>
        <c:manualLayout>
          <c:xMode val="edge"/>
          <c:yMode val="edge"/>
          <c:x val="0.11212707032310616"/>
          <c:y val="6.6535863344950735E-2"/>
        </c:manualLayout>
      </c:layout>
      <c:spPr>
        <a:noFill/>
        <a:ln w="26543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554770318021227"/>
          <c:y val="0.25988700564971795"/>
          <c:w val="0.40636042402826889"/>
          <c:h val="0.40677966101694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6730903532932748"/>
                  <c:y val="-0.24539294865802241"/>
                </c:manualLayout>
              </c:layout>
              <c:dLblPos val="bestFit"/>
              <c:showVal val="1"/>
            </c:dLbl>
            <c:spPr>
              <a:noFill/>
              <a:ln w="26543">
                <a:noFill/>
              </a:ln>
            </c:spPr>
            <c:txPr>
              <a:bodyPr/>
              <a:lstStyle/>
              <a:p>
                <a:pPr>
                  <a:defRPr sz="125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0.27</c:v>
                </c:pt>
                <c:pt idx="1">
                  <c:v>6.0000000000000071E-3</c:v>
                </c:pt>
                <c:pt idx="2">
                  <c:v>0.72400000000000064</c:v>
                </c:pt>
              </c:numCache>
            </c:numRef>
          </c:val>
        </c:ser>
      </c:pie3DChart>
      <c:spPr>
        <a:noFill/>
        <a:ln w="2654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8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6308040770101925"/>
          <c:y val="2.6929982046678635E-2"/>
          <c:w val="0.60475651189127988"/>
          <c:h val="0.7558348294434480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dLbls>
            <c:spPr>
              <a:noFill/>
              <a:ln w="22025">
                <a:noFill/>
              </a:ln>
            </c:spPr>
            <c:txPr>
              <a:bodyPr/>
              <a:lstStyle/>
              <a:p>
                <a:pPr>
                  <a:defRPr sz="121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36437.1</c:v>
                </c:pt>
                <c:pt idx="1">
                  <c:v>37411</c:v>
                </c:pt>
                <c:pt idx="2">
                  <c:v>38893.300000000003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dLbls>
            <c:spPr>
              <a:noFill/>
              <a:ln w="22025">
                <a:noFill/>
              </a:ln>
            </c:spPr>
            <c:txPr>
              <a:bodyPr/>
              <a:lstStyle/>
              <a:p>
                <a:pPr>
                  <a:defRPr sz="138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4117.8</c:v>
                </c:pt>
                <c:pt idx="1">
                  <c:v>1675.2</c:v>
                </c:pt>
                <c:pt idx="2">
                  <c:v>1697.5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</c:v>
                </c:pt>
              </c:strCache>
            </c:strRef>
          </c:tx>
          <c:dLbls>
            <c:spPr>
              <a:noFill/>
              <a:ln w="22025">
                <a:noFill/>
              </a:ln>
            </c:spPr>
            <c:txPr>
              <a:bodyPr/>
              <a:lstStyle/>
              <a:p>
                <a:pPr>
                  <a:defRPr sz="121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232396.7</c:v>
                </c:pt>
                <c:pt idx="1">
                  <c:v>2139946.5</c:v>
                </c:pt>
                <c:pt idx="2">
                  <c:v>212875.4</c:v>
                </c:pt>
              </c:numCache>
            </c:numRef>
          </c:val>
        </c:ser>
        <c:shape val="cone"/>
        <c:axId val="145223040"/>
        <c:axId val="145290368"/>
        <c:axId val="140772672"/>
      </c:bar3DChart>
      <c:catAx>
        <c:axId val="145223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87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290368"/>
        <c:crosses val="autoZero"/>
        <c:auto val="1"/>
        <c:lblAlgn val="ctr"/>
        <c:lblOffset val="100"/>
      </c:catAx>
      <c:valAx>
        <c:axId val="145290368"/>
        <c:scaling>
          <c:orientation val="minMax"/>
        </c:scaling>
        <c:axPos val="l"/>
        <c:majorGridlines/>
        <c:numFmt formatCode="General" sourceLinked="1"/>
        <c:tickLblPos val="nextTo"/>
        <c:crossAx val="145223040"/>
        <c:crosses val="autoZero"/>
        <c:crossBetween val="between"/>
      </c:valAx>
      <c:serAx>
        <c:axId val="140772672"/>
        <c:scaling>
          <c:orientation val="minMax"/>
        </c:scaling>
        <c:delete val="1"/>
        <c:axPos val="b"/>
        <c:tickLblPos val="none"/>
        <c:crossAx val="145290368"/>
        <c:crosses val="autoZero"/>
      </c:ser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8259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egendEntry>
        <c:idx val="2"/>
        <c:txPr>
          <a:bodyPr/>
          <a:lstStyle/>
          <a:p>
            <a:pPr>
              <a:defRPr sz="121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1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1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725937028902544"/>
          <c:y val="0.25673247973760632"/>
          <c:w val="0.26274062971097467"/>
          <c:h val="0.39317767736061138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8259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6308040770101925"/>
          <c:y val="4.0431266846361266E-2"/>
          <c:w val="0.60362400906002345"/>
          <c:h val="0.7560646900269539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7.5175552673497096E-3"/>
                  <c:y val="0.12551724904734782"/>
                </c:manualLayout>
              </c:layout>
              <c:showVal val="1"/>
            </c:dLbl>
            <c:dLbl>
              <c:idx val="1"/>
              <c:layout>
                <c:manualLayout>
                  <c:x val="3.7587776336748592E-3"/>
                  <c:y val="0.13074713442432084"/>
                </c:manualLayout>
              </c:layout>
              <c:showVal val="1"/>
            </c:dLbl>
            <c:dLbl>
              <c:idx val="2"/>
              <c:layout>
                <c:manualLayout>
                  <c:x val="-6.8910127228369462E-17"/>
                  <c:y val="0.13597701980129343"/>
                </c:manualLayout>
              </c:layout>
              <c:showVal val="1"/>
            </c:dLbl>
            <c:spPr>
              <a:noFill/>
              <a:ln w="23617">
                <a:noFill/>
              </a:ln>
            </c:spPr>
            <c:txPr>
              <a:bodyPr anchor="b" anchorCtr="1"/>
              <a:lstStyle/>
              <a:p>
                <a:pPr>
                  <a:defRPr sz="1023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155435.4</c:v>
                </c:pt>
                <c:pt idx="1">
                  <c:v>169354.4</c:v>
                </c:pt>
                <c:pt idx="2">
                  <c:v>179193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4.7235482044417132E-2"/>
                  <c:y val="-1.6055582424163967E-2"/>
                </c:manualLayout>
              </c:layout>
              <c:showVal val="1"/>
            </c:dLbl>
            <c:dLbl>
              <c:idx val="1"/>
              <c:layout>
                <c:manualLayout>
                  <c:x val="5.4773074793331808E-2"/>
                  <c:y val="-9.6742928454788997E-3"/>
                </c:manualLayout>
              </c:layout>
              <c:showVal val="1"/>
            </c:dLbl>
            <c:dLbl>
              <c:idx val="2"/>
              <c:layout>
                <c:manualLayout>
                  <c:x val="5.8562029932567143E-2"/>
                  <c:y val="-1.8304812566220886E-2"/>
                </c:manualLayout>
              </c:layout>
              <c:showVal val="1"/>
            </c:dLbl>
            <c:spPr>
              <a:noFill/>
              <a:ln w="23617">
                <a:noFill/>
              </a:ln>
            </c:spPr>
            <c:txPr>
              <a:bodyPr/>
              <a:lstStyle/>
              <a:p>
                <a:pPr>
                  <a:defRPr sz="1023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3539.3</c:v>
                </c:pt>
                <c:pt idx="1">
                  <c:v>3704.4</c:v>
                </c:pt>
                <c:pt idx="2">
                  <c:v>3743.1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</c:v>
                </c:pt>
              </c:strCache>
            </c:strRef>
          </c:tx>
          <c:dLbls>
            <c:spPr>
              <a:noFill/>
              <a:ln w="23617">
                <a:noFill/>
              </a:ln>
            </c:spPr>
            <c:txPr>
              <a:bodyPr/>
              <a:lstStyle/>
              <a:p>
                <a:pPr>
                  <a:defRPr sz="1023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416778.7</c:v>
                </c:pt>
                <c:pt idx="1">
                  <c:v>339177.8</c:v>
                </c:pt>
                <c:pt idx="2">
                  <c:v>352419.6</c:v>
                </c:pt>
              </c:numCache>
            </c:numRef>
          </c:val>
        </c:ser>
        <c:shape val="cone"/>
        <c:axId val="145438592"/>
        <c:axId val="145440128"/>
        <c:axId val="145402496"/>
      </c:bar3DChart>
      <c:catAx>
        <c:axId val="145438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8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440128"/>
        <c:crosses val="autoZero"/>
        <c:auto val="1"/>
        <c:lblAlgn val="ctr"/>
        <c:lblOffset val="100"/>
      </c:catAx>
      <c:valAx>
        <c:axId val="145440128"/>
        <c:scaling>
          <c:orientation val="minMax"/>
        </c:scaling>
        <c:axPos val="l"/>
        <c:majorGridlines/>
        <c:numFmt formatCode="General" sourceLinked="1"/>
        <c:tickLblPos val="nextTo"/>
        <c:crossAx val="145438592"/>
        <c:crosses val="autoZero"/>
        <c:crossBetween val="between"/>
      </c:valAx>
      <c:serAx>
        <c:axId val="145402496"/>
        <c:scaling>
          <c:orientation val="minMax"/>
        </c:scaling>
        <c:delete val="1"/>
        <c:axPos val="b"/>
        <c:tickLblPos val="none"/>
        <c:crossAx val="145440128"/>
        <c:crosses val="autoZero"/>
      </c:ser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8856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97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7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7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780544274524305"/>
          <c:y val="0.40871356494859978"/>
          <c:w val="0.27099650207531845"/>
          <c:h val="0.18257287010279991"/>
        </c:manualLayout>
      </c:layout>
      <c:txPr>
        <a:bodyPr/>
        <a:lstStyle/>
        <a:p>
          <a:pPr>
            <a:defRPr sz="976" b="1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8856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3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412844036697253E-2"/>
          <c:y val="3.663793103448279E-2"/>
          <c:w val="0.89449541284403788"/>
          <c:h val="0.7887931034482773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2024 г оценка</c:v>
                </c:pt>
              </c:strCache>
            </c:strRef>
          </c:tx>
          <c:spPr>
            <a:solidFill>
              <a:schemeClr val="accent1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3104425373350623E-2"/>
                  <c:y val="2.0480337994154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125212,6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53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112784.6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2025 г план</c:v>
                </c:pt>
              </c:strCache>
            </c:strRef>
          </c:tx>
          <c:spPr>
            <a:solidFill>
              <a:schemeClr val="tx2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7.8905223870492074E-3"/>
                  <c:y val="2.1786841501847784E-3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5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129300.6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2026 г план</c:v>
                </c:pt>
              </c:strCache>
            </c:strRef>
          </c:tx>
          <c:spPr>
            <a:solidFill>
              <a:schemeClr val="hlink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0215337067203392E-2"/>
                  <c:y val="1.5807655535542725E-2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5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155435.4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2027 г план</c:v>
                </c:pt>
              </c:strCache>
            </c:strRef>
          </c:tx>
          <c:spPr>
            <a:solidFill>
              <a:schemeClr val="folHlink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9.567104522955781E-3"/>
                  <c:y val="1.418041767107266E-2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5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169354.4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2028 г план</c:v>
                </c:pt>
              </c:strCache>
            </c:strRef>
          </c:tx>
          <c:spPr>
            <a:solidFill>
              <a:schemeClr val="bg2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5271717205289208E-2"/>
                  <c:y val="3.7335741472554955E-3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5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179193</c:v>
                </c:pt>
              </c:numCache>
            </c:numRef>
          </c:val>
        </c:ser>
        <c:dLbls>
          <c:showVal val="1"/>
        </c:dLbls>
        <c:gapDepth val="0"/>
        <c:shape val="cylinder"/>
        <c:axId val="146250752"/>
        <c:axId val="146158336"/>
        <c:axId val="0"/>
      </c:bar3DChart>
      <c:catAx>
        <c:axId val="146250752"/>
        <c:scaling>
          <c:orientation val="minMax"/>
        </c:scaling>
        <c:axPos val="b"/>
        <c:numFmt formatCode="General" sourceLinked="1"/>
        <c:tickLblPos val="low"/>
        <c:spPr>
          <a:ln w="34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158336"/>
        <c:crosses val="autoZero"/>
        <c:auto val="1"/>
        <c:lblAlgn val="ctr"/>
        <c:lblOffset val="100"/>
        <c:tickLblSkip val="1"/>
        <c:tickMarkSkip val="1"/>
      </c:catAx>
      <c:valAx>
        <c:axId val="146158336"/>
        <c:scaling>
          <c:orientation val="minMax"/>
        </c:scaling>
        <c:axPos val="l"/>
        <c:majorGridlines>
          <c:spPr>
            <a:ln w="341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250752"/>
        <c:crosses val="autoZero"/>
        <c:crossBetween val="between"/>
      </c:valAx>
      <c:spPr>
        <a:noFill/>
        <a:ln w="27287">
          <a:noFill/>
        </a:ln>
      </c:spPr>
    </c:plotArea>
    <c:legend>
      <c:legendPos val="b"/>
      <c:layout>
        <c:manualLayout>
          <c:xMode val="edge"/>
          <c:yMode val="edge"/>
          <c:x val="1.5596330275229357E-2"/>
          <c:y val="0.90301724137931039"/>
          <c:w val="0.96513761467890113"/>
          <c:h val="9.4827586206896811E-2"/>
        </c:manualLayout>
      </c:layout>
      <c:spPr>
        <a:noFill/>
        <a:ln w="3411">
          <a:solidFill>
            <a:schemeClr val="tx1"/>
          </a:solidFill>
          <a:prstDash val="solid"/>
        </a:ln>
      </c:spPr>
      <c:txPr>
        <a:bodyPr/>
        <a:lstStyle/>
        <a:p>
          <a:pPr>
            <a:defRPr sz="118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26.12.2025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11176"/>
            <a:ext cx="9144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/>
              <a:t>Бюджет муниципального образования «</a:t>
            </a:r>
            <a:r>
              <a:rPr lang="ru-RU" sz="1800" dirty="0" err="1" smtClean="0"/>
              <a:t>Сычевский</a:t>
            </a:r>
            <a:r>
              <a:rPr lang="ru-RU" sz="1800" dirty="0" smtClean="0"/>
              <a:t> муниципальный округ» Смоленской области на 2026 год и плановый период 2027 и 2028 годов </a:t>
            </a:r>
          </a:p>
          <a:p>
            <a:r>
              <a:rPr lang="ru-RU" sz="1800" dirty="0" smtClean="0"/>
              <a:t>к решению </a:t>
            </a:r>
            <a:r>
              <a:rPr lang="ru-RU" sz="1800" dirty="0" err="1" smtClean="0"/>
              <a:t>Сычевской</a:t>
            </a:r>
            <a:r>
              <a:rPr lang="ru-RU" sz="1800" dirty="0" smtClean="0"/>
              <a:t> окружной Думы от 24 декабря 2025 года № 96</a:t>
            </a:r>
            <a:br>
              <a:rPr lang="ru-RU" sz="1800" dirty="0" smtClean="0"/>
            </a:br>
            <a:r>
              <a:rPr lang="ru-RU" sz="1800" dirty="0" smtClean="0"/>
              <a:t>«О бюджете муниципального образования «</a:t>
            </a:r>
            <a:r>
              <a:rPr lang="ru-RU" sz="1800" dirty="0" err="1" smtClean="0"/>
              <a:t>Сычевский</a:t>
            </a:r>
            <a:r>
              <a:rPr lang="ru-RU" sz="1800" dirty="0" smtClean="0"/>
              <a:t> муниципальный округ» Смоленской области на 2026 год и плановый период 2027 и 2028 годов»</a:t>
            </a:r>
            <a:endParaRPr lang="ru-RU" sz="1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AutoShape 10" descr="Сычёвка — взгляд в прошлое - Места | Keytown - новости Смолен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Сычёвка — взгляд в прошлое - Места | Keytown - новости Смолен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8" name="AutoShape 18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0" name="AutoShape 20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2" name="Picture 22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624"/>
            <a:ext cx="5965171" cy="4392488"/>
          </a:xfrm>
          <a:prstGeom prst="rect">
            <a:avLst/>
          </a:prstGeom>
          <a:noFill/>
        </p:spPr>
      </p:pic>
      <p:pic>
        <p:nvPicPr>
          <p:cNvPr id="35864" name="Picture 24" descr="C:\Users\user\Desktop\sichevka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5364088" cy="4392488"/>
          </a:xfrm>
          <a:prstGeom prst="rect">
            <a:avLst/>
          </a:prstGeom>
          <a:noFill/>
        </p:spPr>
      </p:pic>
      <p:sp>
        <p:nvSpPr>
          <p:cNvPr id="20" name="Улыбающееся лицо 19"/>
          <p:cNvSpPr/>
          <p:nvPr/>
        </p:nvSpPr>
        <p:spPr>
          <a:xfrm>
            <a:off x="5076056" y="3861048"/>
            <a:ext cx="720080" cy="576064"/>
          </a:xfrm>
          <a:prstGeom prst="smileyFace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Улыбающееся лицо 20"/>
          <p:cNvSpPr/>
          <p:nvPr/>
        </p:nvSpPr>
        <p:spPr>
          <a:xfrm>
            <a:off x="5508104" y="3356992"/>
            <a:ext cx="576064" cy="504056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22" name="Улыбающееся лицо 21"/>
          <p:cNvSpPr/>
          <p:nvPr/>
        </p:nvSpPr>
        <p:spPr>
          <a:xfrm>
            <a:off x="4860032" y="2996952"/>
            <a:ext cx="720080" cy="576064"/>
          </a:xfrm>
          <a:prstGeom prst="smileyFace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3" name="Улыбающееся лицо 22"/>
          <p:cNvSpPr/>
          <p:nvPr/>
        </p:nvSpPr>
        <p:spPr>
          <a:xfrm>
            <a:off x="5436096" y="2708920"/>
            <a:ext cx="576064" cy="504056"/>
          </a:xfrm>
          <a:prstGeom prst="smileyFace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Улыбающееся лицо 24"/>
          <p:cNvSpPr/>
          <p:nvPr/>
        </p:nvSpPr>
        <p:spPr>
          <a:xfrm>
            <a:off x="5508104" y="2204864"/>
            <a:ext cx="576064" cy="432048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4860032" y="2276872"/>
            <a:ext cx="648072" cy="504056"/>
          </a:xfrm>
          <a:prstGeom prst="smileyFace">
            <a:avLst/>
          </a:prstGeom>
          <a:solidFill>
            <a:srgbClr val="FF33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5076056" y="1628800"/>
            <a:ext cx="648072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600" b="1" i="1" dirty="0" smtClean="0">
                <a:solidFill>
                  <a:srgbClr val="7030A0"/>
                </a:solidFill>
              </a:rPr>
              <a:t>Основные направления налоговой и бюджетной политики муниципального образования </a:t>
            </a:r>
            <a:br>
              <a:rPr lang="ru-RU" sz="2600" b="1" i="1" dirty="0" smtClean="0">
                <a:solidFill>
                  <a:srgbClr val="7030A0"/>
                </a:solidFill>
              </a:rPr>
            </a:br>
            <a:r>
              <a:rPr lang="ru-RU" sz="2600" b="1" i="1" dirty="0" smtClean="0">
                <a:solidFill>
                  <a:srgbClr val="7030A0"/>
                </a:solidFill>
              </a:rPr>
              <a:t>«</a:t>
            </a:r>
            <a:r>
              <a:rPr lang="ru-RU" sz="2600" b="1" i="1" dirty="0" err="1" smtClean="0">
                <a:solidFill>
                  <a:srgbClr val="7030A0"/>
                </a:solidFill>
              </a:rPr>
              <a:t>Сычевский</a:t>
            </a:r>
            <a:r>
              <a:rPr lang="ru-RU" sz="2600" b="1" i="1" dirty="0" smtClean="0">
                <a:solidFill>
                  <a:srgbClr val="7030A0"/>
                </a:solidFill>
              </a:rPr>
              <a:t> муниципальный округ» Смоленской области</a:t>
            </a:r>
            <a:endParaRPr lang="ru-RU" sz="2600" b="1" dirty="0" smtClean="0">
              <a:solidFill>
                <a:srgbClr val="7030A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1522056"/>
            <a:ext cx="799288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>
              <a:spcBef>
                <a:spcPct val="0"/>
              </a:spcBef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Сычевский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2026 год и на плановый период 2027 и 2028 годов подготовлены в соответствии со статьями 172 и 184.2 Бюджетного кодекса Российской Федерации с целью формирования задач и приоритетных направлений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Сычевский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муниципальный округ» 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на 2026 год и плановый период 2027 и 2028 годов, </a:t>
            </a:r>
            <a:r>
              <a:rPr kumimoji="0" lang="ru-RU" sz="11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учетом</a:t>
            </a:r>
            <a:r>
              <a:rPr lang="ru-RU" sz="1100" dirty="0" smtClean="0"/>
              <a:t>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положения Указа Президента Российской Федерации от 7 мая 2024 года № 309 «О национальных целях развития Российской Федерации на период до 2030 года и на перспективу до 2036 года»</a:t>
            </a:r>
            <a:endParaRPr kumimoji="0" lang="ru-RU" sz="11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552" y="2894115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задачей бюджетной политики при формировании бюджета муниципального образования на 2026 год и плановый период 2027 и 2028 годов остается обеспечение устойчивого функционирования бюджетной системы и социальной стабильности в муниципальном образовании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Сычевский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муниципальный округ»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Смоленской области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Определение четких приоритетов использования бюджетных средств на предмет первоочередности и социальной значимости, оптимизация структуры расходов бюджета муниципального образования являются основными условиями обеспечения сбалансированности бюджета муниципального образования в текущих экономических условиях.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Налоговая политика муниципального образования на 2026 год и на плановый период 2027 и 2028 годов сохраняет акцент на повышение собираемости налогов и отражает преемственность ранее поставленным целям и задачам налоговой политики в области доходов, направлена на сохранение и развитие налоговой базы в текущих экономических условиях.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0" y="0"/>
            <a:ext cx="9144000" cy="6093569"/>
            <a:chOff x="-71" y="73"/>
            <a:chExt cx="5763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2026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2028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-71" y="1530"/>
              <a:ext cx="1361" cy="1817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</a:t>
              </a:r>
              <a:r>
                <a:rPr lang="ru-RU" dirty="0" smtClean="0">
                  <a:solidFill>
                    <a:schemeClr val="bg1"/>
                  </a:solidFill>
                </a:rPr>
                <a:t>макроэкономической  </a:t>
              </a:r>
              <a:r>
                <a:rPr lang="ru-RU" dirty="0">
                  <a:solidFill>
                    <a:schemeClr val="bg1"/>
                  </a:solidFill>
                </a:rPr>
                <a:t>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12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13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2026 год и плановый период 2027-2028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9"/>
            <a:ext cx="788805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 </a:t>
            </a: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окружной 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17.11.2025 года № 83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ноября 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2026г. и плановый период 2027 и 2028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2025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12311,7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1809,3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10430,4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3124,9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2026-2028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575753,4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512236,6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535355,7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575753,4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512236,6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535355,7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804017,9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575753,4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512236,6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535355,7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132906,8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158974,7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173058,8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182936,1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671111,1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416778,7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339177,8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352419,6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67906,9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48792,7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43594,6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45562,2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24.13.2025 №96 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2026 год и на плановый период 2027 и 2028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2026 год  575 753 401,65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2026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158 974 685,00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2026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416 778 716,65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2026 год  в сумме 236 098 000,000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2026 год в сумме 897 841,55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2026 год  в сумме 179 782 875,10 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Иные межбюджетные трансферты на 2026 год в сумме 0,00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Прочие безвозмездные поступления на 2026 год в сумме 0,00 рублей.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2026 год 575 753 401,65 рубль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269 163 285,00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74 913 721,00 рубль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19 376 561,55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31 816 503,00 рубля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19 688 628,00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16 940 100,00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3 000 000,00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0,00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7" name="Диаграмма 7"/>
          <p:cNvGraphicFramePr>
            <a:graphicFrameLocks/>
          </p:cNvGraphicFramePr>
          <p:nvPr/>
        </p:nvGraphicFramePr>
        <p:xfrm>
          <a:off x="50800" y="1392238"/>
          <a:ext cx="9042400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2024-2028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8" name="Object 11"/>
          <p:cNvGraphicFramePr>
            <a:graphicFrameLocks/>
          </p:cNvGraphicFramePr>
          <p:nvPr/>
        </p:nvGraphicFramePr>
        <p:xfrm>
          <a:off x="722313" y="1300163"/>
          <a:ext cx="7737475" cy="509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2024-2028 ГОДА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3238" y="1603375"/>
          <a:ext cx="8135937" cy="45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38"/>
          <p:cNvGraphicFramePr>
            <a:graphicFrameLocks noChangeAspect="1"/>
          </p:cNvGraphicFramePr>
          <p:nvPr/>
        </p:nvGraphicFramePr>
        <p:xfrm>
          <a:off x="3201988" y="4046538"/>
          <a:ext cx="2968625" cy="12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5894388" y="4056063"/>
          <a:ext cx="2801937" cy="133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477838" y="4056063"/>
          <a:ext cx="2900362" cy="123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2028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407989" y="1408113"/>
          <a:ext cx="8328053" cy="482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12"/>
          <p:cNvGraphicFramePr>
            <a:graphicFrameLocks/>
          </p:cNvGraphicFramePr>
          <p:nvPr/>
        </p:nvGraphicFramePr>
        <p:xfrm>
          <a:off x="407988" y="979470"/>
          <a:ext cx="8328054" cy="525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2024-2028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2377"/>
          <a:ext cx="8568952" cy="6121877"/>
        </p:xfrm>
        <a:graphic>
          <a:graphicData uri="http://schemas.openxmlformats.org/drawingml/2006/table">
            <a:tbl>
              <a:tblPr/>
              <a:tblGrid>
                <a:gridCol w="3185081"/>
                <a:gridCol w="1181267"/>
                <a:gridCol w="1052338"/>
                <a:gridCol w="1146840"/>
                <a:gridCol w="1001713"/>
                <a:gridCol w="1001713"/>
              </a:tblGrid>
              <a:tr h="28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5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2028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125212,6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155435,4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169354,4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179193,0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97800,1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119602,6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129055,7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137990,8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8959,9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10749,8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14202,1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4501,9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4634,7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4327,3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9916,2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4330,7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23820,0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3606,2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3539,3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3704,4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2064,2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646,9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14890,8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492,2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149032,6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132906,8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158974,7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173058,8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182936,1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2024-2028 годов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708352" y="1772817"/>
          <a:ext cx="80369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 descr="C:\Documents and Settings\User\Рабочий стол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270536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275856" y="357166"/>
            <a:ext cx="565386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412776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214281" y="214291"/>
            <a:ext cx="8462961" cy="5672124"/>
            <a:chOff x="420554" y="228080"/>
            <a:chExt cx="8146576" cy="5251613"/>
          </a:xfrm>
        </p:grpSpPr>
        <p:graphicFrame>
          <p:nvGraphicFramePr>
            <p:cNvPr id="6" name="Диаграмма 3"/>
            <p:cNvGraphicFramePr>
              <a:graphicFrameLocks/>
            </p:cNvGraphicFramePr>
            <p:nvPr/>
          </p:nvGraphicFramePr>
          <p:xfrm>
            <a:off x="594826" y="1403979"/>
            <a:ext cx="7972304" cy="40757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691680" y="214290"/>
            <a:ext cx="698477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323528" y="332657"/>
            <a:ext cx="8335853" cy="4968511"/>
            <a:chOff x="420554" y="-652204"/>
            <a:chExt cx="7542445" cy="3836655"/>
          </a:xfrm>
        </p:grpSpPr>
        <p:graphicFrame>
          <p:nvGraphicFramePr>
            <p:cNvPr id="6" name="Диаграмма 3"/>
            <p:cNvGraphicFramePr>
              <a:graphicFrameLocks/>
            </p:cNvGraphicFramePr>
            <p:nvPr/>
          </p:nvGraphicFramePr>
          <p:xfrm>
            <a:off x="420586" y="234832"/>
            <a:ext cx="7542413" cy="2949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554" y="-652204"/>
              <a:ext cx="1563702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411760" y="404664"/>
            <a:ext cx="65527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2028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19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2026-2028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527884,4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91,7%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54283,1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44198,3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44133,3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14546,7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14546,7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14546,7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2028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35364,1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30130,7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29930,7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1789,0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1789,0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1789,0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263303,6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259792,6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275986,7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108196,8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93204,1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92394,5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1309,8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1293,1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1291,2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2028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12992,9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8914,2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2028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8322,3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2026-2028 г.г</a:t>
            </a:r>
            <a:r>
              <a:rPr lang="ru-RU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1584,0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32592,1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23251,7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22944,5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4217,2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4145,1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13365,0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2026 год и плановый период 2027  и 2028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11,826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54283,1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44198,3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44043,3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44108,3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323528" y="1412776"/>
          <a:ext cx="8568952" cy="5223158"/>
        </p:xfrm>
        <a:graphic>
          <a:graphicData uri="http://schemas.openxmlformats.org/drawingml/2006/table">
            <a:tbl>
              <a:tblPr/>
              <a:tblGrid>
                <a:gridCol w="5177075"/>
                <a:gridCol w="1190133"/>
                <a:gridCol w="1115749"/>
                <a:gridCol w="1085995"/>
              </a:tblGrid>
              <a:tr h="4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263303,6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259792,6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275986,7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«Педагоги и наставники»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5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163415,7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161245,3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173278,6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4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4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51367,9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53257,3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2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уровня,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4825434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108196,8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93204,1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92394,5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28237,4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25534,4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25324,5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19694,6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16473,5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16278,5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38244,8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29673,0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13585,4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5564,7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50206" cy="6300639"/>
        </p:xfrm>
        <a:graphic>
          <a:graphicData uri="http://schemas.openxmlformats.org/drawingml/2006/table">
            <a:tbl>
              <a:tblPr/>
              <a:tblGrid>
                <a:gridCol w="4664284"/>
                <a:gridCol w="1084429"/>
                <a:gridCol w="1012134"/>
                <a:gridCol w="939838"/>
                <a:gridCol w="1049521"/>
              </a:tblGrid>
              <a:tr h="13701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9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5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9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9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72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2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395536" y="2071679"/>
          <a:ext cx="8496944" cy="4606571"/>
        </p:xfrm>
        <a:graphic>
          <a:graphicData uri="http://schemas.openxmlformats.org/drawingml/2006/table">
            <a:tbl>
              <a:tblPr/>
              <a:tblGrid>
                <a:gridCol w="5376973"/>
                <a:gridCol w="995735"/>
                <a:gridCol w="1128501"/>
                <a:gridCol w="995735"/>
              </a:tblGrid>
              <a:tr h="44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3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07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1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06760" cy="5496900"/>
        </p:xfrm>
        <a:graphic>
          <a:graphicData uri="http://schemas.openxmlformats.org/drawingml/2006/table">
            <a:tbl>
              <a:tblPr/>
              <a:tblGrid>
                <a:gridCol w="5715426"/>
                <a:gridCol w="1008604"/>
                <a:gridCol w="941365"/>
                <a:gridCol w="941365"/>
              </a:tblGrid>
              <a:tr h="11954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47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1254,8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807,95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517,42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443,13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475,27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499,56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52535,0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54637,0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56822,0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59095,0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61459,0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0272"/>
          <a:ext cx="8786810" cy="4360563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на предоставление грантов субъектам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691652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09373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420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8914,3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8974,9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8096,3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7504,3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574708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1888543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30130,7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30130,7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003313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56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21321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1584,0,0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г. Сычевка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21321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Федеральный проект «Формирование комфортной городской среды»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icture backgrou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285219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1584,0,0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icture backgrou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56032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341726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49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l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13365,0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4217,2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4145,0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11665,0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4117,2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4095,0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980727"/>
          <a:ext cx="8928992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046"/>
                <a:gridCol w="1348294"/>
                <a:gridCol w="1110360"/>
                <a:gridCol w="1474292"/>
              </a:tblGrid>
              <a:tr h="1926182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269777,7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7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12692,1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7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3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236403,6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3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2145,3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69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14731,8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15996,3тыс.рублей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 </a:t>
            </a:r>
            <a:endParaRPr lang="ru-RU" sz="2000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2028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2026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2027-2028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70084,8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5840,4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23207,8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1934,0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5809,0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484,1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2955,80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246,3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2026-2028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199956"/>
        </p:xfrm>
        <a:graphic>
          <a:graphicData uri="http://schemas.openxmlformats.org/drawingml/2006/table">
            <a:tbl>
              <a:tblPr/>
              <a:tblGrid>
                <a:gridCol w="1733630"/>
                <a:gridCol w="1052452"/>
                <a:gridCol w="935245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267726,5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276544,9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140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2026-2028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47444,2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192641,8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25371,9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13035,7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278493,6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</a:t>
            </a:r>
            <a:r>
              <a:rPr lang="ru-RU" sz="1400" i="1" dirty="0" smtClean="0"/>
              <a:t>местного бюджета на </a:t>
            </a:r>
            <a:r>
              <a:rPr lang="ru-RU" sz="1400" i="1" dirty="0"/>
              <a:t>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23207,8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2026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322,7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6119913" cy="32403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образования 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2026 году составит 5318,2 рублей</a:t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/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Расходы на культуру на 2026 в разрезе направлений:</a:t>
            </a:r>
          </a:p>
        </p:txBody>
      </p:sp>
      <p:graphicFrame>
        <p:nvGraphicFramePr>
          <p:cNvPr id="6" name="Object 17"/>
          <p:cNvGraphicFramePr>
            <a:graphicFrameLocks noGrp="1"/>
          </p:cNvGraphicFramePr>
          <p:nvPr>
            <p:ph sz="quarter" idx="1"/>
          </p:nvPr>
        </p:nvGraphicFramePr>
        <p:xfrm>
          <a:off x="1841500" y="3479800"/>
          <a:ext cx="5389563" cy="30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3" y="260648"/>
            <a:ext cx="2310983" cy="25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35469,7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2026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2955,8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2686,8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15996,3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2026-2028 г – 250,0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2026-2028 г – 265,0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8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" y="3821113"/>
          <a:ext cx="4468813" cy="292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84738" y="836594"/>
          <a:ext cx="4208462" cy="281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59338" y="3814763"/>
          <a:ext cx="3897312" cy="262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416778,7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–236098,0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179782,9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897,8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339177,8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–149493,0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188803,7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881,1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2028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352419,6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146879,0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204661,3тыс</a:t>
            </a:r>
            <a:r>
              <a:rPr lang="ru-RU" sz="1000" dirty="0">
                <a:solidFill>
                  <a:schemeClr val="accent2"/>
                </a:solidFill>
              </a:rPr>
              <a:t>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879,3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1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06938" y="1470025"/>
          <a:ext cx="4281487" cy="22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2028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2026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2027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2028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7544" y="476672"/>
          <a:ext cx="8136904" cy="5048854"/>
        </p:xfrm>
        <a:graphic>
          <a:graphicData uri="http://schemas.openxmlformats.org/drawingml/2006/table">
            <a:tbl>
              <a:tblPr/>
              <a:tblGrid>
                <a:gridCol w="5374124"/>
                <a:gridCol w="746556"/>
                <a:gridCol w="720080"/>
                <a:gridCol w="624928"/>
                <a:gridCol w="671216"/>
              </a:tblGrid>
              <a:tr h="1368152">
                <a:tc gridSpan="5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реализации в муниципальном образовании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Сычевский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 в рамках национальных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прогноз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2027 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0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14762,5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45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«Все лучшее детям»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4574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«Педагоги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наставники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73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«Молодежь и дети»"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5779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3754,4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45584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Федеральный проект «Формирование комфортной городской среды»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3754,4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930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23822</TotalTime>
  <Words>7434</Words>
  <Application>Microsoft Office PowerPoint</Application>
  <PresentationFormat>Экран (4:3)</PresentationFormat>
  <Paragraphs>1784</Paragraphs>
  <Slides>95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Справедливость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2026 год и плановый период 2027  и 2028 годов</vt:lpstr>
      <vt:lpstr>Слайд 6</vt:lpstr>
      <vt:lpstr>Слайд 7</vt:lpstr>
      <vt:lpstr>Слайд 8</vt:lpstr>
      <vt:lpstr>Слайд 9</vt:lpstr>
      <vt:lpstr>Слайд 10</vt:lpstr>
      <vt:lpstr> Основные направления налоговой и бюджетной политики муниципального образования  «Сычевский муниципальный округ» Смоленской области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Этапы формирования местного бюджета</vt:lpstr>
      <vt:lpstr>Слайд 25</vt:lpstr>
      <vt:lpstr>Слайд 26</vt:lpstr>
      <vt:lpstr>Слайд 27</vt:lpstr>
      <vt:lpstr>Поступления от основных налогоплательщиков  в 2025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2026-2028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24.13.2025 №96  «О бюджете муниципального образования «Сычевский муниципальный округ» Смоленской области»  на 2026 год и на плановый период 2027 и 2028 годов»</vt:lpstr>
      <vt:lpstr>Слайд 34</vt:lpstr>
      <vt:lpstr>МУНИЦИПАЛЬНЫЙ ДОЛГ В ДИНАМИКЕ НА 2024-2028 ГОДА</vt:lpstr>
      <vt:lpstr>Слайд 36</vt:lpstr>
      <vt:lpstr>Слайд 37</vt:lpstr>
      <vt:lpstr>Структура налоговых и неналоговых доходов на 2024-2028 годы</vt:lpstr>
      <vt:lpstr>Поступление налоговых доходов в динамике  2024-2028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527884,4 тыс. руб., или 91,7%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муниципальный округ»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«Формирование современной городской среды на территории г. Сычевка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2026 году и плановом периоде 2027-2028 годов</vt:lpstr>
      <vt:lpstr>НАЦИОНАЛЬНАЯ ЭКОНОМИКА НА 2026-2028 годы</vt:lpstr>
      <vt:lpstr>Расходы на образование на 2026-2028 годы</vt:lpstr>
      <vt:lpstr>Сколько тратится средств из  бюджета муниципального образования 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2026 году составит 5318,2 рублей  Расходы на культуру на 2026 в разрезе направлений:</vt:lpstr>
      <vt:lpstr>Слайд 87</vt:lpstr>
      <vt:lpstr>Слайд 88</vt:lpstr>
      <vt:lpstr>Слайд 89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муниципальный округ» Смоленской области принимает участие в реализации следующих национальных проектов: </vt:lpstr>
      <vt:lpstr>Слайд 94</vt:lpstr>
      <vt:lpstr>Слайд 95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2025</cp:lastModifiedBy>
  <cp:revision>2668</cp:revision>
  <dcterms:created xsi:type="dcterms:W3CDTF">2013-11-27T07:50:48Z</dcterms:created>
  <dcterms:modified xsi:type="dcterms:W3CDTF">2025-12-26T08:49:44Z</dcterms:modified>
</cp:coreProperties>
</file>