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97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403" r:id="rId13"/>
    <p:sldId id="404" r:id="rId14"/>
    <p:sldId id="314" r:id="rId15"/>
    <p:sldId id="400" r:id="rId16"/>
    <p:sldId id="304" r:id="rId17"/>
    <p:sldId id="307" r:id="rId18"/>
    <p:sldId id="305" r:id="rId19"/>
    <p:sldId id="318" r:id="rId20"/>
    <p:sldId id="401" r:id="rId21"/>
    <p:sldId id="316" r:id="rId22"/>
    <p:sldId id="319" r:id="rId23"/>
    <p:sldId id="327" r:id="rId24"/>
    <p:sldId id="270" r:id="rId25"/>
    <p:sldId id="272" r:id="rId26"/>
    <p:sldId id="405" r:id="rId27"/>
    <p:sldId id="312" r:id="rId28"/>
    <p:sldId id="423" r:id="rId29"/>
    <p:sldId id="286" r:id="rId30"/>
    <p:sldId id="273" r:id="rId31"/>
    <p:sldId id="338" r:id="rId32"/>
    <p:sldId id="340" r:id="rId33"/>
    <p:sldId id="416" r:id="rId34"/>
    <p:sldId id="268" r:id="rId35"/>
    <p:sldId id="329" r:id="rId36"/>
    <p:sldId id="267" r:id="rId37"/>
    <p:sldId id="269" r:id="rId38"/>
    <p:sldId id="311" r:id="rId39"/>
    <p:sldId id="309" r:id="rId40"/>
    <p:sldId id="275" r:id="rId41"/>
    <p:sldId id="383" r:id="rId42"/>
    <p:sldId id="427" r:id="rId43"/>
    <p:sldId id="384" r:id="rId44"/>
    <p:sldId id="274" r:id="rId45"/>
    <p:sldId id="287" r:id="rId46"/>
    <p:sldId id="288" r:id="rId47"/>
    <p:sldId id="289" r:id="rId48"/>
    <p:sldId id="296" r:id="rId49"/>
    <p:sldId id="415" r:id="rId50"/>
    <p:sldId id="342" r:id="rId51"/>
    <p:sldId id="343" r:id="rId52"/>
    <p:sldId id="345" r:id="rId53"/>
    <p:sldId id="347" r:id="rId54"/>
    <p:sldId id="349" r:id="rId55"/>
    <p:sldId id="351" r:id="rId56"/>
    <p:sldId id="354" r:id="rId57"/>
    <p:sldId id="412" r:id="rId58"/>
    <p:sldId id="356" r:id="rId59"/>
    <p:sldId id="358" r:id="rId60"/>
    <p:sldId id="360" r:id="rId61"/>
    <p:sldId id="362" r:id="rId62"/>
    <p:sldId id="364" r:id="rId63"/>
    <p:sldId id="366" r:id="rId64"/>
    <p:sldId id="368" r:id="rId65"/>
    <p:sldId id="370" r:id="rId66"/>
    <p:sldId id="372" r:id="rId67"/>
    <p:sldId id="374" r:id="rId68"/>
    <p:sldId id="376" r:id="rId69"/>
    <p:sldId id="378" r:id="rId70"/>
    <p:sldId id="413" r:id="rId71"/>
    <p:sldId id="426" r:id="rId72"/>
    <p:sldId id="425" r:id="rId73"/>
    <p:sldId id="414" r:id="rId74"/>
    <p:sldId id="380" r:id="rId75"/>
    <p:sldId id="382" r:id="rId76"/>
    <p:sldId id="417" r:id="rId77"/>
    <p:sldId id="418" r:id="rId78"/>
    <p:sldId id="419" r:id="rId79"/>
    <p:sldId id="420" r:id="rId80"/>
    <p:sldId id="421" r:id="rId81"/>
    <p:sldId id="422" r:id="rId82"/>
    <p:sldId id="320" r:id="rId83"/>
    <p:sldId id="335" r:id="rId84"/>
    <p:sldId id="328" r:id="rId85"/>
    <p:sldId id="279" r:id="rId86"/>
    <p:sldId id="281" r:id="rId87"/>
    <p:sldId id="276" r:id="rId88"/>
    <p:sldId id="277" r:id="rId89"/>
    <p:sldId id="278" r:id="rId90"/>
    <p:sldId id="285" r:id="rId91"/>
    <p:sldId id="424" r:id="rId92"/>
    <p:sldId id="313" r:id="rId93"/>
    <p:sldId id="406" r:id="rId94"/>
    <p:sldId id="407" r:id="rId95"/>
    <p:sldId id="411" r:id="rId9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FF00"/>
    <a:srgbClr val="00CC00"/>
    <a:srgbClr val="FF3399"/>
    <a:srgbClr val="008000"/>
    <a:srgbClr val="FF9900"/>
    <a:srgbClr val="D6009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315" autoAdjust="0"/>
    <p:restoredTop sz="97031" autoAdjust="0"/>
  </p:normalViewPr>
  <p:slideViewPr>
    <p:cSldViewPr>
      <p:cViewPr varScale="1">
        <p:scale>
          <a:sx n="86" d="100"/>
          <a:sy n="86" d="100"/>
        </p:scale>
        <p:origin x="-17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3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plotArea>
      <c:layout>
        <c:manualLayout>
          <c:layoutTarget val="inner"/>
          <c:xMode val="edge"/>
          <c:yMode val="edge"/>
          <c:x val="1.4251781472684086E-2"/>
          <c:y val="1.507537688442212E-2"/>
          <c:w val="0.97387173396674598"/>
          <c:h val="0.97236180904522418"/>
        </c:manualLayout>
      </c:layout>
      <c:barChart>
        <c:barDir val="col"/>
        <c:grouping val="clustered"/>
        <c:axId val="123816576"/>
        <c:axId val="123826560"/>
      </c:barChart>
      <c:catAx>
        <c:axId val="123816576"/>
        <c:scaling>
          <c:orientation val="minMax"/>
        </c:scaling>
        <c:axPos val="b"/>
        <c:majorTickMark val="cross"/>
        <c:tickLblPos val="nextTo"/>
        <c:spPr>
          <a:ln w="3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3826560"/>
        <c:crosses val="autoZero"/>
        <c:auto val="1"/>
        <c:lblAlgn val="ctr"/>
        <c:lblOffset val="100"/>
        <c:tickMarkSkip val="1"/>
      </c:catAx>
      <c:valAx>
        <c:axId val="123826560"/>
        <c:scaling>
          <c:orientation val="minMax"/>
        </c:scaling>
        <c:axPos val="l"/>
        <c:majorTickMark val="cross"/>
        <c:tickLblPos val="nextTo"/>
        <c:spPr>
          <a:ln w="3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3816576"/>
        <c:crosses val="autoZero"/>
        <c:crossBetween val="between"/>
      </c:valAx>
      <c:spPr>
        <a:noFill/>
        <a:ln w="2472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7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670921435778117E-2"/>
          <c:y val="0.17573361731422921"/>
          <c:w val="0.3528482290334275"/>
          <c:h val="0.57555317750983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2.8126280354789767E-2"/>
                  <c:y val="-4.1791048050381828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5.6807651360676094E-2"/>
                  <c:y val="-8.0523726291670109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</c:dLbl>
            <c:dLbl>
              <c:idx val="5"/>
              <c:layout>
                <c:manualLayout>
                  <c:x val="9.8611110392161708E-3"/>
                  <c:y val="1.7899158676902963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2.2099220278763515E-2"/>
                  <c:y val="-4.1791048050381793E-2"/>
                </c:manualLayout>
              </c:layout>
              <c:showVal val="1"/>
            </c:dLbl>
            <c:dLbl>
              <c:idx val="7"/>
              <c:layout>
                <c:manualLayout>
                  <c:x val="-4.7666926626475814E-2"/>
                  <c:y val="-1.2436675867644131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8"/>
              <c:layout>
                <c:manualLayout>
                  <c:x val="0"/>
                  <c:y val="-2.3865544902537277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983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- 140424,3 т.р.</c:v>
                </c:pt>
                <c:pt idx="1">
                  <c:v>Национальная оборона - 578,8 т.р.</c:v>
                </c:pt>
                <c:pt idx="2">
                  <c:v>Национальная экономика - 344091,6  т.р.</c:v>
                </c:pt>
                <c:pt idx="3">
                  <c:v>Жилищно-коммунальное хозяйство - 81246,4 т. р.</c:v>
                </c:pt>
                <c:pt idx="4">
                  <c:v>Охрана окружающей среды - 32,8 т.р.</c:v>
                </c:pt>
                <c:pt idx="5">
                  <c:v>Образование - 290781,6 т.р.</c:v>
                </c:pt>
                <c:pt idx="6">
                  <c:v>Культура -96592,8 т.р.</c:v>
                </c:pt>
                <c:pt idx="7">
                  <c:v>Социальная политика - 19840,8 т.р.</c:v>
                </c:pt>
                <c:pt idx="8">
                  <c:v>Физическая культура и спорт - 19006,1 т.р.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0.14100000000000001</c:v>
                </c:pt>
                <c:pt idx="1">
                  <c:v>1.0000000000000005E-3</c:v>
                </c:pt>
                <c:pt idx="2">
                  <c:v>0.34700000000000009</c:v>
                </c:pt>
                <c:pt idx="3">
                  <c:v>8.2000000000000003E-2</c:v>
                </c:pt>
                <c:pt idx="4">
                  <c:v>0</c:v>
                </c:pt>
                <c:pt idx="5">
                  <c:v>0.29300000000000009</c:v>
                </c:pt>
                <c:pt idx="6">
                  <c:v>9.7000000000000003E-2</c:v>
                </c:pt>
                <c:pt idx="7">
                  <c:v>2.0000000000000007E-2</c:v>
                </c:pt>
                <c:pt idx="8">
                  <c:v>1.9000000000000006E-2</c:v>
                </c:pt>
              </c:numCache>
            </c:numRef>
          </c:val>
        </c:ser>
        <c:firstSliceAng val="0"/>
        <c:holeSize val="50"/>
      </c:doughnutChart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11707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innerShdw blurRad="114300">
            <a:prstClr val="black"/>
          </a:innerShdw>
        </a:effectLst>
      </c:spPr>
    </c:plotArea>
    <c:legend>
      <c:legendPos val="r"/>
      <c:layout>
        <c:manualLayout>
          <c:xMode val="edge"/>
          <c:yMode val="edge"/>
          <c:x val="0.44347817829304154"/>
          <c:y val="8.1967014617630632E-2"/>
          <c:w val="0.5456520397261897"/>
          <c:h val="0.84517316057252767"/>
        </c:manualLayout>
      </c:layout>
      <c:spPr>
        <a:noFill/>
        <a:ln w="31220">
          <a:noFill/>
        </a:ln>
      </c:spPr>
      <c:txPr>
        <a:bodyPr/>
        <a:lstStyle/>
        <a:p>
          <a:pPr>
            <a:defRPr sz="145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21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8791724770134858E-2"/>
          <c:y val="0.18150355696459028"/>
          <c:w val="0.37186106943063102"/>
          <c:h val="0.699608456752599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2.8126280354789767E-2"/>
                  <c:y val="-4.1791048050381828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5.6807651360676094E-2"/>
                  <c:y val="-8.052372629167015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</c:dLbl>
            <c:dLbl>
              <c:idx val="5"/>
              <c:layout>
                <c:manualLayout>
                  <c:x val="9.8611110392161708E-3"/>
                  <c:y val="1.7899158676902963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2.2099220278763522E-2"/>
                  <c:y val="-4.1791048050381793E-2"/>
                </c:manualLayout>
              </c:layout>
              <c:showVal val="1"/>
            </c:dLbl>
            <c:dLbl>
              <c:idx val="7"/>
              <c:layout>
                <c:manualLayout>
                  <c:x val="-4.7666926626475814E-2"/>
                  <c:y val="-1.2436675867644131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8"/>
              <c:layout>
                <c:manualLayout>
                  <c:x val="0"/>
                  <c:y val="-2.3865544902537277E-2"/>
                </c:manualLayout>
              </c:layout>
              <c:spPr>
                <a:noFill/>
                <a:ln w="3122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983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- 115450,2 т.р.</c:v>
                </c:pt>
                <c:pt idx="1">
                  <c:v>Национальная оборона - 643,2 т.р.</c:v>
                </c:pt>
                <c:pt idx="2">
                  <c:v>Национальная экономика - 361415,3  т.р.</c:v>
                </c:pt>
                <c:pt idx="3">
                  <c:v>Жилищно-коммунальное хозяйство - 15033,0 т. р.</c:v>
                </c:pt>
                <c:pt idx="4">
                  <c:v>Охрана окружающей среды - 26,2 т.р.</c:v>
                </c:pt>
                <c:pt idx="5">
                  <c:v>Образование - 273702,4 т.р.</c:v>
                </c:pt>
                <c:pt idx="6">
                  <c:v>Культура -63839,8 т.р.</c:v>
                </c:pt>
                <c:pt idx="7">
                  <c:v>Социальная политика - 16912,9 т.р.</c:v>
                </c:pt>
                <c:pt idx="8">
                  <c:v>Физическая культура и спорт - 16467,5 т.р.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0.13400000000000001</c:v>
                </c:pt>
                <c:pt idx="1">
                  <c:v>1.0000000000000007E-3</c:v>
                </c:pt>
                <c:pt idx="2">
                  <c:v>0.41900000000000015</c:v>
                </c:pt>
                <c:pt idx="3">
                  <c:v>1.7000000000000001E-2</c:v>
                </c:pt>
                <c:pt idx="4">
                  <c:v>0</c:v>
                </c:pt>
                <c:pt idx="5">
                  <c:v>0.31700000000000017</c:v>
                </c:pt>
                <c:pt idx="6">
                  <c:v>7.3999999999999996E-2</c:v>
                </c:pt>
                <c:pt idx="7">
                  <c:v>1.900000000000001E-2</c:v>
                </c:pt>
                <c:pt idx="8">
                  <c:v>1.900000000000001E-2</c:v>
                </c:pt>
              </c:numCache>
            </c:numRef>
          </c:val>
        </c:ser>
        <c:firstSliceAng val="0"/>
        <c:holeSize val="50"/>
      </c:doughnutChart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11707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innerShdw blurRad="114300">
            <a:prstClr val="black"/>
          </a:innerShdw>
        </a:effectLst>
      </c:spPr>
    </c:plotArea>
    <c:legend>
      <c:legendPos val="r"/>
      <c:layout>
        <c:manualLayout>
          <c:xMode val="edge"/>
          <c:yMode val="edge"/>
          <c:x val="0.44347817829304165"/>
          <c:y val="8.1967014617630632E-2"/>
          <c:w val="0.5456520397261897"/>
          <c:h val="0.84517316057252767"/>
        </c:manualLayout>
      </c:layout>
      <c:spPr>
        <a:noFill/>
        <a:ln w="31220">
          <a:noFill/>
        </a:ln>
      </c:spPr>
      <c:txPr>
        <a:bodyPr/>
        <a:lstStyle/>
        <a:p>
          <a:pPr>
            <a:defRPr sz="145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21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069612604305912E-2"/>
          <c:y val="0.18539976246274573"/>
          <c:w val="0.39926447530404369"/>
          <c:h val="0.692632328583074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3"/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4"/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5"/>
              <c:layout>
                <c:manualLayout>
                  <c:x val="9.8576118421742267E-3"/>
                  <c:y val="1.3143482456232303E-2"/>
                </c:manualLayout>
              </c:layout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7.626076457721489E-3"/>
                  <c:y val="-6.8131869441932627E-2"/>
                </c:manualLayout>
              </c:layout>
              <c:showVal val="1"/>
            </c:dLbl>
            <c:dLbl>
              <c:idx val="7"/>
              <c:layout>
                <c:manualLayout>
                  <c:x val="-3.6719884693615541E-2"/>
                  <c:y val="-7.5145489166795337E-2"/>
                </c:manualLayout>
              </c:layout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8"/>
              <c:layout>
                <c:manualLayout>
                  <c:x val="6.7635281443086705E-3"/>
                  <c:y val="-8.4703000360249539E-2"/>
                </c:manualLayout>
              </c:layout>
              <c:numFmt formatCode="0.00%" sourceLinked="0"/>
              <c:spPr>
                <a:noFill/>
                <a:ln w="41473">
                  <a:noFill/>
                </a:ln>
              </c:spPr>
              <c:txPr>
                <a:bodyPr/>
                <a:lstStyle/>
                <a:p>
                  <a:pPr>
                    <a:defRPr sz="1470" b="0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numFmt formatCode="0.00%" sourceLinked="0"/>
            <c:txPr>
              <a:bodyPr/>
              <a:lstStyle/>
              <a:p>
                <a:pPr>
                  <a:defRPr sz="147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- 115480,6 т.р</c:v>
                </c:pt>
                <c:pt idx="1">
                  <c:v>Национальная оборона - 813,3 т.р.</c:v>
                </c:pt>
                <c:pt idx="2">
                  <c:v>Национальная экономика - 110651,4  т.р.</c:v>
                </c:pt>
                <c:pt idx="3">
                  <c:v>Жилищно-коммунальное хозяйство - 63964,4 т. р.</c:v>
                </c:pt>
                <c:pt idx="4">
                  <c:v>Окружающая среда - 33,5 т.р.</c:v>
                </c:pt>
                <c:pt idx="5">
                  <c:v>Образование - 285967,1 т.р.</c:v>
                </c:pt>
                <c:pt idx="6">
                  <c:v>Культура -63290,8 т.р.</c:v>
                </c:pt>
                <c:pt idx="7">
                  <c:v>Социальная политика - 21149,1 т.р.</c:v>
                </c:pt>
                <c:pt idx="8">
                  <c:v>Физическая культура и спорт - 16272,5 т.р.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0.17100000000000001</c:v>
                </c:pt>
                <c:pt idx="1">
                  <c:v>1.0000000000000005E-3</c:v>
                </c:pt>
                <c:pt idx="2">
                  <c:v>0.16300000000000001</c:v>
                </c:pt>
                <c:pt idx="3">
                  <c:v>9.4000000000000028E-2</c:v>
                </c:pt>
                <c:pt idx="4">
                  <c:v>0</c:v>
                </c:pt>
                <c:pt idx="5">
                  <c:v>0.42300000000000015</c:v>
                </c:pt>
                <c:pt idx="6">
                  <c:v>9.3000000000000055E-2</c:v>
                </c:pt>
                <c:pt idx="7">
                  <c:v>3.100000000000001E-2</c:v>
                </c:pt>
                <c:pt idx="8">
                  <c:v>2.4E-2</c:v>
                </c:pt>
              </c:numCache>
            </c:numRef>
          </c:val>
        </c:ser>
        <c:firstSliceAng val="0"/>
        <c:holeSize val="50"/>
      </c:doughnutChart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15552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innerShdw blurRad="114300">
            <a:prstClr val="black"/>
          </a:innerShdw>
        </a:effectLst>
      </c:spPr>
    </c:plotArea>
    <c:legend>
      <c:legendPos val="r"/>
      <c:layout>
        <c:manualLayout>
          <c:xMode val="edge"/>
          <c:yMode val="edge"/>
          <c:x val="0.49556529084321732"/>
          <c:y val="0"/>
          <c:w val="0.50110865232179913"/>
          <c:h val="1"/>
        </c:manualLayout>
      </c:layout>
      <c:spPr>
        <a:noFill/>
        <a:ln w="41473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93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6981E-2"/>
          <c:w val="0.43212645930738902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59.2</c:v>
                </c:pt>
                <c:pt idx="1">
                  <c:v>52.2</c:v>
                </c:pt>
                <c:pt idx="2">
                  <c:v>52.9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189.2</c:v>
                </c:pt>
                <c:pt idx="1">
                  <c:v>179.5</c:v>
                </c:pt>
                <c:pt idx="2">
                  <c:v>191.9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28.1</c:v>
                </c:pt>
                <c:pt idx="1">
                  <c:v>26.8</c:v>
                </c:pt>
                <c:pt idx="2">
                  <c:v>27.1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14.3</c:v>
                </c:pt>
                <c:pt idx="1">
                  <c:v>15.1</c:v>
                </c:pt>
                <c:pt idx="2">
                  <c:v>14</c:v>
                </c:pt>
              </c:numCache>
            </c:numRef>
          </c:val>
        </c:ser>
        <c:axId val="101616256"/>
        <c:axId val="101630336"/>
      </c:barChart>
      <c:catAx>
        <c:axId val="101616256"/>
        <c:scaling>
          <c:orientation val="minMax"/>
        </c:scaling>
        <c:axPos val="b"/>
        <c:numFmt formatCode="General" sourceLinked="1"/>
        <c:tickLblPos val="nextTo"/>
        <c:crossAx val="101630336"/>
        <c:crosses val="autoZero"/>
        <c:auto val="1"/>
        <c:lblAlgn val="ctr"/>
        <c:lblOffset val="100"/>
      </c:catAx>
      <c:valAx>
        <c:axId val="101630336"/>
        <c:scaling>
          <c:orientation val="minMax"/>
        </c:scaling>
        <c:axPos val="l"/>
        <c:majorGridlines/>
        <c:numFmt formatCode="General" sourceLinked="1"/>
        <c:tickLblPos val="nextTo"/>
        <c:crossAx val="1016162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perspective val="0"/>
    </c:view3D>
    <c:plotArea>
      <c:layout>
        <c:manualLayout>
          <c:layoutTarget val="inner"/>
          <c:xMode val="edge"/>
          <c:yMode val="edge"/>
          <c:x val="0.15384615384615458"/>
          <c:y val="0.2434077079107505"/>
          <c:w val="0.30769230769230782"/>
          <c:h val="0.40770791075050711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  <a:ln w="12811">
              <a:solidFill>
                <a:srgbClr val="000000"/>
              </a:solidFill>
              <a:prstDash val="solid"/>
            </a:ln>
          </c:spPr>
          <c:explosion val="23"/>
          <c:dPt>
            <c:idx val="1"/>
            <c:spPr>
              <a:solidFill>
                <a:schemeClr val="accent2"/>
              </a:solidFill>
              <a:ln w="1281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1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1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8272255879323304E-2"/>
                  <c:y val="-9.8991261763011568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9138397611606812E-2"/>
                  <c:y val="1.3291242558094803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2.876809190425476E-2"/>
                  <c:y val="4.4207317073170729E-2"/>
                </c:manualLayout>
              </c:layout>
              <c:dLblPos val="bestFit"/>
              <c:showVal val="1"/>
            </c:dLbl>
            <c:spPr>
              <a:noFill/>
              <a:ln w="30703">
                <a:noFill/>
              </a:ln>
            </c:spPr>
            <c:txPr>
              <a:bodyPr/>
              <a:lstStyle/>
              <a:p>
                <a:pPr>
                  <a:defRPr sz="1209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Лист1!$A$1:$A$4</c:f>
              <c:strCache>
                <c:ptCount val="4"/>
                <c:pt idx="0">
                  <c:v>Организация библиотечного обслуживания - 26733,6 т.р.</c:v>
                </c:pt>
                <c:pt idx="1">
                  <c:v>Организация музейного обслуживания - 2401,5 т.р.</c:v>
                </c:pt>
                <c:pt idx="2">
                  <c:v>Развитие культурно-досуговой деятельности - 55020,7 т.р.</c:v>
                </c:pt>
                <c:pt idx="3">
                  <c:v>Другие вопросы в области культуры - 12437,0 т.р.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0.27700000000000002</c:v>
                </c:pt>
                <c:pt idx="1">
                  <c:v>2.5000000000000001E-2</c:v>
                </c:pt>
                <c:pt idx="2">
                  <c:v>0.56999999999999995</c:v>
                </c:pt>
                <c:pt idx="3">
                  <c:v>0.128</c:v>
                </c:pt>
              </c:numCache>
            </c:numRef>
          </c:val>
        </c:ser>
        <c:dLbls>
          <c:showVal val="1"/>
        </c:dLbls>
      </c:pie3DChart>
      <c:spPr>
        <a:solidFill>
          <a:srgbClr val="C0C0C0"/>
        </a:solidFill>
        <a:ln w="12811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0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408729509785101"/>
          <c:y val="6.0853408876780932E-3"/>
          <c:w val="0.3409873776211555"/>
          <c:h val="0.94523312967688577"/>
        </c:manualLayout>
      </c:layout>
      <c:spPr>
        <a:solidFill>
          <a:srgbClr val="FFFFFF"/>
        </a:solidFill>
        <a:ln w="3202">
          <a:solidFill>
            <a:srgbClr val="000000"/>
          </a:solidFill>
          <a:prstDash val="solid"/>
        </a:ln>
      </c:spPr>
      <c:txPr>
        <a:bodyPr/>
        <a:lstStyle/>
        <a:p>
          <a:pPr>
            <a:defRPr sz="1393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dispBlanksAs val="zero"/>
  </c:chart>
  <c:spPr>
    <a:noFill/>
    <a:ln>
      <a:noFill/>
    </a:ln>
  </c:spPr>
  <c:txPr>
    <a:bodyPr/>
    <a:lstStyle/>
    <a:p>
      <a:pPr>
        <a:defRPr sz="174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287878787878787"/>
          <c:y val="3.6468330134356998E-2"/>
          <c:w val="0.5012626262626243"/>
          <c:h val="0.82917466410748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Дотации- 21,4%</c:v>
                </c:pt>
              </c:strCache>
            </c:strRef>
          </c:tx>
          <c:spPr>
            <a:solidFill>
              <a:schemeClr val="accent1"/>
            </a:solidFill>
            <a:ln w="944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2027 год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0.214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Субвенции- 27,1%</c:v>
                </c:pt>
              </c:strCache>
            </c:strRef>
          </c:tx>
          <c:spPr>
            <a:solidFill>
              <a:schemeClr val="accent2"/>
            </a:solidFill>
            <a:ln w="944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2027 год</c:v>
                </c:pt>
              </c:strCache>
            </c:strRef>
          </c:cat>
          <c:val>
            <c:numRef>
              <c:f>Sheet1!$B$3:$B$3</c:f>
              <c:numCache>
                <c:formatCode>0.00%</c:formatCode>
                <c:ptCount val="1"/>
                <c:pt idx="0">
                  <c:v>0.27100000000000002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Субсидии-51,4%</c:v>
                </c:pt>
              </c:strCache>
            </c:strRef>
          </c:tx>
          <c:spPr>
            <a:solidFill>
              <a:schemeClr val="hlink"/>
            </a:solidFill>
            <a:ln w="944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2027 год</c:v>
                </c:pt>
              </c:strCache>
            </c:strRef>
          </c:cat>
          <c:val>
            <c:numRef>
              <c:f>Sheet1!$B$4:$B$4</c:f>
              <c:numCache>
                <c:formatCode>0.00%</c:formatCode>
                <c:ptCount val="1"/>
                <c:pt idx="0">
                  <c:v>0.51400000000000001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трансферты-0,1 %</c:v>
                </c:pt>
              </c:strCache>
            </c:strRef>
          </c:tx>
          <c:spPr>
            <a:solidFill>
              <a:schemeClr val="folHlink"/>
            </a:solidFill>
            <a:ln w="9441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2027 год</c:v>
                </c:pt>
              </c:strCache>
            </c:strRef>
          </c:cat>
          <c:val>
            <c:numRef>
              <c:f>Sheet1!$B$5:$B$5</c:f>
              <c:numCache>
                <c:formatCode>0%</c:formatCode>
                <c:ptCount val="1"/>
                <c:pt idx="0">
                  <c:v>1E-3</c:v>
                </c:pt>
              </c:numCache>
            </c:numRef>
          </c:val>
        </c:ser>
        <c:gapDepth val="0"/>
        <c:shape val="box"/>
        <c:axId val="102828288"/>
        <c:axId val="102834176"/>
        <c:axId val="0"/>
      </c:bar3DChart>
      <c:catAx>
        <c:axId val="102828288"/>
        <c:scaling>
          <c:orientation val="minMax"/>
        </c:scaling>
        <c:axPos val="b"/>
        <c:numFmt formatCode="General" sourceLinked="1"/>
        <c:tickLblPos val="low"/>
        <c:spPr>
          <a:ln w="23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2834176"/>
        <c:crosses val="autoZero"/>
        <c:auto val="1"/>
        <c:lblAlgn val="ctr"/>
        <c:lblOffset val="100"/>
        <c:tickLblSkip val="1"/>
        <c:tickMarkSkip val="1"/>
      </c:catAx>
      <c:valAx>
        <c:axId val="102834176"/>
        <c:scaling>
          <c:orientation val="minMax"/>
        </c:scaling>
        <c:axPos val="l"/>
        <c:majorGridlines>
          <c:spPr>
            <a:ln w="2360">
              <a:solidFill>
                <a:schemeClr val="tx1"/>
              </a:solidFill>
              <a:prstDash val="solid"/>
            </a:ln>
          </c:spPr>
        </c:majorGridlines>
        <c:numFmt formatCode="0.00%" sourceLinked="1"/>
        <c:tickLblPos val="nextTo"/>
        <c:spPr>
          <a:ln w="23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2828288"/>
        <c:crosses val="autoZero"/>
        <c:crossBetween val="between"/>
      </c:valAx>
      <c:spPr>
        <a:noFill/>
        <a:ln w="18882">
          <a:noFill/>
        </a:ln>
      </c:spPr>
    </c:plotArea>
    <c:legend>
      <c:legendPos val="r"/>
      <c:layout>
        <c:manualLayout>
          <c:xMode val="edge"/>
          <c:yMode val="edge"/>
          <c:x val="0.68055555555555569"/>
          <c:y val="0.29558541266794736"/>
          <c:w val="0.31439393939394056"/>
          <c:h val="0.4088291746641084"/>
        </c:manualLayout>
      </c:layout>
      <c:spPr>
        <a:noFill/>
        <a:ln w="2360">
          <a:solidFill>
            <a:schemeClr val="tx1"/>
          </a:solidFill>
          <a:prstDash val="solid"/>
        </a:ln>
      </c:spPr>
      <c:txPr>
        <a:bodyPr/>
        <a:lstStyle/>
        <a:p>
          <a:pPr>
            <a:defRPr sz="81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029593094944541"/>
          <c:y val="3.125E-2"/>
          <c:w val="0.51171393341553661"/>
          <c:h val="0.8382352941176469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Дотации- 30,2</c:v>
                </c:pt>
              </c:strCache>
            </c:strRef>
          </c:tx>
          <c:spPr>
            <a:solidFill>
              <a:schemeClr val="accent1"/>
            </a:solidFill>
            <a:ln w="8706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0.30199999999999999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Субвенции- 23,0%</c:v>
                </c:pt>
              </c:strCache>
            </c:strRef>
          </c:tx>
          <c:spPr>
            <a:solidFill>
              <a:schemeClr val="accent2"/>
            </a:solidFill>
            <a:ln w="8706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Sheet1!$B$3:$B$3</c:f>
              <c:numCache>
                <c:formatCode>0.00%</c:formatCode>
                <c:ptCount val="1"/>
                <c:pt idx="0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 - 46,6% </c:v>
                </c:pt>
              </c:strCache>
            </c:strRef>
          </c:tx>
          <c:spPr>
            <a:solidFill>
              <a:schemeClr val="hlink"/>
            </a:solidFill>
            <a:ln w="8706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Sheet1!$B$4:$B$4</c:f>
              <c:numCache>
                <c:formatCode>0.00%</c:formatCode>
                <c:ptCount val="1"/>
                <c:pt idx="0">
                  <c:v>0.46600000000000003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- 0,2,%</c:v>
                </c:pt>
              </c:strCache>
            </c:strRef>
          </c:tx>
          <c:spPr>
            <a:solidFill>
              <a:schemeClr val="folHlink"/>
            </a:solidFill>
            <a:ln w="8706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Sheet1!$B$5:$B$5</c:f>
              <c:numCache>
                <c:formatCode>0.00%</c:formatCode>
                <c:ptCount val="1"/>
                <c:pt idx="0">
                  <c:v>2E-3</c:v>
                </c:pt>
              </c:numCache>
            </c:numRef>
          </c:val>
        </c:ser>
        <c:gapDepth val="0"/>
        <c:shape val="box"/>
        <c:axId val="102918016"/>
        <c:axId val="102919552"/>
        <c:axId val="0"/>
      </c:bar3DChart>
      <c:catAx>
        <c:axId val="102918016"/>
        <c:scaling>
          <c:orientation val="minMax"/>
        </c:scaling>
        <c:axPos val="b"/>
        <c:numFmt formatCode="General" sourceLinked="1"/>
        <c:tickLblPos val="low"/>
        <c:spPr>
          <a:ln w="2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2919552"/>
        <c:crosses val="autoZero"/>
        <c:auto val="1"/>
        <c:lblAlgn val="ctr"/>
        <c:lblOffset val="100"/>
        <c:tickLblSkip val="1"/>
        <c:tickMarkSkip val="1"/>
      </c:catAx>
      <c:valAx>
        <c:axId val="102919552"/>
        <c:scaling>
          <c:orientation val="minMax"/>
        </c:scaling>
        <c:axPos val="l"/>
        <c:majorGridlines>
          <c:spPr>
            <a:ln w="2176">
              <a:solidFill>
                <a:schemeClr val="tx1"/>
              </a:solidFill>
              <a:prstDash val="solid"/>
            </a:ln>
          </c:spPr>
        </c:majorGridlines>
        <c:numFmt formatCode="0.00%" sourceLinked="1"/>
        <c:tickLblPos val="nextTo"/>
        <c:spPr>
          <a:ln w="2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2918016"/>
        <c:crosses val="autoZero"/>
        <c:crossBetween val="between"/>
      </c:valAx>
      <c:spPr>
        <a:noFill/>
        <a:ln w="17411">
          <a:noFill/>
        </a:ln>
      </c:spPr>
    </c:plotArea>
    <c:legend>
      <c:legendPos val="r"/>
      <c:layout>
        <c:manualLayout>
          <c:xMode val="edge"/>
          <c:yMode val="edge"/>
          <c:x val="0.68803945745992789"/>
          <c:y val="0.30514705882352849"/>
          <c:w val="0.30702836004932327"/>
          <c:h val="0.39154411764706026"/>
        </c:manualLayout>
      </c:layout>
      <c:spPr>
        <a:noFill/>
        <a:ln w="2176">
          <a:solidFill>
            <a:schemeClr val="tx1"/>
          </a:solidFill>
          <a:prstDash val="solid"/>
        </a:ln>
      </c:spPr>
      <c:txPr>
        <a:bodyPr/>
        <a:lstStyle/>
        <a:p>
          <a:pPr>
            <a:defRPr sz="7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372795969773304"/>
          <c:y val="3.7313432835820892E-2"/>
          <c:w val="0.49748110831234404"/>
          <c:h val="0.828358208955223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Дотации- 28,7%</c:v>
                </c:pt>
              </c:strCache>
            </c:strRef>
          </c:tx>
          <c:spPr>
            <a:solidFill>
              <a:schemeClr val="accent1"/>
            </a:solidFill>
            <a:ln w="8254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2028 год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0.28699999999999998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Субвенции- 58,1%</c:v>
                </c:pt>
              </c:strCache>
            </c:strRef>
          </c:tx>
          <c:spPr>
            <a:solidFill>
              <a:schemeClr val="accent2"/>
            </a:solidFill>
            <a:ln w="8254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2028 год</c:v>
                </c:pt>
              </c:strCache>
            </c:strRef>
          </c:cat>
          <c:val>
            <c:numRef>
              <c:f>Sheet1!$B$3:$B$3</c:f>
              <c:numCache>
                <c:formatCode>0.00%</c:formatCode>
                <c:ptCount val="1"/>
                <c:pt idx="0">
                  <c:v>0.40100000000000002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Субсидии- 30,9%</c:v>
                </c:pt>
              </c:strCache>
            </c:strRef>
          </c:tx>
          <c:spPr>
            <a:solidFill>
              <a:schemeClr val="hlink"/>
            </a:solidFill>
            <a:ln w="8254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2028 год</c:v>
                </c:pt>
              </c:strCache>
            </c:strRef>
          </c:cat>
          <c:val>
            <c:numRef>
              <c:f>Sheet1!$B$4:$B$4</c:f>
              <c:numCache>
                <c:formatCode>0.00%</c:formatCode>
                <c:ptCount val="1"/>
                <c:pt idx="0">
                  <c:v>0.309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трансферты- 0,2%</c:v>
                </c:pt>
              </c:strCache>
            </c:strRef>
          </c:tx>
          <c:spPr>
            <a:solidFill>
              <a:schemeClr val="folHlink"/>
            </a:solidFill>
            <a:ln w="8254">
              <a:solidFill>
                <a:schemeClr val="tx1"/>
              </a:solidFill>
              <a:prstDash val="solid"/>
            </a:ln>
          </c:spPr>
          <c:cat>
            <c:strRef>
              <c:f>Sheet1!$B$1:$B$1</c:f>
              <c:strCache>
                <c:ptCount val="1"/>
                <c:pt idx="0">
                  <c:v>2028 год</c:v>
                </c:pt>
              </c:strCache>
            </c:strRef>
          </c:cat>
          <c:val>
            <c:numRef>
              <c:f>Sheet1!$B$5:$B$5</c:f>
              <c:numCache>
                <c:formatCode>0%</c:formatCode>
                <c:ptCount val="1"/>
                <c:pt idx="0">
                  <c:v>2E-3</c:v>
                </c:pt>
              </c:numCache>
            </c:numRef>
          </c:val>
        </c:ser>
        <c:gapDepth val="0"/>
        <c:shape val="box"/>
        <c:axId val="102946304"/>
        <c:axId val="102947840"/>
        <c:axId val="0"/>
      </c:bar3DChart>
      <c:catAx>
        <c:axId val="102946304"/>
        <c:scaling>
          <c:orientation val="minMax"/>
        </c:scaling>
        <c:axPos val="b"/>
        <c:numFmt formatCode="General" sourceLinked="1"/>
        <c:tickLblPos val="low"/>
        <c:spPr>
          <a:ln w="20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2947840"/>
        <c:crosses val="autoZero"/>
        <c:auto val="1"/>
        <c:lblAlgn val="ctr"/>
        <c:lblOffset val="100"/>
        <c:tickLblSkip val="1"/>
        <c:tickMarkSkip val="1"/>
      </c:catAx>
      <c:valAx>
        <c:axId val="102947840"/>
        <c:scaling>
          <c:orientation val="minMax"/>
        </c:scaling>
        <c:axPos val="l"/>
        <c:majorGridlines>
          <c:spPr>
            <a:ln w="2063">
              <a:solidFill>
                <a:schemeClr val="tx1"/>
              </a:solidFill>
              <a:prstDash val="solid"/>
            </a:ln>
          </c:spPr>
        </c:majorGridlines>
        <c:numFmt formatCode="0.00%" sourceLinked="1"/>
        <c:tickLblPos val="nextTo"/>
        <c:spPr>
          <a:ln w="20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2946304"/>
        <c:crosses val="autoZero"/>
        <c:crossBetween val="between"/>
      </c:valAx>
      <c:spPr>
        <a:noFill/>
        <a:ln w="16507">
          <a:noFill/>
        </a:ln>
      </c:spPr>
    </c:plotArea>
    <c:legend>
      <c:legendPos val="r"/>
      <c:legendEntry>
        <c:idx val="3"/>
        <c:txPr>
          <a:bodyPr/>
          <a:lstStyle/>
          <a:p>
            <a:pPr>
              <a:defRPr sz="71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884130982367996"/>
          <c:y val="0.31716417910447947"/>
          <c:w val="0.32115869017632248"/>
          <c:h val="0.52798507462686572"/>
        </c:manualLayout>
      </c:layout>
      <c:spPr>
        <a:noFill/>
        <a:ln w="2063">
          <a:solidFill>
            <a:schemeClr val="tx1"/>
          </a:solidFill>
          <a:prstDash val="solid"/>
        </a:ln>
      </c:spPr>
      <c:txPr>
        <a:bodyPr/>
        <a:lstStyle/>
        <a:p>
          <a:pPr>
            <a:defRPr sz="71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Верхний предел муниципального долга</a:t>
            </a:r>
          </a:p>
        </c:rich>
      </c:tx>
      <c:layout>
        <c:manualLayout>
          <c:xMode val="edge"/>
          <c:yMode val="edge"/>
          <c:x val="0.11704834605597966"/>
          <c:y val="1.9138755980861243E-2"/>
        </c:manualLayout>
      </c:layout>
      <c:spPr>
        <a:noFill/>
        <a:ln w="18263">
          <a:noFill/>
        </a:ln>
      </c:spPr>
    </c:title>
    <c:view3D>
      <c:rotX val="85"/>
      <c:hPercent val="45"/>
      <c:rotY val="4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697201017811695E-2"/>
          <c:y val="0.17942583732057421"/>
          <c:w val="0.91730279898218836"/>
          <c:h val="0.7057416267942602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9132">
              <a:solidFill>
                <a:schemeClr val="tx1"/>
              </a:solidFill>
              <a:prstDash val="solid"/>
            </a:ln>
          </c:spPr>
          <c:dLbls>
            <c:spPr>
              <a:noFill/>
              <a:ln w="18263">
                <a:noFill/>
              </a:ln>
            </c:spPr>
            <c:txPr>
              <a:bodyPr/>
              <a:lstStyle/>
              <a:p>
                <a:pPr>
                  <a:defRPr sz="10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на 1.01.2027</c:v>
                </c:pt>
                <c:pt idx="1">
                  <c:v>на 1.01.2028</c:v>
                </c:pt>
                <c:pt idx="2">
                  <c:v>на 1.01.2029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9900"/>
            </a:solidFill>
            <a:ln w="913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9.8332370483272692E-3"/>
                  <c:y val="-0.10839917948276813"/>
                </c:manualLayout>
              </c:layout>
              <c:showVal val="1"/>
            </c:dLbl>
            <c:dLbl>
              <c:idx val="1"/>
              <c:layout>
                <c:manualLayout>
                  <c:x val="2.9842547908245406E-2"/>
                  <c:y val="-8.9260423501907007E-2"/>
                </c:manualLayout>
              </c:layout>
              <c:showVal val="1"/>
            </c:dLbl>
            <c:dLbl>
              <c:idx val="2"/>
              <c:layout>
                <c:manualLayout>
                  <c:x val="4.4762566680278428E-2"/>
                  <c:y val="-6.5336978525830536E-2"/>
                </c:manualLayout>
              </c:layout>
              <c:showVal val="1"/>
            </c:dLbl>
            <c:spPr>
              <a:noFill/>
              <a:ln w="18263">
                <a:noFill/>
              </a:ln>
            </c:spPr>
            <c:txPr>
              <a:bodyPr/>
              <a:lstStyle/>
              <a:p>
                <a:pPr>
                  <a:defRPr sz="10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на 1.01.2027</c:v>
                </c:pt>
                <c:pt idx="1">
                  <c:v>на 1.01.2028</c:v>
                </c:pt>
                <c:pt idx="2">
                  <c:v>на 1.01.2029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132">
              <a:solidFill>
                <a:schemeClr val="tx1"/>
              </a:solidFill>
              <a:prstDash val="solid"/>
            </a:ln>
          </c:spPr>
          <c:dLbls>
            <c:spPr>
              <a:noFill/>
              <a:ln w="18263">
                <a:noFill/>
              </a:ln>
            </c:spPr>
            <c:txPr>
              <a:bodyPr/>
              <a:lstStyle/>
              <a:p>
                <a:pPr>
                  <a:defRPr sz="10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на 1.01.2027</c:v>
                </c:pt>
                <c:pt idx="1">
                  <c:v>на 1.01.2028</c:v>
                </c:pt>
                <c:pt idx="2">
                  <c:v>на 1.01.2029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  <c:gapDepth val="0"/>
        <c:shape val="box"/>
        <c:axId val="105025536"/>
        <c:axId val="105027072"/>
        <c:axId val="0"/>
      </c:bar3DChart>
      <c:catAx>
        <c:axId val="105025536"/>
        <c:scaling>
          <c:orientation val="minMax"/>
        </c:scaling>
        <c:axPos val="b"/>
        <c:numFmt formatCode="General" sourceLinked="1"/>
        <c:tickLblPos val="low"/>
        <c:spPr>
          <a:ln w="22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027072"/>
        <c:crosses val="autoZero"/>
        <c:auto val="1"/>
        <c:lblAlgn val="ctr"/>
        <c:lblOffset val="100"/>
        <c:tickLblSkip val="1"/>
        <c:tickMarkSkip val="1"/>
      </c:catAx>
      <c:valAx>
        <c:axId val="105027072"/>
        <c:scaling>
          <c:orientation val="minMax"/>
        </c:scaling>
        <c:axPos val="l"/>
        <c:majorGridlines>
          <c:spPr>
            <a:ln w="228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2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025536"/>
        <c:crosses val="autoZero"/>
        <c:crossBetween val="between"/>
      </c:valAx>
      <c:spPr>
        <a:noFill/>
        <a:ln w="1826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plotArea>
      <c:layout>
        <c:manualLayout>
          <c:layoutTarget val="inner"/>
          <c:xMode val="edge"/>
          <c:yMode val="edge"/>
          <c:x val="0.16473112998749626"/>
          <c:y val="0.19431796118884906"/>
          <c:w val="0.87520525451560183"/>
          <c:h val="0.5889724310776947"/>
        </c:manualLayout>
      </c:layout>
      <c:bar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rgbClr val="9999FF"/>
            </a:solidFill>
            <a:ln w="14094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1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Лист1!$B$2:$B$6</c:f>
              <c:strCache>
                <c:ptCount val="5"/>
                <c:pt idx="0">
                  <c:v>2024г. (отчет)</c:v>
                </c:pt>
                <c:pt idx="1">
                  <c:v>2025г. (оценка)</c:v>
                </c:pt>
                <c:pt idx="2">
                  <c:v>2026г. (прогноз)</c:v>
                </c:pt>
                <c:pt idx="3">
                  <c:v>2027г. (прогноз)</c:v>
                </c:pt>
                <c:pt idx="4">
                  <c:v>2028г.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1133954.4000000004</c:v>
                </c:pt>
                <c:pt idx="1">
                  <c:v>804017.9</c:v>
                </c:pt>
                <c:pt idx="2">
                  <c:v>941595.2</c:v>
                </c:pt>
                <c:pt idx="3">
                  <c:v>871554.3</c:v>
                </c:pt>
                <c:pt idx="4">
                  <c:v>694113.5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993366"/>
            </a:solidFill>
            <a:ln w="14094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2827246614690257E-3"/>
                  <c:y val="-3.2378580323785801E-2"/>
                </c:manualLayout>
              </c:layout>
              <c:showVal val="1"/>
            </c:dLbl>
            <c:dLbl>
              <c:idx val="1"/>
              <c:layout>
                <c:manualLayout>
                  <c:x val="4.9240869922035357E-3"/>
                  <c:y val="-1.9925280199252774E-2"/>
                </c:manualLayout>
              </c:layout>
              <c:showVal val="1"/>
            </c:dLbl>
            <c:dLbl>
              <c:idx val="2"/>
              <c:layout>
                <c:manualLayout>
                  <c:x val="4.9240869922035357E-3"/>
                  <c:y val="-2.2415940224159457E-2"/>
                </c:manualLayout>
              </c:layout>
              <c:showVal val="1"/>
            </c:dLbl>
            <c:dLbl>
              <c:idx val="3"/>
              <c:layout>
                <c:manualLayout>
                  <c:x val="-4.9240869922035357E-3"/>
                  <c:y val="-3.9850560398505604E-2"/>
                </c:manualLayout>
              </c:layout>
              <c:showVal val="1"/>
            </c:dLbl>
            <c:dLbl>
              <c:idx val="4"/>
              <c:layout>
                <c:manualLayout>
                  <c:x val="3.2827246614690257E-3"/>
                  <c:y val="-3.4869240348692404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Лист1!$B$2:$B$6</c:f>
              <c:strCache>
                <c:ptCount val="5"/>
                <c:pt idx="0">
                  <c:v>2024г. (отчет)</c:v>
                </c:pt>
                <c:pt idx="1">
                  <c:v>2025г. (оценка)</c:v>
                </c:pt>
                <c:pt idx="2">
                  <c:v>2026г. (прогноз)</c:v>
                </c:pt>
                <c:pt idx="3">
                  <c:v>2027г. (прогноз)</c:v>
                </c:pt>
                <c:pt idx="4">
                  <c:v>2028г. (прогноз)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1148797.4000000004</c:v>
                </c:pt>
                <c:pt idx="1">
                  <c:v>841017.9</c:v>
                </c:pt>
                <c:pt idx="2">
                  <c:v>992595.2</c:v>
                </c:pt>
                <c:pt idx="3">
                  <c:v>871554.3</c:v>
                </c:pt>
                <c:pt idx="4">
                  <c:v>694113.5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FFCC"/>
            </a:solidFill>
            <a:ln w="14094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1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Лист1!$B$2:$B$6</c:f>
              <c:strCache>
                <c:ptCount val="5"/>
                <c:pt idx="0">
                  <c:v>2024г. (отчет)</c:v>
                </c:pt>
                <c:pt idx="1">
                  <c:v>2025г. (оценка)</c:v>
                </c:pt>
                <c:pt idx="2">
                  <c:v>2026г. (прогноз)</c:v>
                </c:pt>
                <c:pt idx="3">
                  <c:v>2027г. (прогноз)</c:v>
                </c:pt>
                <c:pt idx="4">
                  <c:v>2028г. (прогноз)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-14843</c:v>
                </c:pt>
                <c:pt idx="1">
                  <c:v>-37000</c:v>
                </c:pt>
                <c:pt idx="2">
                  <c:v>-51000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75"/>
        <c:overlap val="-25"/>
        <c:axId val="124544896"/>
        <c:axId val="124546432"/>
      </c:barChart>
      <c:catAx>
        <c:axId val="124544896"/>
        <c:scaling>
          <c:orientation val="minMax"/>
        </c:scaling>
        <c:axPos val="b"/>
        <c:numFmt formatCode="General" sourceLinked="1"/>
        <c:majorTickMark val="none"/>
        <c:tickLblPos val="low"/>
        <c:txPr>
          <a:bodyPr/>
          <a:lstStyle/>
          <a:p>
            <a:pPr>
              <a:defRPr sz="1554" b="1" baseline="0">
                <a:solidFill>
                  <a:schemeClr val="tx1"/>
                </a:solidFill>
              </a:defRPr>
            </a:pPr>
            <a:endParaRPr lang="ru-RU"/>
          </a:p>
        </c:txPr>
        <c:crossAx val="124546432"/>
        <c:crossesAt val="0"/>
        <c:auto val="1"/>
        <c:lblAlgn val="ctr"/>
        <c:lblOffset val="100"/>
      </c:catAx>
      <c:valAx>
        <c:axId val="124546432"/>
        <c:scaling>
          <c:orientation val="minMax"/>
        </c:scaling>
        <c:axPos val="l"/>
        <c:majorGridlines/>
        <c:numFmt formatCode="General" sourceLinked="0"/>
        <c:majorTickMark val="none"/>
        <c:tickLblPos val="nextTo"/>
        <c:spPr>
          <a:ln w="10571">
            <a:noFill/>
          </a:ln>
        </c:spPr>
        <c:crossAx val="12454489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effectLst>
          <a:innerShdw blurRad="114300">
            <a:prstClr val="black"/>
          </a:innerShdw>
        </a:effectLst>
      </c:spPr>
    </c:plotArea>
    <c:legend>
      <c:legendPos val="r"/>
      <c:layout>
        <c:manualLayout>
          <c:xMode val="edge"/>
          <c:yMode val="edge"/>
          <c:x val="4.1716328449086501E-2"/>
          <c:y val="0.88400003664463755"/>
          <c:w val="0.95709178877284351"/>
          <c:h val="8.6000146578535525E-2"/>
        </c:manualLayout>
      </c:layout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solidFill>
      <a:schemeClr val="accent3">
        <a:lumMod val="40000"/>
        <a:lumOff val="60000"/>
      </a:schemeClr>
    </a:solidFill>
    <a:ln>
      <a:solidFill>
        <a:schemeClr val="accent3">
          <a:lumMod val="50000"/>
        </a:schemeClr>
      </a:solidFill>
    </a:ln>
    <a:effectLst>
      <a:innerShdw blurRad="114300">
        <a:prstClr val="black"/>
      </a:innerShdw>
    </a:effectLst>
  </c:spPr>
  <c:txPr>
    <a:bodyPr/>
    <a:lstStyle/>
    <a:p>
      <a:pPr>
        <a:defRPr sz="1998" baseline="0">
          <a:solidFill>
            <a:schemeClr val="bg2">
              <a:lumMod val="25000"/>
            </a:schemeClr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3948100092678387E-2"/>
          <c:y val="1.6863406408094441E-2"/>
          <c:w val="0.92585727525486561"/>
          <c:h val="0.8347386172006793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2024 г</c:v>
                </c:pt>
              </c:strCache>
            </c:strRef>
          </c:tx>
          <c:spPr>
            <a:solidFill>
              <a:schemeClr val="accent1"/>
            </a:solidFill>
            <a:ln w="12406">
              <a:solidFill>
                <a:schemeClr val="tx1"/>
              </a:solidFill>
              <a:prstDash val="solid"/>
            </a:ln>
          </c:spPr>
          <c:dLbls>
            <c:spPr>
              <a:noFill/>
              <a:ln w="24812">
                <a:noFill/>
              </a:ln>
            </c:spPr>
            <c:txPr>
              <a:bodyPr/>
              <a:lstStyle/>
              <a:p>
                <a:pPr>
                  <a:defRPr sz="178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 г</c:v>
                </c:pt>
              </c:strCache>
            </c:strRef>
          </c:tx>
          <c:spPr>
            <a:solidFill>
              <a:schemeClr val="accent2"/>
            </a:solidFill>
            <a:ln w="12406">
              <a:solidFill>
                <a:schemeClr val="tx1"/>
              </a:solidFill>
              <a:prstDash val="solid"/>
            </a:ln>
          </c:spPr>
          <c:dLbls>
            <c:spPr>
              <a:noFill/>
              <a:ln w="24812">
                <a:noFill/>
              </a:ln>
            </c:spPr>
            <c:txPr>
              <a:bodyPr/>
              <a:lstStyle/>
              <a:p>
                <a:pPr>
                  <a:defRPr sz="178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2026 г</c:v>
                </c:pt>
              </c:strCache>
            </c:strRef>
          </c:tx>
          <c:spPr>
            <a:solidFill>
              <a:schemeClr val="hlink"/>
            </a:solidFill>
            <a:ln w="12406">
              <a:solidFill>
                <a:schemeClr val="tx1"/>
              </a:solidFill>
              <a:prstDash val="solid"/>
            </a:ln>
          </c:spPr>
          <c:dLbls>
            <c:spPr>
              <a:noFill/>
              <a:ln w="24812">
                <a:noFill/>
              </a:ln>
            </c:spPr>
            <c:txPr>
              <a:bodyPr/>
              <a:lstStyle/>
              <a:p>
                <a:pPr>
                  <a:defRPr sz="178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2027 г</c:v>
                </c:pt>
              </c:strCache>
            </c:strRef>
          </c:tx>
          <c:spPr>
            <a:solidFill>
              <a:schemeClr val="folHlink"/>
            </a:solidFill>
            <a:ln w="12406">
              <a:solidFill>
                <a:schemeClr val="tx1"/>
              </a:solidFill>
              <a:prstDash val="solid"/>
            </a:ln>
          </c:spPr>
          <c:dLbls>
            <c:spPr>
              <a:noFill/>
              <a:ln w="24812">
                <a:noFill/>
              </a:ln>
            </c:spPr>
            <c:txPr>
              <a:bodyPr/>
              <a:lstStyle/>
              <a:p>
                <a:pPr>
                  <a:defRPr sz="178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2028 г</c:v>
                </c:pt>
              </c:strCache>
            </c:strRef>
          </c:tx>
          <c:spPr>
            <a:solidFill>
              <a:schemeClr val="bg2"/>
            </a:solidFill>
            <a:ln w="12406">
              <a:solidFill>
                <a:schemeClr val="tx1"/>
              </a:solidFill>
              <a:prstDash val="solid"/>
            </a:ln>
          </c:spPr>
          <c:dLbls>
            <c:spPr>
              <a:noFill/>
              <a:ln w="24812">
                <a:noFill/>
              </a:ln>
            </c:spPr>
            <c:txPr>
              <a:bodyPr/>
              <a:lstStyle/>
              <a:p>
                <a:pPr>
                  <a:defRPr sz="178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gapDepth val="0"/>
        <c:shape val="cylinder"/>
        <c:axId val="77250944"/>
        <c:axId val="77252480"/>
        <c:axId val="0"/>
      </c:bar3DChart>
      <c:catAx>
        <c:axId val="77250944"/>
        <c:scaling>
          <c:orientation val="minMax"/>
        </c:scaling>
        <c:axPos val="b"/>
        <c:numFmt formatCode="General" sourceLinked="1"/>
        <c:tickLblPos val="low"/>
        <c:spPr>
          <a:ln w="31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8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252480"/>
        <c:crosses val="autoZero"/>
        <c:auto val="1"/>
        <c:lblAlgn val="ctr"/>
        <c:lblOffset val="100"/>
        <c:tickLblSkip val="1"/>
        <c:tickMarkSkip val="1"/>
      </c:catAx>
      <c:valAx>
        <c:axId val="77252480"/>
        <c:scaling>
          <c:orientation val="minMax"/>
        </c:scaling>
        <c:axPos val="l"/>
        <c:majorGridlines>
          <c:spPr>
            <a:ln w="310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8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250944"/>
        <c:crosses val="autoZero"/>
        <c:crossBetween val="between"/>
      </c:valAx>
      <c:spPr>
        <a:noFill/>
        <a:ln w="24812">
          <a:noFill/>
        </a:ln>
      </c:spPr>
    </c:plotArea>
    <c:legend>
      <c:legendPos val="b"/>
      <c:layout>
        <c:manualLayout>
          <c:xMode val="edge"/>
          <c:yMode val="edge"/>
          <c:x val="1.6731078424034047E-2"/>
          <c:y val="0.92748735244519465"/>
          <c:w val="0.97029389485193807"/>
          <c:h val="6.2959151591076498E-2"/>
        </c:manualLayout>
      </c:layout>
      <c:spPr>
        <a:noFill/>
        <a:ln w="3102">
          <a:solidFill>
            <a:schemeClr val="tx1"/>
          </a:solidFill>
          <a:prstDash val="solid"/>
        </a:ln>
      </c:spPr>
      <c:txPr>
        <a:bodyPr/>
        <a:lstStyle/>
        <a:p>
          <a:pPr>
            <a:defRPr sz="161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516" dirty="0" smtClean="0"/>
              <a:t>2027 </a:t>
            </a:r>
            <a:r>
              <a:rPr lang="ru-RU" sz="1516" dirty="0"/>
              <a:t>год</a:t>
            </a:r>
          </a:p>
        </c:rich>
      </c:tx>
      <c:layout>
        <c:manualLayout>
          <c:xMode val="edge"/>
          <c:yMode val="edge"/>
          <c:x val="1.4726620616171165E-2"/>
          <c:y val="5.5702938135712067E-2"/>
        </c:manualLayout>
      </c:layout>
      <c:spPr>
        <a:noFill/>
        <a:ln w="27511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3416506717850283"/>
          <c:y val="0.2044444444444454"/>
          <c:w val="0.28120682152187532"/>
          <c:h val="0.407121131958659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dPt>
            <c:idx val="0"/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1"/>
            <c:spPr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Lbls>
            <c:dLbl>
              <c:idx val="2"/>
              <c:layout>
                <c:manualLayout>
                  <c:x val="0.17199814729041238"/>
                  <c:y val="8.197026240206326E-2"/>
                </c:manualLayout>
              </c:layout>
              <c:dLblPos val="bestFit"/>
              <c:showVal val="1"/>
            </c:dLbl>
            <c:spPr>
              <a:noFill/>
              <a:ln w="27511">
                <a:noFill/>
              </a:ln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0.19400000000000001</c:v>
                </c:pt>
                <c:pt idx="1">
                  <c:v>4.0000000000000027E-3</c:v>
                </c:pt>
                <c:pt idx="2">
                  <c:v>0.80200000000000005</c:v>
                </c:pt>
              </c:numCache>
            </c:numRef>
          </c:val>
        </c:ser>
      </c:pie3DChart>
      <c:spPr>
        <a:noFill/>
        <a:ln w="27511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9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6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8" dirty="0" smtClean="0"/>
              <a:t>2028 </a:t>
            </a:r>
            <a:r>
              <a:rPr lang="ru-RU" sz="1408" dirty="0"/>
              <a:t>год</a:t>
            </a:r>
          </a:p>
        </c:rich>
      </c:tx>
      <c:layout>
        <c:manualLayout>
          <c:xMode val="edge"/>
          <c:yMode val="edge"/>
          <c:x val="0.11212706411698539"/>
          <c:y val="6.6535622806185413E-2"/>
        </c:manualLayout>
      </c:layout>
      <c:spPr>
        <a:noFill/>
        <a:ln w="25536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1554763480573594"/>
          <c:y val="0.25988679420408062"/>
          <c:w val="0.35630115874111873"/>
          <c:h val="0.359248757835107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 год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dPt>
            <c:idx val="0"/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1"/>
            <c:spPr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Lbls>
            <c:dLbl>
              <c:idx val="2"/>
              <c:layout>
                <c:manualLayout>
                  <c:x val="0.2335098897655444"/>
                  <c:y val="0.18947568757696776"/>
                </c:manualLayout>
              </c:layout>
              <c:dLblPos val="bestFit"/>
              <c:showVal val="1"/>
            </c:dLbl>
            <c:spPr>
              <a:noFill/>
              <a:ln w="25536">
                <a:noFill/>
              </a:ln>
            </c:spPr>
            <c:txPr>
              <a:bodyPr/>
              <a:lstStyle/>
              <a:p>
                <a:pPr>
                  <a:defRPr sz="1206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0.25800000000000001</c:v>
                </c:pt>
                <c:pt idx="1">
                  <c:v>5.0000000000000027E-3</c:v>
                </c:pt>
                <c:pt idx="2">
                  <c:v>0.73700000000000032</c:v>
                </c:pt>
              </c:numCache>
            </c:numRef>
          </c:val>
        </c:ser>
      </c:pie3DChart>
      <c:spPr>
        <a:noFill/>
        <a:ln w="2553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81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54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63" dirty="0" smtClean="0"/>
              <a:t>2026 </a:t>
            </a:r>
            <a:r>
              <a:rPr lang="ru-RU" sz="1463" dirty="0"/>
              <a:t>год</a:t>
            </a:r>
          </a:p>
        </c:rich>
      </c:tx>
      <c:layout>
        <c:manualLayout>
          <c:xMode val="edge"/>
          <c:yMode val="edge"/>
          <c:x val="0.11212707032310616"/>
          <c:y val="6.6535863344950735E-2"/>
        </c:manualLayout>
      </c:layout>
      <c:spPr>
        <a:noFill/>
        <a:ln w="26543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1554770318021263"/>
          <c:y val="0.25988700564971845"/>
          <c:w val="0.40636042402826933"/>
          <c:h val="0.406779661016950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dPt>
            <c:idx val="0"/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1"/>
            <c:spPr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Lbls>
            <c:dLbl>
              <c:idx val="2"/>
              <c:layout>
                <c:manualLayout>
                  <c:x val="0.16293035145268087"/>
                  <c:y val="8.4929676374773402E-2"/>
                </c:manualLayout>
              </c:layout>
              <c:dLblPos val="bestFit"/>
              <c:showVal val="1"/>
            </c:dLbl>
            <c:spPr>
              <a:noFill/>
              <a:ln w="26543">
                <a:noFill/>
              </a:ln>
            </c:spPr>
            <c:txPr>
              <a:bodyPr/>
              <a:lstStyle/>
              <a:p>
                <a:pPr>
                  <a:defRPr sz="125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0.16500000000000001</c:v>
                </c:pt>
                <c:pt idx="1">
                  <c:v>4.0000000000000027E-3</c:v>
                </c:pt>
                <c:pt idx="2">
                  <c:v>0.83100000000000029</c:v>
                </c:pt>
              </c:numCache>
            </c:numRef>
          </c:val>
        </c:ser>
      </c:pie3DChart>
      <c:spPr>
        <a:noFill/>
        <a:ln w="2654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88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0"/>
      <c:depthPercent val="100"/>
      <c:perspective val="30"/>
    </c:view3D>
    <c:plotArea>
      <c:layout>
        <c:manualLayout>
          <c:layoutTarget val="inner"/>
          <c:xMode val="edge"/>
          <c:yMode val="edge"/>
          <c:x val="0.16308040770101925"/>
          <c:y val="2.6929982046678635E-2"/>
          <c:w val="0.60475651189127988"/>
          <c:h val="0.7558348294434491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</c:v>
                </c:pt>
              </c:strCache>
            </c:strRef>
          </c:tx>
          <c:dLbls>
            <c:spPr>
              <a:noFill/>
              <a:ln w="22025">
                <a:noFill/>
              </a:ln>
            </c:spPr>
            <c:txPr>
              <a:bodyPr/>
              <a:lstStyle/>
              <a:p>
                <a:pPr>
                  <a:defRPr sz="121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36437.1</c:v>
                </c:pt>
                <c:pt idx="1">
                  <c:v>37411</c:v>
                </c:pt>
                <c:pt idx="2">
                  <c:v>38893.300000000003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</c:v>
                </c:pt>
              </c:strCache>
            </c:strRef>
          </c:tx>
          <c:dLbls>
            <c:spPr>
              <a:noFill/>
              <a:ln w="22025">
                <a:noFill/>
              </a:ln>
            </c:spPr>
            <c:txPr>
              <a:bodyPr/>
              <a:lstStyle/>
              <a:p>
                <a:pPr>
                  <a:defRPr sz="1387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4117.8</c:v>
                </c:pt>
                <c:pt idx="1">
                  <c:v>1675.2</c:v>
                </c:pt>
                <c:pt idx="2">
                  <c:v>1697.5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</c:v>
                </c:pt>
              </c:strCache>
            </c:strRef>
          </c:tx>
          <c:dLbls>
            <c:spPr>
              <a:noFill/>
              <a:ln w="22025">
                <a:noFill/>
              </a:ln>
            </c:spPr>
            <c:txPr>
              <a:bodyPr/>
              <a:lstStyle/>
              <a:p>
                <a:pPr>
                  <a:defRPr sz="121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232396.7</c:v>
                </c:pt>
                <c:pt idx="1">
                  <c:v>2139946.5</c:v>
                </c:pt>
                <c:pt idx="2">
                  <c:v>212875.4</c:v>
                </c:pt>
              </c:numCache>
            </c:numRef>
          </c:val>
        </c:ser>
        <c:shape val="cone"/>
        <c:axId val="124832000"/>
        <c:axId val="124841984"/>
        <c:axId val="124903424"/>
      </c:bar3DChart>
      <c:catAx>
        <c:axId val="124832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87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841984"/>
        <c:crosses val="autoZero"/>
        <c:auto val="1"/>
        <c:lblAlgn val="ctr"/>
        <c:lblOffset val="100"/>
      </c:catAx>
      <c:valAx>
        <c:axId val="124841984"/>
        <c:scaling>
          <c:orientation val="minMax"/>
        </c:scaling>
        <c:axPos val="l"/>
        <c:majorGridlines/>
        <c:numFmt formatCode="General" sourceLinked="1"/>
        <c:tickLblPos val="nextTo"/>
        <c:crossAx val="124832000"/>
        <c:crosses val="autoZero"/>
        <c:crossBetween val="between"/>
      </c:valAx>
      <c:serAx>
        <c:axId val="124903424"/>
        <c:scaling>
          <c:orientation val="minMax"/>
        </c:scaling>
        <c:delete val="1"/>
        <c:axPos val="b"/>
        <c:tickLblPos val="none"/>
        <c:crossAx val="124841984"/>
        <c:crosses val="autoZero"/>
      </c:ser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8259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innerShdw blurRad="114300">
            <a:prstClr val="black"/>
          </a:innerShdw>
        </a:effectLst>
      </c:spPr>
    </c:plotArea>
    <c:legend>
      <c:legendPos val="r"/>
      <c:legendEntry>
        <c:idx val="2"/>
        <c:txPr>
          <a:bodyPr/>
          <a:lstStyle/>
          <a:p>
            <a:pPr>
              <a:defRPr sz="1214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214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14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725937028902633"/>
          <c:y val="0.25673247973760632"/>
          <c:w val="0.26274062971097467"/>
          <c:h val="0.3931776773606126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8259" cap="flat" cmpd="sng" algn="ctr">
      <a:solidFill>
        <a:schemeClr val="accent3">
          <a:shade val="95000"/>
          <a:satMod val="105000"/>
        </a:schemeClr>
      </a:solidFill>
      <a:prstDash val="solid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0"/>
      <c:depthPercent val="100"/>
      <c:perspective val="30"/>
    </c:view3D>
    <c:plotArea>
      <c:layout>
        <c:manualLayout>
          <c:layoutTarget val="inner"/>
          <c:xMode val="edge"/>
          <c:yMode val="edge"/>
          <c:x val="0.16308040770101925"/>
          <c:y val="4.0431266846361391E-2"/>
          <c:w val="0.74392084873609166"/>
          <c:h val="0.8551580002675733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</c:v>
                </c:pt>
              </c:strCache>
            </c:strRef>
          </c:tx>
          <c:dLbls>
            <c:dLbl>
              <c:idx val="0"/>
              <c:layout>
                <c:manualLayout>
                  <c:x val="4.467670358525533E-3"/>
                  <c:y val="0.15693701741488442"/>
                </c:manualLayout>
              </c:layout>
              <c:showVal val="1"/>
            </c:dLbl>
            <c:dLbl>
              <c:idx val="1"/>
              <c:layout>
                <c:manualLayout>
                  <c:x val="-8.1615705181541077E-4"/>
                  <c:y val="0.16458396888237706"/>
                </c:manualLayout>
              </c:layout>
              <c:showVal val="1"/>
            </c:dLbl>
            <c:dLbl>
              <c:idx val="2"/>
              <c:layout>
                <c:manualLayout>
                  <c:x val="-3.0499321930429397E-3"/>
                  <c:y val="0.17223073004198391"/>
                </c:manualLayout>
              </c:layout>
              <c:showVal val="1"/>
            </c:dLbl>
            <c:spPr>
              <a:noFill/>
              <a:ln w="23617">
                <a:noFill/>
              </a:ln>
            </c:spPr>
            <c:txPr>
              <a:bodyPr anchor="b" anchorCtr="1"/>
              <a:lstStyle/>
              <a:p>
                <a:pPr>
                  <a:defRPr sz="1023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155435.4</c:v>
                </c:pt>
                <c:pt idx="1">
                  <c:v>169354.4</c:v>
                </c:pt>
                <c:pt idx="2">
                  <c:v>179193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</c:v>
                </c:pt>
              </c:strCache>
            </c:strRef>
          </c:tx>
          <c:dLbls>
            <c:dLbl>
              <c:idx val="0"/>
              <c:layout>
                <c:manualLayout>
                  <c:x val="4.7235482044417132E-2"/>
                  <c:y val="-1.6055582424163967E-2"/>
                </c:manualLayout>
              </c:layout>
              <c:showVal val="1"/>
            </c:dLbl>
            <c:dLbl>
              <c:idx val="1"/>
              <c:layout>
                <c:manualLayout>
                  <c:x val="5.4773074793331919E-2"/>
                  <c:y val="-9.6742928454788997E-3"/>
                </c:manualLayout>
              </c:layout>
              <c:showVal val="1"/>
            </c:dLbl>
            <c:dLbl>
              <c:idx val="2"/>
              <c:layout>
                <c:manualLayout>
                  <c:x val="5.856202993256724E-2"/>
                  <c:y val="-1.8304812566220886E-2"/>
                </c:manualLayout>
              </c:layout>
              <c:showVal val="1"/>
            </c:dLbl>
            <c:spPr>
              <a:noFill/>
              <a:ln w="23617">
                <a:noFill/>
              </a:ln>
            </c:spPr>
            <c:txPr>
              <a:bodyPr/>
              <a:lstStyle/>
              <a:p>
                <a:pPr>
                  <a:defRPr sz="1023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3539.3</c:v>
                </c:pt>
                <c:pt idx="1">
                  <c:v>3704.4</c:v>
                </c:pt>
                <c:pt idx="2">
                  <c:v>3743.1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</c:v>
                </c:pt>
              </c:strCache>
            </c:strRef>
          </c:tx>
          <c:dLbls>
            <c:spPr>
              <a:noFill/>
              <a:ln w="23617">
                <a:noFill/>
              </a:ln>
            </c:spPr>
            <c:txPr>
              <a:bodyPr/>
              <a:lstStyle/>
              <a:p>
                <a:pPr>
                  <a:defRPr sz="1023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782620.5</c:v>
                </c:pt>
                <c:pt idx="1">
                  <c:v>698495.4</c:v>
                </c:pt>
                <c:pt idx="2">
                  <c:v>511177.4</c:v>
                </c:pt>
              </c:numCache>
            </c:numRef>
          </c:val>
        </c:ser>
        <c:shape val="cone"/>
        <c:axId val="125059840"/>
        <c:axId val="125061376"/>
        <c:axId val="124905664"/>
      </c:bar3DChart>
      <c:catAx>
        <c:axId val="125059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8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061376"/>
        <c:crosses val="autoZero"/>
        <c:auto val="1"/>
        <c:lblAlgn val="ctr"/>
        <c:lblOffset val="100"/>
      </c:catAx>
      <c:valAx>
        <c:axId val="125061376"/>
        <c:scaling>
          <c:orientation val="minMax"/>
        </c:scaling>
        <c:axPos val="l"/>
        <c:majorGridlines/>
        <c:numFmt formatCode="General" sourceLinked="1"/>
        <c:tickLblPos val="nextTo"/>
        <c:crossAx val="125059840"/>
        <c:crosses val="autoZero"/>
        <c:crossBetween val="between"/>
      </c:valAx>
      <c:serAx>
        <c:axId val="124905664"/>
        <c:scaling>
          <c:orientation val="minMax"/>
        </c:scaling>
        <c:delete val="1"/>
        <c:axPos val="b"/>
        <c:tickLblPos val="none"/>
        <c:crossAx val="125061376"/>
        <c:crosses val="autoZero"/>
      </c:ser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8856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innerShdw blurRad="114300">
            <a:prstClr val="black"/>
          </a:innerShdw>
        </a:effectLst>
      </c:spPr>
    </c:plotArea>
    <c:legend>
      <c:legendPos val="r"/>
      <c:legendEntry>
        <c:idx val="0"/>
        <c:txPr>
          <a:bodyPr/>
          <a:lstStyle/>
          <a:p>
            <a:pPr>
              <a:defRPr sz="976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76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76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1780544274524305"/>
          <c:y val="0.40871356494859978"/>
          <c:w val="0.27099650207531845"/>
          <c:h val="0.18257287010279991"/>
        </c:manualLayout>
      </c:layout>
      <c:txPr>
        <a:bodyPr/>
        <a:lstStyle/>
        <a:p>
          <a:pPr>
            <a:defRPr sz="976" b="1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8856" cap="flat" cmpd="sng" algn="ctr">
      <a:solidFill>
        <a:schemeClr val="accent3">
          <a:shade val="95000"/>
          <a:satMod val="105000"/>
        </a:schemeClr>
      </a:solidFill>
      <a:prstDash val="solid"/>
    </a:ln>
    <a:effectLst>
      <a:innerShdw blurRad="114300">
        <a:prstClr val="black"/>
      </a:inn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3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5412844036697253E-2"/>
          <c:y val="3.663793103448279E-2"/>
          <c:w val="0.89449541284403877"/>
          <c:h val="0.7887931034482784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2024 г оценка</c:v>
                </c:pt>
              </c:strCache>
            </c:strRef>
          </c:tx>
          <c:spPr>
            <a:solidFill>
              <a:schemeClr val="accent1"/>
            </a:solidFill>
            <a:ln w="1364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204294139524073E-2"/>
                  <c:y val="-2.610768614807995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125212,6</a:t>
                    </a:r>
                    <a:endParaRPr lang="en-US" sz="1200" dirty="0"/>
                  </a:p>
                </c:rich>
              </c:tx>
              <c:showVal val="1"/>
            </c:dLbl>
            <c:spPr>
              <a:noFill/>
              <a:ln w="2728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112784.6</c:v>
                </c:pt>
              </c:numCache>
            </c:numRef>
          </c:val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2025 г план</c:v>
                </c:pt>
              </c:strCache>
            </c:strRef>
          </c:tx>
          <c:spPr>
            <a:solidFill>
              <a:schemeClr val="tx2"/>
            </a:solidFill>
            <a:ln w="1364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3.1498435903264789E-3"/>
                  <c:y val="-4.1081913330384683E-2"/>
                </c:manualLayout>
              </c:layout>
              <c:showVal val="1"/>
            </c:dLbl>
            <c:spPr>
              <a:noFill/>
              <a:ln w="2728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129300.6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2026 г план</c:v>
                </c:pt>
              </c:strCache>
            </c:strRef>
          </c:tx>
          <c:spPr>
            <a:solidFill>
              <a:schemeClr val="hlink"/>
            </a:solidFill>
            <a:ln w="1364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2.021536394535859E-2"/>
                  <c:y val="-1.7469495003699799E-2"/>
                </c:manualLayout>
              </c:layout>
              <c:showVal val="1"/>
            </c:dLbl>
            <c:spPr>
              <a:noFill/>
              <a:ln w="2728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155435.4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2027 г план</c:v>
                </c:pt>
              </c:strCache>
            </c:strRef>
          </c:tx>
          <c:spPr>
            <a:solidFill>
              <a:schemeClr val="folHlink"/>
            </a:solidFill>
            <a:ln w="1364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9.5672377445701687E-3"/>
                  <c:y val="-2.2424657218380342E-2"/>
                </c:manualLayout>
              </c:layout>
              <c:showVal val="1"/>
            </c:dLbl>
            <c:spPr>
              <a:noFill/>
              <a:ln w="2728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169354.4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2028 г план</c:v>
                </c:pt>
              </c:strCache>
            </c:strRef>
          </c:tx>
          <c:spPr>
            <a:solidFill>
              <a:schemeClr val="bg2"/>
            </a:solidFill>
            <a:ln w="1364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8950822748104473E-2"/>
                  <c:y val="-2.2888180139313673E-2"/>
                </c:manualLayout>
              </c:layout>
              <c:showVal val="1"/>
            </c:dLbl>
            <c:spPr>
              <a:noFill/>
              <a:ln w="2728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179193</c:v>
                </c:pt>
              </c:numCache>
            </c:numRef>
          </c:val>
        </c:ser>
        <c:dLbls>
          <c:showVal val="1"/>
        </c:dLbls>
        <c:gapDepth val="0"/>
        <c:shape val="cylinder"/>
        <c:axId val="125765504"/>
        <c:axId val="125767040"/>
        <c:axId val="0"/>
      </c:bar3DChart>
      <c:catAx>
        <c:axId val="125765504"/>
        <c:scaling>
          <c:orientation val="minMax"/>
        </c:scaling>
        <c:axPos val="b"/>
        <c:numFmt formatCode="General" sourceLinked="1"/>
        <c:tickLblPos val="low"/>
        <c:spPr>
          <a:ln w="34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767040"/>
        <c:crosses val="autoZero"/>
        <c:auto val="1"/>
        <c:lblAlgn val="ctr"/>
        <c:lblOffset val="100"/>
        <c:tickLblSkip val="1"/>
        <c:tickMarkSkip val="1"/>
      </c:catAx>
      <c:valAx>
        <c:axId val="125767040"/>
        <c:scaling>
          <c:orientation val="minMax"/>
        </c:scaling>
        <c:axPos val="l"/>
        <c:majorGridlines>
          <c:spPr>
            <a:ln w="341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765504"/>
        <c:crosses val="autoZero"/>
        <c:crossBetween val="between"/>
      </c:valAx>
      <c:spPr>
        <a:noFill/>
        <a:ln w="27287">
          <a:noFill/>
        </a:ln>
      </c:spPr>
    </c:plotArea>
    <c:legend>
      <c:legendPos val="b"/>
      <c:layout>
        <c:manualLayout>
          <c:xMode val="edge"/>
          <c:yMode val="edge"/>
          <c:x val="1.5596330275229357E-2"/>
          <c:y val="0.90301724137931039"/>
          <c:w val="0.96513761467890224"/>
          <c:h val="9.4827586206897019E-2"/>
        </c:manualLayout>
      </c:layout>
      <c:spPr>
        <a:noFill/>
        <a:ln w="3411">
          <a:solidFill>
            <a:schemeClr val="tx1"/>
          </a:solidFill>
          <a:prstDash val="solid"/>
        </a:ln>
      </c:spPr>
      <c:txPr>
        <a:bodyPr/>
        <a:lstStyle/>
        <a:p>
          <a:pPr>
            <a:defRPr sz="118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5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08.04.2026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42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43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11176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 smtClean="0"/>
              <a:t>Бюджет муниципального образования «</a:t>
            </a:r>
            <a:r>
              <a:rPr lang="ru-RU" sz="1800" dirty="0" err="1" smtClean="0"/>
              <a:t>Сычевский</a:t>
            </a:r>
            <a:r>
              <a:rPr lang="ru-RU" sz="1800" dirty="0" smtClean="0"/>
              <a:t> муниципальный округ» Смоленской области на 2026 год и плановый период 2027 и 2028 годов </a:t>
            </a:r>
          </a:p>
          <a:p>
            <a:r>
              <a:rPr lang="ru-RU" sz="1800" dirty="0" smtClean="0"/>
              <a:t>к решению </a:t>
            </a:r>
            <a:r>
              <a:rPr lang="ru-RU" sz="1800" dirty="0" err="1" smtClean="0"/>
              <a:t>Сычевской</a:t>
            </a:r>
            <a:r>
              <a:rPr lang="ru-RU" sz="1800" dirty="0" smtClean="0"/>
              <a:t> окружной Думы от 24 декабря 2025 года № 96</a:t>
            </a:r>
            <a:br>
              <a:rPr lang="ru-RU" sz="1800" dirty="0" smtClean="0"/>
            </a:br>
            <a:r>
              <a:rPr lang="ru-RU" sz="1800" dirty="0" smtClean="0"/>
              <a:t>«О бюджете муниципального образования «</a:t>
            </a:r>
            <a:r>
              <a:rPr lang="ru-RU" sz="1800" dirty="0" err="1" smtClean="0"/>
              <a:t>Сычевский</a:t>
            </a:r>
            <a:r>
              <a:rPr lang="ru-RU" sz="1800" dirty="0" smtClean="0"/>
              <a:t> муниципальный округ» Смоленской области на 2026 год и плановый период 2027 и 2028 годов»</a:t>
            </a:r>
          </a:p>
          <a:p>
            <a:endParaRPr lang="ru-RU" sz="1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0" name="AutoShape 10" descr="Сычёвка — взгляд в прошлое - Места | Keytown - новости Смолен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Сычёвка — взгляд в прошлое - Места | Keytown - новости Смоленс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4" name="AutoShape 14" descr="https://keytown.me/wp-content/uploads/2015/10/image-810x6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6" name="AutoShape 16" descr="https://keytown.me/wp-content/uploads/2015/10/image-810x6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8" name="AutoShape 18" descr="https://keytown.me/wp-content/uploads/2015/10/image-810x6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60" name="AutoShape 20" descr="https://keytown.me/wp-content/uploads/2015/10/image-810x6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2" name="Picture 22" descr="C:\Users\user\Desktop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4624"/>
            <a:ext cx="5965171" cy="4392488"/>
          </a:xfrm>
          <a:prstGeom prst="rect">
            <a:avLst/>
          </a:prstGeom>
          <a:noFill/>
        </p:spPr>
      </p:pic>
      <p:pic>
        <p:nvPicPr>
          <p:cNvPr id="35864" name="Picture 24" descr="C:\Users\user\Desktop\sichevka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5364088" cy="4392488"/>
          </a:xfrm>
          <a:prstGeom prst="rect">
            <a:avLst/>
          </a:prstGeom>
          <a:noFill/>
        </p:spPr>
      </p:pic>
      <p:sp>
        <p:nvSpPr>
          <p:cNvPr id="20" name="Улыбающееся лицо 19"/>
          <p:cNvSpPr/>
          <p:nvPr/>
        </p:nvSpPr>
        <p:spPr>
          <a:xfrm>
            <a:off x="5076056" y="3861048"/>
            <a:ext cx="720080" cy="576064"/>
          </a:xfrm>
          <a:prstGeom prst="smileyFace">
            <a:avLst/>
          </a:prstGeom>
          <a:solidFill>
            <a:srgbClr val="00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Улыбающееся лицо 20"/>
          <p:cNvSpPr/>
          <p:nvPr/>
        </p:nvSpPr>
        <p:spPr>
          <a:xfrm>
            <a:off x="5508104" y="3356992"/>
            <a:ext cx="576064" cy="504056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22" name="Улыбающееся лицо 21"/>
          <p:cNvSpPr/>
          <p:nvPr/>
        </p:nvSpPr>
        <p:spPr>
          <a:xfrm>
            <a:off x="4860032" y="2996952"/>
            <a:ext cx="720080" cy="576064"/>
          </a:xfrm>
          <a:prstGeom prst="smileyFace">
            <a:avLst/>
          </a:pr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3" name="Улыбающееся лицо 22"/>
          <p:cNvSpPr/>
          <p:nvPr/>
        </p:nvSpPr>
        <p:spPr>
          <a:xfrm>
            <a:off x="5436096" y="2708920"/>
            <a:ext cx="576064" cy="504056"/>
          </a:xfrm>
          <a:prstGeom prst="smileyFace">
            <a:avLst/>
          </a:prstGeom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Улыбающееся лицо 24"/>
          <p:cNvSpPr/>
          <p:nvPr/>
        </p:nvSpPr>
        <p:spPr>
          <a:xfrm>
            <a:off x="5508104" y="2204864"/>
            <a:ext cx="576064" cy="432048"/>
          </a:xfrm>
          <a:prstGeom prst="smileyFac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4860032" y="2276872"/>
            <a:ext cx="648072" cy="504056"/>
          </a:xfrm>
          <a:prstGeom prst="smileyFace">
            <a:avLst/>
          </a:prstGeom>
          <a:solidFill>
            <a:srgbClr val="FF339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лыбающееся лицо 26"/>
          <p:cNvSpPr/>
          <p:nvPr/>
        </p:nvSpPr>
        <p:spPr>
          <a:xfrm>
            <a:off x="5076056" y="1628800"/>
            <a:ext cx="648072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6357958"/>
            <a:ext cx="36497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(в редакции Решения №13 от 25.03.2026 года)</a:t>
            </a:r>
            <a:endParaRPr lang="ru-RU" dirty="0"/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600" b="1" i="1" dirty="0" smtClean="0">
                <a:solidFill>
                  <a:srgbClr val="7030A0"/>
                </a:solidFill>
              </a:rPr>
              <a:t>Основные направления налоговой и бюджетной политики муниципального образования </a:t>
            </a:r>
            <a:br>
              <a:rPr lang="ru-RU" sz="2600" b="1" i="1" dirty="0" smtClean="0">
                <a:solidFill>
                  <a:srgbClr val="7030A0"/>
                </a:solidFill>
              </a:rPr>
            </a:br>
            <a:r>
              <a:rPr lang="ru-RU" sz="2600" b="1" i="1" dirty="0" smtClean="0">
                <a:solidFill>
                  <a:srgbClr val="7030A0"/>
                </a:solidFill>
              </a:rPr>
              <a:t>«</a:t>
            </a:r>
            <a:r>
              <a:rPr lang="ru-RU" sz="2600" b="1" i="1" dirty="0" err="1" smtClean="0">
                <a:solidFill>
                  <a:srgbClr val="7030A0"/>
                </a:solidFill>
              </a:rPr>
              <a:t>Сычевский</a:t>
            </a:r>
            <a:r>
              <a:rPr lang="ru-RU" sz="2600" b="1" i="1" dirty="0" smtClean="0">
                <a:solidFill>
                  <a:srgbClr val="7030A0"/>
                </a:solidFill>
              </a:rPr>
              <a:t> муниципальный округ» Смоленской области</a:t>
            </a:r>
            <a:endParaRPr lang="ru-RU" sz="2600" b="1" dirty="0" smtClean="0">
              <a:solidFill>
                <a:srgbClr val="7030A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3568" y="1522056"/>
            <a:ext cx="7992888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>
              <a:spcBef>
                <a:spcPct val="0"/>
              </a:spcBef>
            </a:pP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1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Сычевский</a:t>
            </a: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2026 год и на плановый период 2027 и 2028 годов подготовлены в соответствии со статьями 172 и 184.2 Бюджетного кодекса Российской Федерации с целью формирования задач и приоритетных направлений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1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Сычевский</a:t>
            </a: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муниципальный округ» </a:t>
            </a: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на 2026 год и плановый период 2027 и 2028 годов, </a:t>
            </a:r>
            <a:r>
              <a:rPr kumimoji="0" lang="ru-RU" sz="11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учетом</a:t>
            </a:r>
            <a:r>
              <a:rPr lang="ru-RU" sz="1100" dirty="0" smtClean="0"/>
              <a:t>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положения Указа Президента Российской Федерации от 7 мая 2024 года № 309 «О национальных целях развития Российской Федерации на период до 2030 года и на перспективу до 2036 года»</a:t>
            </a:r>
            <a:endParaRPr kumimoji="0" lang="ru-RU" sz="11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9552" y="2894115"/>
            <a:ext cx="82809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Основной задачей бюджетной политики при формировании бюджета муниципального образования на 2026 год и плановый период 2027 и 2028 годов остается обеспечение устойчивого функционирования бюджетной системы и социальной стабильности в муниципальном образовании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Сычевский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муниципальный округ»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Смоленской области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Определение четких приоритетов использования бюджетных средств на предмет первоочередности и социальной значимости, оптимизация структуры расходов бюджета муниципального образования являются основными условиями обеспечения сбалансированности бюджета муниципального образования в текущих экономических условиях.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Налоговая политика муниципального образования на 2026 год и на плановый период 2027 и 2028 годов сохраняет акцент на повышение собираемости налогов и отражает преемственность ранее поставленным целям и задачам налоговой политики в области доходов, направлена на сохранение и развитие налоговой базы в текущих экономических условиях.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0" y="0"/>
            <a:ext cx="9144000" cy="6093569"/>
            <a:chOff x="-71" y="73"/>
            <a:chExt cx="5763" cy="3765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муниципальный округ» </a:t>
              </a:r>
              <a:r>
                <a:rPr lang="ru-RU" dirty="0">
                  <a:solidFill>
                    <a:schemeClr val="bg1"/>
                  </a:solidFill>
                </a:rPr>
                <a:t>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2026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2028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-71" y="1530"/>
              <a:ext cx="1361" cy="1817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 </a:t>
              </a:r>
              <a:r>
                <a:rPr lang="ru-RU" dirty="0" smtClean="0">
                  <a:solidFill>
                    <a:schemeClr val="bg1"/>
                  </a:solidFill>
                </a:rPr>
                <a:t>макроэкономической  </a:t>
              </a:r>
              <a:r>
                <a:rPr lang="ru-RU" dirty="0">
                  <a:solidFill>
                    <a:schemeClr val="bg1"/>
                  </a:solidFill>
                </a:rPr>
                <a:t>стабильности, которая  предусматривает  сбалансированный  бюджет  и устойчивость бюджетной  системы, повышение  инвестиционной привлекательности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259"/>
              <a:ext cx="2948" cy="579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12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13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15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 на 2026 год и плановый период 2027-2028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9"/>
            <a:ext cx="788805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 </a:t>
            </a: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окружной 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17.11.2025 года № 83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7504" y="3068960"/>
            <a:ext cx="87852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</a:rPr>
              <a:t>муниципальный округ» </a:t>
            </a:r>
            <a:r>
              <a:rPr lang="ru-RU" sz="1800" i="1" dirty="0">
                <a:solidFill>
                  <a:srgbClr val="FF0000"/>
                </a:solidFill>
              </a:rPr>
              <a:t>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Смоленской области. Готовый проект местного бюджета представляется на рассмотрение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Сычевскую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окружную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Думу не позднее 15 ноября текущего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25 октября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 ноября 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525344"/>
            <a:chOff x="351547" y="142852"/>
            <a:chExt cx="8649609" cy="652539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324693" cy="33821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2026г. и плановый период 2027 и 2028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муниципальный округ»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5076056" y="836712"/>
            <a:ext cx="3786188" cy="1944216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>
                <a:solidFill>
                  <a:srgbClr val="008000"/>
                </a:solidFill>
              </a:rPr>
              <a:t>ООО 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«</a:t>
            </a:r>
            <a:r>
              <a:rPr lang="ru-RU" sz="1800" b="0" dirty="0">
                <a:solidFill>
                  <a:srgbClr val="008000"/>
                </a:solidFill>
              </a:rPr>
              <a:t>Сельскохозяйственное </a:t>
            </a:r>
            <a:br>
              <a:rPr lang="ru-RU" sz="1800" b="0" dirty="0">
                <a:solidFill>
                  <a:srgbClr val="008000"/>
                </a:solidFill>
              </a:rPr>
            </a:br>
            <a:r>
              <a:rPr lang="ru-RU" sz="1800" b="0" dirty="0">
                <a:solidFill>
                  <a:srgbClr val="008000"/>
                </a:solidFill>
              </a:rPr>
              <a:t>предприятие «Мещерское</a:t>
            </a:r>
            <a:r>
              <a:rPr lang="ru-RU" sz="1800" b="0" dirty="0" smtClean="0">
                <a:solidFill>
                  <a:srgbClr val="008000"/>
                </a:solidFill>
              </a:rPr>
              <a:t>»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Выращивание озимых и яровых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культур</a:t>
            </a:r>
            <a:endParaRPr lang="ru-RU" sz="1800" b="0" dirty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107504" y="3861048"/>
            <a:ext cx="3347864" cy="201622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Фонд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Возрождения охоты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Осуществление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пользования объектами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животного мира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2915816" y="2420888"/>
            <a:ext cx="3286125" cy="2079501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ЗАО </a:t>
            </a:r>
            <a:r>
              <a:rPr lang="ru-RU" sz="1800" b="0" dirty="0">
                <a:solidFill>
                  <a:srgbClr val="008000"/>
                </a:solidFill>
              </a:rPr>
              <a:t>«</a:t>
            </a:r>
            <a:r>
              <a:rPr lang="ru-RU" sz="1800" b="0" dirty="0" err="1" smtClean="0">
                <a:solidFill>
                  <a:srgbClr val="008000"/>
                </a:solidFill>
              </a:rPr>
              <a:t>Тропарево</a:t>
            </a:r>
            <a:r>
              <a:rPr lang="ru-RU" sz="1800" b="0" dirty="0" smtClean="0">
                <a:solidFill>
                  <a:srgbClr val="008000"/>
                </a:solidFill>
              </a:rPr>
              <a:t>»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обеспечение кормовых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баз свиноводческих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комплексов 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79512" y="908720"/>
            <a:ext cx="3857625" cy="1800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ФКУ «СПБСТИН»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Деятельность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больничных организаций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5652120" y="3717032"/>
            <a:ext cx="3347864" cy="207208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АНО Санаторий </a:t>
            </a:r>
            <a:r>
              <a:rPr lang="ru-RU" sz="1800" b="0" dirty="0" err="1" smtClean="0">
                <a:solidFill>
                  <a:srgbClr val="008000"/>
                </a:solidFill>
              </a:rPr>
              <a:t>Дугино</a:t>
            </a:r>
            <a:r>
              <a:rPr lang="ru-RU" sz="1800" b="0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 Центр восстановления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здоровья и реабилитации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83568" y="188640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 dirty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3203848" y="5085184"/>
            <a:ext cx="3024336" cy="165618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ПАО </a:t>
            </a:r>
            <a:r>
              <a:rPr lang="ru-RU" sz="1800" b="0" dirty="0" err="1" smtClean="0">
                <a:solidFill>
                  <a:srgbClr val="008000"/>
                </a:solidFill>
              </a:rPr>
              <a:t>Россети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электроснабжение района</a:t>
            </a:r>
            <a:endParaRPr lang="ru-RU" sz="1800" b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Поступления от основных налогоплательщиков </a:t>
            </a:r>
            <a:b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2025 году </a:t>
            </a:r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(тыс.рублей)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179512" y="1340768"/>
          <a:ext cx="8784975" cy="48856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88432"/>
                <a:gridCol w="1584175"/>
                <a:gridCol w="1152127"/>
                <a:gridCol w="1296143"/>
                <a:gridCol w="86409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Плательщик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 всего </a:t>
                      </a:r>
                      <a:r>
                        <a:rPr lang="ru-RU" sz="1400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(из них)</a:t>
                      </a:r>
                      <a:endParaRPr lang="ru-RU" sz="1400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ФКУ «СПБСТИН»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26862,0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26507,6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88483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ООО «Сельскохозяйственное </a:t>
                      </a:r>
                      <a:br>
                        <a:rPr lang="ru-RU" sz="1800" b="0" dirty="0" smtClean="0">
                          <a:solidFill>
                            <a:srgbClr val="008000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предприятие «Мещерское»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3884,1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3024,5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2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ПАО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Россети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ЗАО «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Тропарево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12311,7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1809,3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АНО Санаторий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Дугино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10430,5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10430,4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1605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Фонд Возрождения охоты</a:t>
                      </a:r>
                    </a:p>
                    <a:p>
                      <a:pPr>
                        <a:spcBef>
                          <a:spcPct val="0"/>
                        </a:spcBef>
                      </a:pP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3659,6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3124,9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534,7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 «</a:t>
            </a:r>
            <a:r>
              <a:rPr lang="ru-RU" sz="2400" dirty="0" err="1" smtClean="0">
                <a:solidFill>
                  <a:srgbClr val="CC0099"/>
                </a:solidFill>
              </a:rPr>
              <a:t>Сычевский</a:t>
            </a:r>
            <a:r>
              <a:rPr lang="ru-RU" sz="2400" dirty="0" smtClean="0">
                <a:solidFill>
                  <a:srgbClr val="CC0099"/>
                </a:solidFill>
              </a:rPr>
              <a:t> муниципальный округ»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41,052%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Единый</a:t>
            </a:r>
          </a:p>
          <a:p>
            <a:pPr>
              <a:spcBef>
                <a:spcPct val="0"/>
              </a:spcBef>
            </a:pPr>
            <a:r>
              <a:rPr lang="ru-RU" dirty="0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100</a:t>
            </a:r>
            <a:r>
              <a:rPr lang="ru-RU" dirty="0"/>
              <a:t>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dirty="0"/>
              <a:t>БЮДЖЕТ МУНИЦИПАЛЬНОГО ОБРАЗОВАНИЯ </a:t>
            </a:r>
            <a:endParaRPr lang="ru-RU" sz="1800" dirty="0" smtClean="0"/>
          </a:p>
          <a:p>
            <a:pPr>
              <a:spcBef>
                <a:spcPct val="0"/>
              </a:spcBef>
            </a:pPr>
            <a:r>
              <a:rPr lang="ru-RU" sz="1800" dirty="0" smtClean="0"/>
              <a:t>«</a:t>
            </a:r>
            <a:r>
              <a:rPr lang="ru-RU" sz="1800" dirty="0"/>
              <a:t>СЫЧЕВСКИЙ </a:t>
            </a:r>
            <a:r>
              <a:rPr lang="ru-RU" sz="1800" dirty="0" smtClean="0"/>
              <a:t> МУНИЦИПАЛЬНЫЙ ОКРУГ»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муниципальный округ»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Дементьева Наталья Александровна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муниципальный округ» Смоленской области  на 2026-2028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390166" cy="5040335"/>
        </p:xfrm>
        <a:graphic>
          <a:graphicData uri="http://schemas.openxmlformats.org/drawingml/2006/table">
            <a:tbl>
              <a:tblPr/>
              <a:tblGrid>
                <a:gridCol w="3314633"/>
                <a:gridCol w="1657317"/>
                <a:gridCol w="1657317"/>
                <a:gridCol w="1760899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образования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941595,2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871554,3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694113,5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992595,2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871554,3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694113,5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804017,9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941595,2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871554,3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694113,5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132906,8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158974,7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173058,8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182936,1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671111,1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782620,5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698495,4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511177,4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67906,9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79796,2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74174,8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59073,5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2821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  <a:t>ПОЯСНИТЕЛЬНАЯ ЗАПИСКА    </a:t>
            </a:r>
            <a:b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к решению 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Сычевской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окружной Думы от 25.03.2026 №13 </a:t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«О бюджете муниципального образования «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Сычевский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муниципальный округ» Смоленской области» </a:t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на 2026 год и на плановый период 2027 и 2028 годов»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060432" cy="5112568"/>
          </a:xfrm>
        </p:spPr>
        <p:txBody>
          <a:bodyPr/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 на 2026 год  941 595 154,71 рубля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доходов  бюджета муниципального округа  в 2026 году прогнозируется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158 974 685,00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поступления на 2026 год запланированы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782 620 469,71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рублей из них: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Дотации из областного бюджета на 2026 год  в сумме 236 098 000,000 рублей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Субсидии на 2026 год в сумме 364 802 212,70 рублей.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Субвенции на 2026 год  в сумме 180 291 560,70 рублей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Иные межбюджетные трансферты на 2026 год в сумме 996 405,00 рублей.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Прочие безвозмездные поступления на 2026 год в сумме 432 291,31 рублей.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на 2026 год 992 595 154,71 рубля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образование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290 781 588,00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культуру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96 592 790,54 рублей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социальную поддержку граждан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19 840 752,60 рубля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жилищно-коммунальное хозяйство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81 246 447,17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физкультуру и спорт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19 006 073,64 рубля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содержание и ремонт дорог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335 304 159,56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Резервный фонд 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3 000 000,00 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муниципального образования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составляет 51000,00 тыс.руб.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7" name="Диаграмма 7"/>
          <p:cNvGraphicFramePr>
            <a:graphicFrameLocks/>
          </p:cNvGraphicFramePr>
          <p:nvPr/>
        </p:nvGraphicFramePr>
        <p:xfrm>
          <a:off x="50800" y="1392238"/>
          <a:ext cx="9042400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2024-2028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8" name="Object 11"/>
          <p:cNvGraphicFramePr>
            <a:graphicFrameLocks/>
          </p:cNvGraphicFramePr>
          <p:nvPr/>
        </p:nvGraphicFramePr>
        <p:xfrm>
          <a:off x="722313" y="1300163"/>
          <a:ext cx="7737475" cy="509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2024-2028 ГОДА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3238" y="1603375"/>
          <a:ext cx="8135937" cy="451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38"/>
          <p:cNvGraphicFramePr>
            <a:graphicFrameLocks noChangeAspect="1"/>
          </p:cNvGraphicFramePr>
          <p:nvPr/>
        </p:nvGraphicFramePr>
        <p:xfrm>
          <a:off x="3214678" y="4143380"/>
          <a:ext cx="2968625" cy="127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5894388" y="4056063"/>
          <a:ext cx="2801937" cy="133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477838" y="4056063"/>
          <a:ext cx="2900362" cy="123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2027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2028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/>
        </p:nvGraphicFramePr>
        <p:xfrm>
          <a:off x="407989" y="1408113"/>
          <a:ext cx="8328053" cy="482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12"/>
          <p:cNvGraphicFramePr>
            <a:graphicFrameLocks/>
          </p:cNvGraphicFramePr>
          <p:nvPr/>
        </p:nvGraphicFramePr>
        <p:xfrm>
          <a:off x="407988" y="979470"/>
          <a:ext cx="8328054" cy="525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2024-2028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92377"/>
          <a:ext cx="8568952" cy="6121877"/>
        </p:xfrm>
        <a:graphic>
          <a:graphicData uri="http://schemas.openxmlformats.org/drawingml/2006/table">
            <a:tbl>
              <a:tblPr/>
              <a:tblGrid>
                <a:gridCol w="3185081"/>
                <a:gridCol w="1181267"/>
                <a:gridCol w="1052338"/>
                <a:gridCol w="1146840"/>
                <a:gridCol w="1001713"/>
                <a:gridCol w="1001713"/>
              </a:tblGrid>
              <a:tr h="28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5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2028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5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125212,6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129300,6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155435,4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169354,4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179193,0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97800,1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102126,7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119602,6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129055,7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137990,8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8959,9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9921,2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10749,8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14202,1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14018,2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9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2756,0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4242,3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4501,9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4800,6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9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2816,1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3044,2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3290,8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 физических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лиц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4634,7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4663,5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4327,3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4470,1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4617,6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7542,0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9693,3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9916,2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1839,5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4330,7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23820,0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3606,2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3539,3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3704,4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3389,0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2064,2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2184,2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2184,2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646,9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221,0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231,2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поступления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использования имущества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216,3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1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Плата, поступившая в рамках договора на предоставление нестационарного торгового объекта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9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3292,9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825,2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786,5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99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14890,8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3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467,6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492,2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67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149032,6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132906,8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158974,7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173058,8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182936,1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2024-2028 годов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708352" y="1772817"/>
          <a:ext cx="803690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0" y="26064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Сычевский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муниципальный округ»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1.  Территория муниципального округа составляет  1803,9 квадратных километров.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2. Территорию муниципального округа</a:t>
            </a:r>
            <a:r>
              <a:rPr lang="ru-RU" sz="1400" b="1" i="1" dirty="0" smtClean="0">
                <a:solidFill>
                  <a:srgbClr val="008000"/>
                </a:solidFill>
              </a:rPr>
              <a:t> </a:t>
            </a:r>
            <a:r>
              <a:rPr lang="ru-RU" sz="1400" b="1" dirty="0" smtClean="0">
                <a:solidFill>
                  <a:srgbClr val="0080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развития.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4</a:t>
            </a:r>
            <a:r>
              <a:rPr lang="ru-RU" sz="1400" dirty="0" smtClean="0">
                <a:solidFill>
                  <a:srgbClr val="008000"/>
                </a:solidFill>
              </a:rPr>
              <a:t>. </a:t>
            </a:r>
            <a:r>
              <a:rPr lang="ru-RU" sz="1400" b="1" dirty="0" smtClean="0">
                <a:solidFill>
                  <a:srgbClr val="008000"/>
                </a:solidFill>
              </a:rPr>
              <a:t>В </a:t>
            </a:r>
            <a:r>
              <a:rPr lang="ru-RU" sz="1400" b="1" dirty="0" err="1" smtClean="0">
                <a:solidFill>
                  <a:srgbClr val="008000"/>
                </a:solidFill>
              </a:rPr>
              <a:t>Сычевский</a:t>
            </a:r>
            <a:r>
              <a:rPr lang="ru-RU" sz="1400" b="1" dirty="0" smtClean="0">
                <a:solidFill>
                  <a:srgbClr val="008000"/>
                </a:solidFill>
              </a:rPr>
              <a:t> муниципальный округ входят 132 населённых пункта, в том числе город и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    131 сельский населённый пункт</a:t>
            </a:r>
            <a:r>
              <a:rPr lang="en-US" sz="1400" b="1" dirty="0" smtClean="0">
                <a:solidFill>
                  <a:srgbClr val="008000"/>
                </a:solidFill>
              </a:rPr>
              <a:t>       </a:t>
            </a: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5. Административным центром муниципального округа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</a:t>
              </a:r>
              <a:r>
                <a:rPr lang="ru-RU" sz="1600" b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214281" y="214291"/>
            <a:ext cx="8462961" cy="5672124"/>
            <a:chOff x="420554" y="228080"/>
            <a:chExt cx="8146576" cy="5251613"/>
          </a:xfrm>
        </p:grpSpPr>
        <p:graphicFrame>
          <p:nvGraphicFramePr>
            <p:cNvPr id="6" name="Диаграмма 3"/>
            <p:cNvGraphicFramePr>
              <a:graphicFrameLocks/>
            </p:cNvGraphicFramePr>
            <p:nvPr/>
          </p:nvGraphicFramePr>
          <p:xfrm>
            <a:off x="594826" y="1403979"/>
            <a:ext cx="7972304" cy="40757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691680" y="214290"/>
            <a:ext cx="698477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214281" y="214291"/>
            <a:ext cx="8462961" cy="5672124"/>
            <a:chOff x="420554" y="228080"/>
            <a:chExt cx="8146576" cy="5251613"/>
          </a:xfrm>
        </p:grpSpPr>
        <p:graphicFrame>
          <p:nvGraphicFramePr>
            <p:cNvPr id="6" name="Диаграмма 3"/>
            <p:cNvGraphicFramePr>
              <a:graphicFrameLocks/>
            </p:cNvGraphicFramePr>
            <p:nvPr/>
          </p:nvGraphicFramePr>
          <p:xfrm>
            <a:off x="594826" y="1403979"/>
            <a:ext cx="7972304" cy="40757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691680" y="214290"/>
            <a:ext cx="698477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2027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323528" y="332657"/>
            <a:ext cx="8335853" cy="5953863"/>
            <a:chOff x="420554" y="-652204"/>
            <a:chExt cx="7542445" cy="4597538"/>
          </a:xfrm>
        </p:grpSpPr>
        <p:graphicFrame>
          <p:nvGraphicFramePr>
            <p:cNvPr id="6" name="Диаграмма 3"/>
            <p:cNvGraphicFramePr>
              <a:graphicFrameLocks/>
            </p:cNvGraphicFramePr>
            <p:nvPr/>
          </p:nvGraphicFramePr>
          <p:xfrm>
            <a:off x="420586" y="234832"/>
            <a:ext cx="7542413" cy="37105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0554" y="-652204"/>
              <a:ext cx="1563702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411760" y="404664"/>
            <a:ext cx="655272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2028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19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2026-2028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944198,2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95,1%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</a:t>
            </a:r>
            <a:r>
              <a:rPr lang="ru-RU" sz="1600" dirty="0" smtClean="0">
                <a:latin typeface="Times New Roman" pitchFamily="18" charset="0"/>
              </a:rPr>
              <a:t>образовании </a:t>
            </a:r>
            <a:r>
              <a:rPr lang="ru-RU" sz="1600" dirty="0">
                <a:latin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endParaRPr lang="ru-RU" sz="1600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</a:rPr>
              <a:t> муниципальный округ»</a:t>
            </a:r>
            <a:endParaRPr lang="ru-RU" sz="16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55601,7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44198,3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44133,3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</a:rPr>
              <a:t>Сычевский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муниципальный округ» </a:t>
            </a:r>
            <a:r>
              <a:rPr lang="ru-RU" sz="1400" dirty="0">
                <a:latin typeface="Times New Roman" pitchFamily="18" charset="0"/>
              </a:rPr>
              <a:t>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14546,7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14546,7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14546,7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418600"/>
            <a:ext cx="3311525" cy="10156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</a:t>
            </a:r>
            <a:r>
              <a:rPr lang="ru-RU" dirty="0" smtClean="0"/>
              <a:t>муниципальный округ" </a:t>
            </a:r>
            <a:r>
              <a:rPr lang="ru-RU" dirty="0"/>
              <a:t>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2027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2028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35364,1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30130,7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29930,7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 руб</a:t>
            </a:r>
            <a:r>
              <a:rPr lang="ru-RU" sz="1800" b="0" dirty="0" smtClean="0">
                <a:latin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1789,0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1789,0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1799,0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181,1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285131,4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266101,4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282669,2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124528,5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93226,1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92417,0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1309,6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1293,1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2028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1291,2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515,0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2028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515,0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515,0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328893,0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353914,3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2028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103322,3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2026-2028 г.г</a:t>
            </a:r>
            <a:r>
              <a:rPr lang="ru-RU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20,0 </a:t>
            </a: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71993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Градостроительство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552" y="1268761"/>
            <a:ext cx="1295400" cy="864096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1584,0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712" y="1268761"/>
            <a:ext cx="1008062" cy="86409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1840" y="1196752"/>
            <a:ext cx="1152525" cy="8640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0,0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4860032" y="2348880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Развитие сельских </a:t>
            </a:r>
          </a:p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территорий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860032" y="3284984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45696,5 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5940152" y="3284984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27085,1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020272" y="3284984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25777,9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pic>
        <p:nvPicPr>
          <p:cNvPr id="15" name="Рисунок 14" descr="благоустрой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845375" cy="2016224"/>
          </a:xfrm>
          <a:prstGeom prst="rect">
            <a:avLst/>
          </a:prstGeom>
        </p:spPr>
      </p:pic>
      <p:sp>
        <p:nvSpPr>
          <p:cNvPr id="108546" name="AutoShape 2" descr="C:\Users\User\Desktop\%D0%B3%D1%80%D0%B0%D0%B4%D0%BE%D1%81%D1%82%D1%80%D0%BE%D0%B5%D0%BD%D0%B8%D0%B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градостро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3819627" cy="1872208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043608" y="4437112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ЖКХ и благоустройство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23728" y="530120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4217,2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203848" y="530120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54150,1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43608" y="5373216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43514,2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pic>
        <p:nvPicPr>
          <p:cNvPr id="108548" name="Picture 4" descr="https://avatars.mds.yandex.net/i?id=5920d6300afaef011e288922fc4113774abe94a980ddcf95-1253150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3168352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муниципальный округ» Смоленской области на 2026 год и плановый период 2027  и 2028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11,912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11,826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11,726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11,726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55601,7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44133,3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44198,3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55511,7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44043,3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44108,3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323528" y="1412776"/>
          <a:ext cx="8568952" cy="5497478"/>
        </p:xfrm>
        <a:graphic>
          <a:graphicData uri="http://schemas.openxmlformats.org/drawingml/2006/table">
            <a:tbl>
              <a:tblPr/>
              <a:tblGrid>
                <a:gridCol w="5177075"/>
                <a:gridCol w="1190133"/>
                <a:gridCol w="1115749"/>
                <a:gridCol w="1085995"/>
              </a:tblGrid>
              <a:tr h="4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285131,4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266101,4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282669,2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«Все лучшее детям»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67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«Педагоги и наставники»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13196,4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13220,3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13230,1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5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175043,4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165316,5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177697,1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4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14943,6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14393,7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14693,7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4173,3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4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59254,7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53257,4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52896,7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2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2635,2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11576,4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11511,4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11511,4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уровня,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11404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124528,5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93226,1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92417,0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«Семейные ценности и инфраструктура культуры»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26739,5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25556,4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25347,0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2696,8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20833,0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16473,5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16278,5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55026,7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29988,0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29673,0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12956,8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5814,4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5564,7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50206" cy="6300639"/>
        </p:xfrm>
        <a:graphic>
          <a:graphicData uri="http://schemas.openxmlformats.org/drawingml/2006/table">
            <a:tbl>
              <a:tblPr/>
              <a:tblGrid>
                <a:gridCol w="4664284"/>
                <a:gridCol w="1084429"/>
                <a:gridCol w="1012134"/>
                <a:gridCol w="939838"/>
                <a:gridCol w="1049521"/>
              </a:tblGrid>
              <a:tr h="13701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9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5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6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9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9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72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72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6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053936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395536" y="2071679"/>
          <a:ext cx="8496944" cy="4606571"/>
        </p:xfrm>
        <a:graphic>
          <a:graphicData uri="http://schemas.openxmlformats.org/drawingml/2006/table">
            <a:tbl>
              <a:tblPr/>
              <a:tblGrid>
                <a:gridCol w="5376973"/>
                <a:gridCol w="995735"/>
                <a:gridCol w="1128501"/>
                <a:gridCol w="995735"/>
              </a:tblGrid>
              <a:tr h="447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9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9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3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07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1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06760" cy="5496900"/>
        </p:xfrm>
        <a:graphic>
          <a:graphicData uri="http://schemas.openxmlformats.org/drawingml/2006/table">
            <a:tbl>
              <a:tblPr/>
              <a:tblGrid>
                <a:gridCol w="5715426"/>
                <a:gridCol w="1008604"/>
                <a:gridCol w="941365"/>
                <a:gridCol w="941365"/>
              </a:tblGrid>
              <a:tr h="119547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8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8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8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8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8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47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округа»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1275,3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1160,4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1254,8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1315,5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4,775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867,6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807,95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517,42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443,13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475,27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499,56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44721,0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52535,0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54637,0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56822,0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59095,0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61459,0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0272"/>
          <a:ext cx="8786810" cy="4360563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на предоставление грантов субъектам малого и среднего предпринимательства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691652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6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1,839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41808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420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328893,0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353914,3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103322,3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«Региональная и местная дорожная сеть»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250250,3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74624,7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353096,3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102504,3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83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574708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250456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495887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округа,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окружной Думы  о бюджете муниципального округа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округа,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округа,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1888543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458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30130,7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29930,7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муниципальных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учрежедний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30130,7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29930,7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003313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564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213211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1584,0,0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«Актуализация генерального плана и правил землепользования и застройки поселений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округа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06498" name="Picture 2" descr="Официальный сайт Администрации Акшинского муниципального округа |  Градостроительная деяте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на территории г. Сычевка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213211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4081,5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Федеральный проект «Формирование комфортной городской среды»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4081,5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Picture backgrou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8003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территорий от чрезвычайных ситуаций, обеспечение пожарной безопасности и безопасности людей на водных объектах в муниципальном образовании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285219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«Снижение рисков и смягчение последствий ситуаций природного и техногенного характера»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Picture backgrou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56032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352159" cy="4563107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9442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обеспечение устойчивого развития территорий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генеральных планов и правил землепользования и застройки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Схемы территориального планирования муниципального образования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разработка нормативов градостроительного проектирования поселений муниципального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поселений, в которых разработаны документы территориального планирования (генеральный план и правила землепользования и застройки),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341726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490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502525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426170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животноводства и укрепление кормовой базы в сельхозпредприятиях муниципального образования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916831"/>
          <a:ext cx="7715200" cy="36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152128"/>
                <a:gridCol w="1296144"/>
                <a:gridCol w="1306488"/>
              </a:tblGrid>
              <a:tr h="1123274">
                <a:tc gridSpan="4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сельскохозяйственных предприятий, сельских поселений, повышение занятости и уровня жизни сельского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9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3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"Развитие сельхозпредприятий, обеспечение финансовой устойчивости товаропроизводителей агропромышленного комплекса, повышение занятости и уровня жизни сельского населения"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"Приоритетные направления демографического развития в муниципальном образовании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71600" y="1447800"/>
          <a:ext cx="7715200" cy="384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507"/>
                <a:gridCol w="1143649"/>
                <a:gridCol w="1072171"/>
                <a:gridCol w="1296873"/>
              </a:tblGrid>
              <a:tr h="1477144">
                <a:tc gridSpan="4"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Стабилизация численности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 и формирование предпосылок к последующему демографическому росту.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Укрепление семейных ценностей, повышение социального статуса семьи.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24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5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"Организация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социальнозначимых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детей и семей с детьми"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"Энергосбережение и повышение энергетической эффективности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447800"/>
          <a:ext cx="7787208" cy="406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875"/>
                <a:gridCol w="1082178"/>
                <a:gridCol w="1154323"/>
                <a:gridCol w="1236832"/>
              </a:tblGrid>
              <a:tr h="1817265">
                <a:tc gridSpan="4">
                  <a:txBody>
                    <a:bodyPr/>
                    <a:lstStyle/>
                    <a:p>
                      <a:pPr algn="l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потребления ресурсов и экономии бюджетных средств в муниципальном образовании «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2028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"Энергосбережение и повышение энергетической эффективности в муниципальных учреждениях"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"Создание условий для обеспечения качественными услугами жилищно-коммунального хозяйства и благоустройства населения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5" y="1447800"/>
          <a:ext cx="7931225" cy="4725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615"/>
                <a:gridCol w="1175671"/>
                <a:gridCol w="1102192"/>
                <a:gridCol w="1112747"/>
              </a:tblGrid>
              <a:tr h="1822425">
                <a:tc gridSpan="4"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и надежности предоставления жилищно-коммунальных услуг населению города Сычевка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Комплексное решение проблем благоустройства по улучшению санитарного и эстетического вида территории города Сычевка;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безопасности проживания жителей города;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-Озеленение территории, улучшение экологической обстановки на территории города.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2028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43514,2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4217,2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54150,0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29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 «Модернизация коммунальной инфраструктуры»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50005,0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129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"Создание условий для устойчивого развития и функционирования жилищно-коммунального хозяйства"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579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39814,2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4117,2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mtClean="0">
                          <a:latin typeface="Times New Roman" pitchFamily="18" charset="0"/>
                          <a:cs typeface="Times New Roman" pitchFamily="18" charset="0"/>
                        </a:rPr>
                        <a:t>4095,0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"Профилактика терроризма и экстремизма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43608" y="1447800"/>
          <a:ext cx="7643192" cy="356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906"/>
                <a:gridCol w="1274597"/>
                <a:gridCol w="991353"/>
                <a:gridCol w="1072336"/>
              </a:tblGrid>
              <a:tr h="1365463">
                <a:tc gridSpan="4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Противодействие терроризму и экстремизму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2028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финансирования,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  <a:tr h="10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"Активизация профилактической и информационно-пропагандистской работы"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83671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территорий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7504" y="980727"/>
          <a:ext cx="8928992" cy="561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046"/>
                <a:gridCol w="1348294"/>
                <a:gridCol w="1110360"/>
                <a:gridCol w="1474292"/>
              </a:tblGrid>
              <a:tr h="1926182">
                <a:tc gridSpan="4"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и надежности предоставления жилищно-коммунальных услуг населению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Комплексное решение проблем благоустройства по улучшению санитарного и эстетического вида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сети автомобильных дорог общего пользования местного значения и повышение уровня безопасности дорожного движения на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8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2028 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8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всего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45696,5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26669,4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27670,8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7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организационных условий для реализации муниципальной программы"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15445,2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16358,9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16235,9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70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пожарной безопасности территории </a:t>
                      </a:r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32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"Осуществление дорожной деятельности в сельских территориях </a:t>
                      </a:r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Смоленской области"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10411,2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6680,5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8804,9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332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"Поддержка жилищно-коммунального хозяйства на территории </a:t>
                      </a:r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2413,5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069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сельских территорий </a:t>
                      </a:r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17226,6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2580,0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2997,3тыс.рублей </a:t>
            </a:r>
            <a:endParaRPr lang="ru-RU" sz="2000" dirty="0" smtClean="0">
              <a:solidFill>
                <a:srgbClr val="CC6600"/>
              </a:solidFill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                                    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2027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– 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2028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4062,2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2026 году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2027-2028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84118,2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7009,9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–74174,8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6181,2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59073,5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4922,8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24642,5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2053,5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23301,5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1941,8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24337,6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2028,1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8185,8 руб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682,2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5433,2 руб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452,8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5386,5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448,9руб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1681,4 руб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140,1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1439,4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119,9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1799,9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150,0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2026-2028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286216" y="1414204"/>
          <a:ext cx="4857784" cy="5443796"/>
        </p:xfrm>
        <a:graphic>
          <a:graphicData uri="http://schemas.openxmlformats.org/drawingml/2006/table">
            <a:tbl>
              <a:tblPr/>
              <a:tblGrid>
                <a:gridCol w="1500198"/>
                <a:gridCol w="1071570"/>
                <a:gridCol w="1071570"/>
                <a:gridCol w="1214446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77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81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8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335304,4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360215,3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109531,4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1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4598,1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20190,0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344091,6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361415,3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130651,4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4068762" cy="512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2026-2028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59199,4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52227,4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52866,8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189219,7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179491,0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191881,3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28056,4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26843,4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27078,4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14306,1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15140,6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14040,6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290781,6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273702,4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285967,1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</a:t>
            </a:r>
            <a:r>
              <a:rPr lang="ru-RU" sz="1400" i="1" dirty="0" smtClean="0"/>
              <a:t>местного бюджета на </a:t>
            </a:r>
            <a:r>
              <a:rPr lang="ru-RU" sz="1400" i="1" dirty="0"/>
              <a:t>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</a:t>
            </a:r>
            <a:r>
              <a:rPr lang="ru-RU" sz="1400" i="1" dirty="0" smtClean="0"/>
              <a:t>муниципального округа </a:t>
            </a:r>
            <a:r>
              <a:rPr lang="ru-RU" sz="1400" i="1" dirty="0"/>
              <a:t>Смоленской области в </a:t>
            </a:r>
            <a:r>
              <a:rPr lang="ru-RU" sz="1400" i="1" dirty="0" smtClean="0"/>
              <a:t>2026 </a:t>
            </a:r>
            <a:r>
              <a:rPr lang="ru-RU" sz="1400" i="1" dirty="0"/>
              <a:t>году составят примерно </a:t>
            </a:r>
            <a:r>
              <a:rPr lang="ru-RU" sz="1400" i="1" dirty="0" smtClean="0"/>
              <a:t>24642,5 руб</a:t>
            </a:r>
            <a:r>
              <a:rPr lang="ru-RU" sz="1400" i="1" dirty="0"/>
              <a:t>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</a:t>
            </a:r>
            <a:r>
              <a:rPr lang="ru-RU" sz="1400" dirty="0" smtClean="0"/>
              <a:t>муниципального округа </a:t>
            </a:r>
            <a:r>
              <a:rPr lang="ru-RU" sz="1400" dirty="0"/>
              <a:t>в </a:t>
            </a:r>
            <a:r>
              <a:rPr lang="ru-RU" sz="1400" dirty="0" smtClean="0"/>
              <a:t>2026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338,1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6119913" cy="32403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образования 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800" b="1" dirty="0" smtClean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>Объем расходов  бюджета муниципального округа на культуру и кинематографию в расчете на 1 жителя в 2026 году составит </a:t>
            </a:r>
            <a:r>
              <a:rPr lang="ru-RU" sz="1800" b="1" dirty="0" smtClean="0">
                <a:solidFill>
                  <a:srgbClr val="0000CC"/>
                </a:solidFill>
              </a:rPr>
              <a:t>8185,8 </a:t>
            </a:r>
            <a:r>
              <a:rPr lang="ru-RU" sz="1800" b="1" dirty="0" smtClean="0">
                <a:solidFill>
                  <a:srgbClr val="0000CC"/>
                </a:solidFill>
              </a:rPr>
              <a:t>рублей</a:t>
            </a:r>
            <a:br>
              <a:rPr lang="ru-RU" sz="1800" b="1" dirty="0" smtClean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/>
            </a:r>
            <a:br>
              <a:rPr lang="ru-RU" sz="1800" b="1" dirty="0" smtClean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>Расходы на культуру на 2026 в разрезе направлений:</a:t>
            </a:r>
          </a:p>
        </p:txBody>
      </p:sp>
      <p:graphicFrame>
        <p:nvGraphicFramePr>
          <p:cNvPr id="6" name="Object 17"/>
          <p:cNvGraphicFramePr>
            <a:graphicFrameLocks noGrp="1"/>
          </p:cNvGraphicFramePr>
          <p:nvPr>
            <p:ph sz="quarter" idx="1"/>
          </p:nvPr>
        </p:nvGraphicFramePr>
        <p:xfrm>
          <a:off x="1841500" y="3479800"/>
          <a:ext cx="5389563" cy="306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3" y="260648"/>
            <a:ext cx="2310983" cy="259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19840,8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16912,9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21149,1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2026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1681,4 </a:t>
            </a:r>
            <a:r>
              <a:rPr lang="ru-RU" sz="1800" b="0" i="1" dirty="0" smtClean="0">
                <a:solidFill>
                  <a:srgbClr val="006600"/>
                </a:solidFill>
              </a:rPr>
              <a:t>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1887,6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1639,2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1639,2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7095,6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4227,4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8277,7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окружная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2026-2028 г – 250,0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окружная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2026-2028 г – 265,0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8" name="Object 18"/>
          <p:cNvGraphicFramePr>
            <a:graphicFrameLocks noGrp="1" noChangeAspect="1"/>
          </p:cNvGraphicFramePr>
          <p:nvPr>
            <p:ph sz="half" idx="1"/>
          </p:nvPr>
        </p:nvGraphicFramePr>
        <p:xfrm>
          <a:off x="50800" y="3821113"/>
          <a:ext cx="4468813" cy="292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84738" y="836594"/>
          <a:ext cx="4208462" cy="281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3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59338" y="3814763"/>
          <a:ext cx="3897312" cy="262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</a:t>
            </a:r>
            <a:r>
              <a:rPr lang="ru-RU" dirty="0" smtClean="0">
                <a:solidFill>
                  <a:schemeClr val="accent2"/>
                </a:solidFill>
              </a:rPr>
              <a:t>округа </a:t>
            </a:r>
            <a:r>
              <a:rPr lang="ru-RU" dirty="0">
                <a:solidFill>
                  <a:schemeClr val="accent2"/>
                </a:solidFill>
              </a:rPr>
              <a:t>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2026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782620,5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–236098,0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180291,6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264802,2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рублей, иные трансферты – 996,4 </a:t>
            </a:r>
            <a:r>
              <a:rPr lang="ru-RU" sz="1000" dirty="0" err="1" smtClean="0">
                <a:solidFill>
                  <a:schemeClr val="accent2"/>
                </a:solidFill>
              </a:rPr>
              <a:t>тыс.руб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2027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698495,4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–149493,0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189271,8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358710,3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2028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511177,4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146879,0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205163,1тыс</a:t>
            </a:r>
            <a:r>
              <a:rPr lang="ru-RU" sz="1000" dirty="0">
                <a:solidFill>
                  <a:schemeClr val="accent2"/>
                </a:solidFill>
              </a:rPr>
              <a:t>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158105,2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муниципальный округ»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14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06938" y="1470025"/>
          <a:ext cx="4281487" cy="226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2027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2028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2026 год  -  0,0 тыс</a:t>
            </a:r>
            <a:r>
              <a:rPr lang="ru-RU" b="0" dirty="0">
                <a:latin typeface="Times New Roman" pitchFamily="18" charset="0"/>
              </a:rPr>
              <a:t>. руб., или </a:t>
            </a:r>
            <a:r>
              <a:rPr lang="ru-RU" b="0" dirty="0" smtClean="0">
                <a:latin typeface="Times New Roman" pitchFamily="18" charset="0"/>
              </a:rPr>
              <a:t>0,00%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2027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2028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67544" y="476672"/>
          <a:ext cx="8136904" cy="5048854"/>
        </p:xfrm>
        <a:graphic>
          <a:graphicData uri="http://schemas.openxmlformats.org/drawingml/2006/table">
            <a:tbl>
              <a:tblPr/>
              <a:tblGrid>
                <a:gridCol w="5374124"/>
                <a:gridCol w="746556"/>
                <a:gridCol w="720080"/>
                <a:gridCol w="624928"/>
                <a:gridCol w="671216"/>
              </a:tblGrid>
              <a:tr h="1368152">
                <a:tc gridSpan="5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Сведения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реализации в муниципальном образовании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Сычевский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региональных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проектов в рамках национальных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проектов</a:t>
                      </a:r>
                    </a:p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5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прогноз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2026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2027 </a:t>
                      </a: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2028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50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14762,5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14232,4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12200,0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745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«Все лучшее детям»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1429,8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1036,0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74574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«Педагоги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наставники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»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13332,7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13196,4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13220,3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13230,1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733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604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«Семейные ценности и инфраструктура культуры»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5779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ФОРМИРОВАНИЕ КОМФОРТНОЙ ГОРОДСКОЙ СРЕДЫ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3754,4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4081,5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3918,9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3962,9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45584">
                <a:tc>
                  <a:txBody>
                    <a:bodyPr/>
                    <a:lstStyle/>
                    <a:p>
                      <a:pPr marL="0" algn="just" rtl="0" eaLnBrk="1" fontAlgn="t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Федеральный проект «Формирование комфортной городской среды»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3754,4</a:t>
                      </a: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4081,5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3918,9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3962,9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39309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24251</TotalTime>
  <Words>7515</Words>
  <Application>Microsoft Office PowerPoint</Application>
  <PresentationFormat>Экран (4:3)</PresentationFormat>
  <Paragraphs>1812</Paragraphs>
  <Slides>95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6" baseType="lpstr">
      <vt:lpstr>Справедливость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муниципальный округ» Смоленской области</vt:lpstr>
      <vt:lpstr>Основные показатели социально-экономического развития муниципального образования «Сычевский муниципальный округ» Смоленской области на 2026 год и плановый период 2027  и 2028 годов</vt:lpstr>
      <vt:lpstr>Слайд 6</vt:lpstr>
      <vt:lpstr>Слайд 7</vt:lpstr>
      <vt:lpstr>Слайд 8</vt:lpstr>
      <vt:lpstr>Слайд 9</vt:lpstr>
      <vt:lpstr>Слайд 10</vt:lpstr>
      <vt:lpstr> Основные направления налоговой и бюджетной политики муниципального образования  «Сычевский муниципальный округ» Смоленской области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Этапы формирования местного бюджета</vt:lpstr>
      <vt:lpstr>Слайд 25</vt:lpstr>
      <vt:lpstr>Слайд 26</vt:lpstr>
      <vt:lpstr>Слайд 27</vt:lpstr>
      <vt:lpstr>Поступления от основных налогоплательщиков  в 2025 году (тыс.рублей)</vt:lpstr>
      <vt:lpstr>Какие налоги, уплачиваются непосредственно на территории муниципального образования  «Сычевский муниципальный округ»</vt:lpstr>
      <vt:lpstr>Слайд 30</vt:lpstr>
      <vt:lpstr>Основные параметры  бюджета муниципального образования «Сычевский муниципальный округ» Смоленской области  на 2026-2028 годы </vt:lpstr>
      <vt:lpstr>ИНФОРМАЦИЯ  об объеме доходов бюджета муниципального района в расчете на душу населения</vt:lpstr>
      <vt:lpstr> ПОЯСНИТЕЛЬНАЯ ЗАПИСКА     к решению Сычевской окружной Думы от 25.03.2026 №13  «О бюджете муниципального образования «Сычевский муниципальный округ» Смоленской области»  на 2026 год и на плановый период 2027 и 2028 годов»</vt:lpstr>
      <vt:lpstr>Слайд 34</vt:lpstr>
      <vt:lpstr>МУНИЦИПАЛЬНЫЙ ДОЛГ В ДИНАМИКЕ НА 2024-2028 ГОДА</vt:lpstr>
      <vt:lpstr>Слайд 36</vt:lpstr>
      <vt:lpstr>Слайд 37</vt:lpstr>
      <vt:lpstr>Структура налоговых и неналоговых доходов на 2024-2028 годы</vt:lpstr>
      <vt:lpstr>Поступление налоговых доходов в динамике  2024-2028 годов</vt:lpstr>
      <vt:lpstr>Слайд 40</vt:lpstr>
      <vt:lpstr>Слайд 41</vt:lpstr>
      <vt:lpstr>Слайд 42</vt:lpstr>
      <vt:lpstr>Слайд 43</vt:lpstr>
      <vt:lpstr>Слайд 44</vt:lpstr>
      <vt:lpstr>Расходы бюджета в рамках муниципальных программ составляют 944198,2 тыс. руб., или 95,1%</vt:lpstr>
      <vt:lpstr>Слайд 46</vt:lpstr>
      <vt:lpstr>Слайд 47</vt:lpstr>
      <vt:lpstr>Слайд 48</vt:lpstr>
      <vt:lpstr>Слайд 49</vt:lpstr>
      <vt:lpstr>Муниципальная программа «Местное самоуправление в муниципальном образовании «Сычевский муниципальный округ» Смоленской области»</vt:lpstr>
      <vt:lpstr>Муниципальная программа «Местное самоуправление в муниципальном образовании «Сычевский муниципальный округ» Смоленской области» </vt:lpstr>
      <vt:lpstr>МУНИЦИПАЛЬНАЯ ПРОГРАММА  «Развитие образования в муниципальном образовании  «Сычевский  муниципальный округ» Смоленской области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 МУНИЦИПАЛЬНАЯ ПРОГРАММА «Развитие культуры и туризма  в муниципальном образовании  «Сычевский муниципальный округ»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муниципальный округ» Смоленской области»</vt:lpstr>
      <vt:lpstr>МУНИЦИПАЛЬНАЯ ПРОГРАММА «Развитие молодежной политики на территории муниципального образования «Сычевский муниципальный округ»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муниципальный округ» Смоленской области»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</vt:lpstr>
      <vt:lpstr>Муниципальная программа  «Социальная поддержка граждан, проживающих на территории муниципального образования  «Сычевский муниципальный округ»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муниципальный округ» Смоленской области»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Муниципальная программа  «Формирование современной городской среды на территории г. Сычевка муниципального образования «Сычевский муниципальный округ» Смоленской области</vt:lpstr>
      <vt:lpstr>Муниципальная программа  «Защита населения и территорий от чрезвычайных ситуаций, обеспечение пожарной безопасности и безопасности людей на водных объектах в муниципальном образовании «Сычевский муниципальный округ» Смоленской области»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  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 Муниципальная программа  "Развитие животноводства и укрепление кормовой базы в сельхозпредприятиях муниципального образования "Сычевский муниципальный округ" Смоленской области" </vt:lpstr>
      <vt:lpstr> Муниципальная программа  "Приоритетные направления демографического развития в муниципальном образовании "Сычевский муниципальный округ" Смоленской области" </vt:lpstr>
      <vt:lpstr>Муниципальная программа  "Энергосбережение и повышение энергетической эффективности на территории муниципального образования  "Сычевский муниципальный округ" Смоленской области"</vt:lpstr>
      <vt:lpstr>Муниципальная программа  "Создание условий для обеспечения качественными услугами жилищно-коммунального хозяйства и благоустройства населения Сычевского муниципального округа Смоленской области"</vt:lpstr>
      <vt:lpstr>Муниципальная программа  "Профилактика терроризма и экстремизма на территории муниципального образования  "Сычевский муниципальный округ" Смоленской области"</vt:lpstr>
      <vt:lpstr> Муниципальная программа  "Развитие территорий муниципального образования  "Сычевский муниципальный округ" Смоленской области"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муниципальный округ» Смоленской области в расчете на душу населения в 2026 году и плановом периоде 2027-2028 годов</vt:lpstr>
      <vt:lpstr>НАЦИОНАЛЬНАЯ ЭКОНОМИКА НА 2026-2028 годы</vt:lpstr>
      <vt:lpstr>Расходы на образование на 2026-2028 годы</vt:lpstr>
      <vt:lpstr>Сколько тратится средств из  бюджета муниципального образования 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округа на культуру и кинематографию в расчете на 1 жителя в 2026 году составит 8185,8 рублей  Расходы на культуру на 2026 в разрезе направлений:</vt:lpstr>
      <vt:lpstr>Слайд 87</vt:lpstr>
      <vt:lpstr>Слайд 88</vt:lpstr>
      <vt:lpstr>Слайд 89</vt:lpstr>
      <vt:lpstr>ОКАЗАНИЕ ПОДДЕРЖКИ ВЕТЕРАНАМ И ИНВАЛИДАМ</vt:lpstr>
      <vt:lpstr>Межбюджетные отношения </vt:lpstr>
      <vt:lpstr>Муниципальный долг муниципального образования «Сычевский муниципальный округ»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 Муниципальное образование «Сычевский муниципальный округ» Смоленской области принимает участие в реализации следующих национальных проектов: </vt:lpstr>
      <vt:lpstr>Слайд 94</vt:lpstr>
      <vt:lpstr>Слайд 95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2025</cp:lastModifiedBy>
  <cp:revision>2738</cp:revision>
  <dcterms:created xsi:type="dcterms:W3CDTF">2013-11-27T07:50:48Z</dcterms:created>
  <dcterms:modified xsi:type="dcterms:W3CDTF">2026-04-08T09:47:36Z</dcterms:modified>
</cp:coreProperties>
</file>