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7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Default Extension="gif" ContentType="image/gif"/>
  <Override PartName="/ppt/slides/slide89.xml" ContentType="application/vnd.openxmlformats-officedocument.presentationml.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Layouts/slideLayout15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slides/slide79.xml" ContentType="application/vnd.openxmlformats-officedocument.presentationml.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</p:sldMasterIdLst>
  <p:notesMasterIdLst>
    <p:notesMasterId r:id="rId97"/>
  </p:notesMasterIdLst>
  <p:sldIdLst>
    <p:sldId id="256" r:id="rId2"/>
    <p:sldId id="402" r:id="rId3"/>
    <p:sldId id="390" r:id="rId4"/>
    <p:sldId id="290" r:id="rId5"/>
    <p:sldId id="386" r:id="rId6"/>
    <p:sldId id="388" r:id="rId7"/>
    <p:sldId id="300" r:id="rId8"/>
    <p:sldId id="298" r:id="rId9"/>
    <p:sldId id="398" r:id="rId10"/>
    <p:sldId id="317" r:id="rId11"/>
    <p:sldId id="297" r:id="rId12"/>
    <p:sldId id="403" r:id="rId13"/>
    <p:sldId id="404" r:id="rId14"/>
    <p:sldId id="314" r:id="rId15"/>
    <p:sldId id="400" r:id="rId16"/>
    <p:sldId id="304" r:id="rId17"/>
    <p:sldId id="307" r:id="rId18"/>
    <p:sldId id="305" r:id="rId19"/>
    <p:sldId id="318" r:id="rId20"/>
    <p:sldId id="401" r:id="rId21"/>
    <p:sldId id="316" r:id="rId22"/>
    <p:sldId id="319" r:id="rId23"/>
    <p:sldId id="327" r:id="rId24"/>
    <p:sldId id="270" r:id="rId25"/>
    <p:sldId id="272" r:id="rId26"/>
    <p:sldId id="405" r:id="rId27"/>
    <p:sldId id="312" r:id="rId28"/>
    <p:sldId id="423" r:id="rId29"/>
    <p:sldId id="286" r:id="rId30"/>
    <p:sldId id="273" r:id="rId31"/>
    <p:sldId id="338" r:id="rId32"/>
    <p:sldId id="340" r:id="rId33"/>
    <p:sldId id="416" r:id="rId34"/>
    <p:sldId id="268" r:id="rId35"/>
    <p:sldId id="329" r:id="rId36"/>
    <p:sldId id="267" r:id="rId37"/>
    <p:sldId id="269" r:id="rId38"/>
    <p:sldId id="311" r:id="rId39"/>
    <p:sldId id="309" r:id="rId40"/>
    <p:sldId id="275" r:id="rId41"/>
    <p:sldId id="383" r:id="rId42"/>
    <p:sldId id="427" r:id="rId43"/>
    <p:sldId id="384" r:id="rId44"/>
    <p:sldId id="274" r:id="rId45"/>
    <p:sldId id="287" r:id="rId46"/>
    <p:sldId id="288" r:id="rId47"/>
    <p:sldId id="289" r:id="rId48"/>
    <p:sldId id="296" r:id="rId49"/>
    <p:sldId id="415" r:id="rId50"/>
    <p:sldId id="342" r:id="rId51"/>
    <p:sldId id="343" r:id="rId52"/>
    <p:sldId id="345" r:id="rId53"/>
    <p:sldId id="347" r:id="rId54"/>
    <p:sldId id="349" r:id="rId55"/>
    <p:sldId id="351" r:id="rId56"/>
    <p:sldId id="354" r:id="rId57"/>
    <p:sldId id="412" r:id="rId58"/>
    <p:sldId id="356" r:id="rId59"/>
    <p:sldId id="358" r:id="rId60"/>
    <p:sldId id="360" r:id="rId61"/>
    <p:sldId id="362" r:id="rId62"/>
    <p:sldId id="364" r:id="rId63"/>
    <p:sldId id="366" r:id="rId64"/>
    <p:sldId id="368" r:id="rId65"/>
    <p:sldId id="370" r:id="rId66"/>
    <p:sldId id="372" r:id="rId67"/>
    <p:sldId id="374" r:id="rId68"/>
    <p:sldId id="376" r:id="rId69"/>
    <p:sldId id="378" r:id="rId70"/>
    <p:sldId id="413" r:id="rId71"/>
    <p:sldId id="426" r:id="rId72"/>
    <p:sldId id="425" r:id="rId73"/>
    <p:sldId id="414" r:id="rId74"/>
    <p:sldId id="380" r:id="rId75"/>
    <p:sldId id="382" r:id="rId76"/>
    <p:sldId id="417" r:id="rId77"/>
    <p:sldId id="418" r:id="rId78"/>
    <p:sldId id="419" r:id="rId79"/>
    <p:sldId id="420" r:id="rId80"/>
    <p:sldId id="421" r:id="rId81"/>
    <p:sldId id="422" r:id="rId82"/>
    <p:sldId id="320" r:id="rId83"/>
    <p:sldId id="335" r:id="rId84"/>
    <p:sldId id="328" r:id="rId85"/>
    <p:sldId id="279" r:id="rId86"/>
    <p:sldId id="281" r:id="rId87"/>
    <p:sldId id="276" r:id="rId88"/>
    <p:sldId id="277" r:id="rId89"/>
    <p:sldId id="278" r:id="rId90"/>
    <p:sldId id="285" r:id="rId91"/>
    <p:sldId id="424" r:id="rId92"/>
    <p:sldId id="313" r:id="rId93"/>
    <p:sldId id="406" r:id="rId94"/>
    <p:sldId id="407" r:id="rId95"/>
    <p:sldId id="411" r:id="rId96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5000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FF"/>
    <a:srgbClr val="00FF00"/>
    <a:srgbClr val="00CC00"/>
    <a:srgbClr val="FF3399"/>
    <a:srgbClr val="008000"/>
    <a:srgbClr val="FF9900"/>
    <a:srgbClr val="D60093"/>
    <a:srgbClr val="FF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7315" autoAdjust="0"/>
    <p:restoredTop sz="97031" autoAdjust="0"/>
  </p:normalViewPr>
  <p:slideViewPr>
    <p:cSldViewPr>
      <p:cViewPr varScale="1">
        <p:scale>
          <a:sx n="85" d="100"/>
          <a:sy n="85" d="100"/>
        </p:scale>
        <p:origin x="-1762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533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2"/>
  <c:chart>
    <c:plotArea>
      <c:layout>
        <c:manualLayout>
          <c:layoutTarget val="inner"/>
          <c:xMode val="edge"/>
          <c:yMode val="edge"/>
          <c:x val="1.4251781472684086E-2"/>
          <c:y val="1.507537688442212E-2"/>
          <c:w val="0.97387173396674598"/>
          <c:h val="0.97236180904522218"/>
        </c:manualLayout>
      </c:layout>
      <c:barChart>
        <c:barDir val="col"/>
        <c:grouping val="clustered"/>
        <c:axId val="118661120"/>
        <c:axId val="118662656"/>
      </c:barChart>
      <c:catAx>
        <c:axId val="118661120"/>
        <c:scaling>
          <c:orientation val="minMax"/>
        </c:scaling>
        <c:axPos val="b"/>
        <c:majorTickMark val="cross"/>
        <c:tickLblPos val="nextTo"/>
        <c:spPr>
          <a:ln w="30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3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18662656"/>
        <c:crosses val="autoZero"/>
        <c:auto val="1"/>
        <c:lblAlgn val="ctr"/>
        <c:lblOffset val="100"/>
        <c:tickMarkSkip val="1"/>
      </c:catAx>
      <c:valAx>
        <c:axId val="118662656"/>
        <c:scaling>
          <c:orientation val="minMax"/>
        </c:scaling>
        <c:axPos val="l"/>
        <c:majorTickMark val="cross"/>
        <c:tickLblPos val="nextTo"/>
        <c:spPr>
          <a:ln w="309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3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  <c:crossAx val="118661120"/>
        <c:crosses val="autoZero"/>
        <c:crossBetween val="between"/>
      </c:valAx>
      <c:spPr>
        <a:noFill/>
        <a:ln w="24721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973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42"/>
  <c:chart>
    <c:plotArea>
      <c:layout>
        <c:manualLayout>
          <c:layoutTarget val="inner"/>
          <c:xMode val="edge"/>
          <c:yMode val="edge"/>
          <c:x val="0.16473112998749712"/>
          <c:y val="0.19431796118884948"/>
          <c:w val="0.87520525451560383"/>
          <c:h val="0.5889724310776947"/>
        </c:manualLayout>
      </c:layout>
      <c:barChart>
        <c:barDir val="col"/>
        <c:grouping val="clustered"/>
        <c:ser>
          <c:idx val="0"/>
          <c:order val="0"/>
          <c:tx>
            <c:strRef>
              <c:f>Лист1!$C$1</c:f>
              <c:strCache>
                <c:ptCount val="1"/>
                <c:pt idx="0">
                  <c:v>Доходы, всего</c:v>
                </c:pt>
              </c:strCache>
            </c:strRef>
          </c:tx>
          <c:spPr>
            <a:solidFill>
              <a:srgbClr val="9999FF"/>
            </a:solidFill>
            <a:ln w="14094">
              <a:solidFill>
                <a:srgbClr val="000000"/>
              </a:solidFill>
              <a:prstDash val="solid"/>
            </a:ln>
          </c:spPr>
          <c:dLbls>
            <c:txPr>
              <a:bodyPr/>
              <a:lstStyle/>
              <a:p>
                <a:pPr>
                  <a:defRPr sz="1100" b="1">
                    <a:latin typeface="+mj-lt"/>
                  </a:defRPr>
                </a:pPr>
                <a:endParaRPr lang="ru-RU"/>
              </a:p>
            </c:txPr>
            <c:showVal val="1"/>
          </c:dLbls>
          <c:cat>
            <c:strRef>
              <c:f>Лист1!$B$2:$B$6</c:f>
              <c:strCache>
                <c:ptCount val="5"/>
                <c:pt idx="0">
                  <c:v>2024г. (отчет)</c:v>
                </c:pt>
                <c:pt idx="1">
                  <c:v>2025г. (оценка)</c:v>
                </c:pt>
                <c:pt idx="2">
                  <c:v>2026г. (прогноз)</c:v>
                </c:pt>
                <c:pt idx="3">
                  <c:v>2027г. (прогноз)</c:v>
                </c:pt>
                <c:pt idx="4">
                  <c:v>2028г. (прогноз)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1133954.4000000004</c:v>
                </c:pt>
                <c:pt idx="1">
                  <c:v>804017.9</c:v>
                </c:pt>
                <c:pt idx="2">
                  <c:v>1145797.3</c:v>
                </c:pt>
                <c:pt idx="3">
                  <c:v>865990.8</c:v>
                </c:pt>
                <c:pt idx="4">
                  <c:v>688134.4</c:v>
                </c:pt>
              </c:numCache>
            </c:numRef>
          </c:val>
        </c:ser>
        <c:ser>
          <c:idx val="1"/>
          <c:order val="1"/>
          <c:tx>
            <c:strRef>
              <c:f>Лист1!$D$1</c:f>
              <c:strCache>
                <c:ptCount val="1"/>
                <c:pt idx="0">
                  <c:v>Расходы, всего</c:v>
                </c:pt>
              </c:strCache>
            </c:strRef>
          </c:tx>
          <c:spPr>
            <a:solidFill>
              <a:srgbClr val="993366"/>
            </a:solidFill>
            <a:ln w="14094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3.2827246614690444E-3"/>
                  <c:y val="-3.2378580323785801E-2"/>
                </c:manualLayout>
              </c:layout>
              <c:showVal val="1"/>
            </c:dLbl>
            <c:dLbl>
              <c:idx val="1"/>
              <c:layout>
                <c:manualLayout>
                  <c:x val="4.9240869922035496E-3"/>
                  <c:y val="-1.992528019925283E-2"/>
                </c:manualLayout>
              </c:layout>
              <c:showVal val="1"/>
            </c:dLbl>
            <c:dLbl>
              <c:idx val="2"/>
              <c:layout>
                <c:manualLayout>
                  <c:x val="4.9240869922035496E-3"/>
                  <c:y val="-2.2415940224159638E-2"/>
                </c:manualLayout>
              </c:layout>
              <c:showVal val="1"/>
            </c:dLbl>
            <c:dLbl>
              <c:idx val="3"/>
              <c:layout>
                <c:manualLayout>
                  <c:x val="-4.9240869922035496E-3"/>
                  <c:y val="-3.9850560398505604E-2"/>
                </c:manualLayout>
              </c:layout>
              <c:showVal val="1"/>
            </c:dLbl>
            <c:dLbl>
              <c:idx val="4"/>
              <c:layout>
                <c:manualLayout>
                  <c:x val="3.2827246614690444E-3"/>
                  <c:y val="-3.4869240348692404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>
                    <a:latin typeface="+mj-lt"/>
                  </a:defRPr>
                </a:pPr>
                <a:endParaRPr lang="ru-RU"/>
              </a:p>
            </c:txPr>
            <c:showVal val="1"/>
          </c:dLbls>
          <c:cat>
            <c:strRef>
              <c:f>Лист1!$B$2:$B$6</c:f>
              <c:strCache>
                <c:ptCount val="5"/>
                <c:pt idx="0">
                  <c:v>2024г. (отчет)</c:v>
                </c:pt>
                <c:pt idx="1">
                  <c:v>2025г. (оценка)</c:v>
                </c:pt>
                <c:pt idx="2">
                  <c:v>2026г. (прогноз)</c:v>
                </c:pt>
                <c:pt idx="3">
                  <c:v>2027г. (прогноз)</c:v>
                </c:pt>
                <c:pt idx="4">
                  <c:v>2028г. (прогноз)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1148797.4000000004</c:v>
                </c:pt>
                <c:pt idx="1">
                  <c:v>841017.9</c:v>
                </c:pt>
                <c:pt idx="2">
                  <c:v>1196797.3</c:v>
                </c:pt>
                <c:pt idx="3">
                  <c:v>865990.8</c:v>
                </c:pt>
                <c:pt idx="4">
                  <c:v>688134.4</c:v>
                </c:pt>
              </c:numCache>
            </c:numRef>
          </c:val>
        </c:ser>
        <c:ser>
          <c:idx val="2"/>
          <c:order val="2"/>
          <c:tx>
            <c:strRef>
              <c:f>Лист1!$E$1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rgbClr val="FFFFCC"/>
            </a:solidFill>
            <a:ln w="14094">
              <a:solidFill>
                <a:srgbClr val="000000"/>
              </a:solidFill>
              <a:prstDash val="solid"/>
            </a:ln>
          </c:spPr>
          <c:dLbls>
            <c:txPr>
              <a:bodyPr/>
              <a:lstStyle/>
              <a:p>
                <a:pPr>
                  <a:defRPr sz="1100" b="1">
                    <a:latin typeface="+mj-lt"/>
                  </a:defRPr>
                </a:pPr>
                <a:endParaRPr lang="ru-RU"/>
              </a:p>
            </c:txPr>
            <c:showVal val="1"/>
          </c:dLbls>
          <c:cat>
            <c:strRef>
              <c:f>Лист1!$B$2:$B$6</c:f>
              <c:strCache>
                <c:ptCount val="5"/>
                <c:pt idx="0">
                  <c:v>2024г. (отчет)</c:v>
                </c:pt>
                <c:pt idx="1">
                  <c:v>2025г. (оценка)</c:v>
                </c:pt>
                <c:pt idx="2">
                  <c:v>2026г. (прогноз)</c:v>
                </c:pt>
                <c:pt idx="3">
                  <c:v>2027г. (прогноз)</c:v>
                </c:pt>
                <c:pt idx="4">
                  <c:v>2028г. (прогноз)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-14843</c:v>
                </c:pt>
                <c:pt idx="1">
                  <c:v>-37000</c:v>
                </c:pt>
                <c:pt idx="2">
                  <c:v>-51000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showVal val="1"/>
        </c:dLbls>
        <c:gapWidth val="75"/>
        <c:overlap val="-25"/>
        <c:axId val="119966720"/>
        <c:axId val="119988992"/>
      </c:barChart>
      <c:catAx>
        <c:axId val="119966720"/>
        <c:scaling>
          <c:orientation val="minMax"/>
        </c:scaling>
        <c:axPos val="b"/>
        <c:numFmt formatCode="General" sourceLinked="1"/>
        <c:majorTickMark val="none"/>
        <c:tickLblPos val="low"/>
        <c:txPr>
          <a:bodyPr/>
          <a:lstStyle/>
          <a:p>
            <a:pPr>
              <a:defRPr sz="1554" b="1" baseline="0">
                <a:solidFill>
                  <a:schemeClr val="tx1"/>
                </a:solidFill>
              </a:defRPr>
            </a:pPr>
            <a:endParaRPr lang="ru-RU"/>
          </a:p>
        </c:txPr>
        <c:crossAx val="119988992"/>
        <c:crossesAt val="0"/>
        <c:auto val="1"/>
        <c:lblAlgn val="ctr"/>
        <c:lblOffset val="100"/>
      </c:catAx>
      <c:valAx>
        <c:axId val="119988992"/>
        <c:scaling>
          <c:orientation val="minMax"/>
        </c:scaling>
        <c:axPos val="l"/>
        <c:majorGridlines/>
        <c:numFmt formatCode="General" sourceLinked="0"/>
        <c:majorTickMark val="none"/>
        <c:tickLblPos val="nextTo"/>
        <c:spPr>
          <a:ln w="10571">
            <a:noFill/>
          </a:ln>
        </c:spPr>
        <c:crossAx val="119966720"/>
        <c:crosses val="autoZero"/>
        <c:crossBetween val="between"/>
      </c:valAx>
      <c:spPr>
        <a:solidFill>
          <a:schemeClr val="accent3">
            <a:lumMod val="20000"/>
            <a:lumOff val="80000"/>
          </a:schemeClr>
        </a:solidFill>
        <a:effectLst>
          <a:innerShdw blurRad="114300">
            <a:prstClr val="black"/>
          </a:innerShdw>
        </a:effectLst>
      </c:spPr>
    </c:plotArea>
    <c:legend>
      <c:legendPos val="r"/>
      <c:layout>
        <c:manualLayout>
          <c:xMode val="edge"/>
          <c:yMode val="edge"/>
          <c:x val="4.1716328449086716E-2"/>
          <c:y val="0.88400003664464066"/>
          <c:w val="0.95709178877284351"/>
          <c:h val="8.6000146578535525E-2"/>
        </c:manualLayout>
      </c:layout>
      <c:txPr>
        <a:bodyPr/>
        <a:lstStyle/>
        <a:p>
          <a:pPr>
            <a:defRPr b="1">
              <a:solidFill>
                <a:schemeClr val="tx1"/>
              </a:solidFill>
            </a:defRPr>
          </a:pPr>
          <a:endParaRPr lang="ru-RU"/>
        </a:p>
      </c:txPr>
    </c:legend>
    <c:plotVisOnly val="1"/>
    <c:dispBlanksAs val="gap"/>
  </c:chart>
  <c:spPr>
    <a:solidFill>
      <a:schemeClr val="accent3">
        <a:lumMod val="40000"/>
        <a:lumOff val="60000"/>
      </a:schemeClr>
    </a:solidFill>
    <a:ln>
      <a:solidFill>
        <a:schemeClr val="accent3">
          <a:lumMod val="50000"/>
        </a:schemeClr>
      </a:solidFill>
    </a:ln>
    <a:effectLst>
      <a:innerShdw blurRad="114300">
        <a:prstClr val="black"/>
      </a:innerShdw>
    </a:effectLst>
  </c:spPr>
  <c:txPr>
    <a:bodyPr/>
    <a:lstStyle/>
    <a:p>
      <a:pPr>
        <a:defRPr sz="1998" baseline="0">
          <a:solidFill>
            <a:schemeClr val="bg2">
              <a:lumMod val="25000"/>
            </a:schemeClr>
          </a:solidFill>
        </a:defRPr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hPercent val="49"/>
      <c:depthPercent val="100"/>
      <c:rAngAx val="1"/>
    </c:view3D>
    <c:floor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spPr>
        <a:noFill/>
        <a:ln w="12700">
          <a:solidFill>
            <a:schemeClr val="tx1"/>
          </a:solidFill>
          <a:prstDash val="solid"/>
        </a:ln>
      </c:spPr>
    </c:sideWall>
    <c:backWall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6.3948100092678387E-2"/>
          <c:y val="1.6863406408094441E-2"/>
          <c:w val="0.92585727525486561"/>
          <c:h val="0.83473861720068221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2024 г</c:v>
                </c:pt>
              </c:strCache>
            </c:strRef>
          </c:tx>
          <c:spPr>
            <a:solidFill>
              <a:schemeClr val="accent1"/>
            </a:solidFill>
            <a:ln w="12406">
              <a:solidFill>
                <a:schemeClr val="tx1"/>
              </a:solidFill>
              <a:prstDash val="solid"/>
            </a:ln>
          </c:spPr>
          <c:dLbls>
            <c:spPr>
              <a:noFill/>
              <a:ln w="24812">
                <a:noFill/>
              </a:ln>
            </c:spPr>
            <c:txPr>
              <a:bodyPr/>
              <a:lstStyle/>
              <a:p>
                <a:pPr>
                  <a:defRPr sz="178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Val val="1"/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Sheet1!$B$2:$B$2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2025 г</c:v>
                </c:pt>
              </c:strCache>
            </c:strRef>
          </c:tx>
          <c:spPr>
            <a:solidFill>
              <a:schemeClr val="accent2"/>
            </a:solidFill>
            <a:ln w="12406">
              <a:solidFill>
                <a:schemeClr val="tx1"/>
              </a:solidFill>
              <a:prstDash val="solid"/>
            </a:ln>
          </c:spPr>
          <c:dLbls>
            <c:spPr>
              <a:noFill/>
              <a:ln w="24812">
                <a:noFill/>
              </a:ln>
            </c:spPr>
            <c:txPr>
              <a:bodyPr/>
              <a:lstStyle/>
              <a:p>
                <a:pPr>
                  <a:defRPr sz="178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Val val="1"/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Sheet1!$B$3:$B$3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2026 г</c:v>
                </c:pt>
              </c:strCache>
            </c:strRef>
          </c:tx>
          <c:spPr>
            <a:solidFill>
              <a:schemeClr val="hlink"/>
            </a:solidFill>
            <a:ln w="12406">
              <a:solidFill>
                <a:schemeClr val="tx1"/>
              </a:solidFill>
              <a:prstDash val="solid"/>
            </a:ln>
          </c:spPr>
          <c:dLbls>
            <c:spPr>
              <a:noFill/>
              <a:ln w="24812">
                <a:noFill/>
              </a:ln>
            </c:spPr>
            <c:txPr>
              <a:bodyPr/>
              <a:lstStyle/>
              <a:p>
                <a:pPr>
                  <a:defRPr sz="178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Val val="1"/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Sheet1!$B$4:$B$4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2027 г</c:v>
                </c:pt>
              </c:strCache>
            </c:strRef>
          </c:tx>
          <c:spPr>
            <a:solidFill>
              <a:schemeClr val="folHlink"/>
            </a:solidFill>
            <a:ln w="12406">
              <a:solidFill>
                <a:schemeClr val="tx1"/>
              </a:solidFill>
              <a:prstDash val="solid"/>
            </a:ln>
          </c:spPr>
          <c:dLbls>
            <c:spPr>
              <a:noFill/>
              <a:ln w="24812">
                <a:noFill/>
              </a:ln>
            </c:spPr>
            <c:txPr>
              <a:bodyPr/>
              <a:lstStyle/>
              <a:p>
                <a:pPr>
                  <a:defRPr sz="178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Val val="1"/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Sheet1!$B$5:$B$5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2028 г</c:v>
                </c:pt>
              </c:strCache>
            </c:strRef>
          </c:tx>
          <c:spPr>
            <a:solidFill>
              <a:schemeClr val="bg2"/>
            </a:solidFill>
            <a:ln w="12406">
              <a:solidFill>
                <a:schemeClr val="tx1"/>
              </a:solidFill>
              <a:prstDash val="solid"/>
            </a:ln>
          </c:spPr>
          <c:dLbls>
            <c:spPr>
              <a:noFill/>
              <a:ln w="24812">
                <a:noFill/>
              </a:ln>
            </c:spPr>
            <c:txPr>
              <a:bodyPr/>
              <a:lstStyle/>
              <a:p>
                <a:pPr>
                  <a:defRPr sz="178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Val val="1"/>
          </c:dLbls>
          <c:cat>
            <c:numRef>
              <c:f>Sheet1!$B$1:$B$1</c:f>
              <c:numCache>
                <c:formatCode>General</c:formatCode>
                <c:ptCount val="1"/>
              </c:numCache>
            </c:numRef>
          </c:cat>
          <c:val>
            <c:numRef>
              <c:f>Sheet1!$B$6:$B$6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</c:ser>
        <c:dLbls>
          <c:showVal val="1"/>
        </c:dLbls>
        <c:gapDepth val="0"/>
        <c:shape val="cylinder"/>
        <c:axId val="67696128"/>
        <c:axId val="67697664"/>
        <c:axId val="0"/>
      </c:bar3DChart>
      <c:catAx>
        <c:axId val="67696128"/>
        <c:scaling>
          <c:orientation val="minMax"/>
        </c:scaling>
        <c:axPos val="b"/>
        <c:numFmt formatCode="General" sourceLinked="1"/>
        <c:tickLblPos val="low"/>
        <c:spPr>
          <a:ln w="310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8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67697664"/>
        <c:crosses val="autoZero"/>
        <c:auto val="1"/>
        <c:lblAlgn val="ctr"/>
        <c:lblOffset val="100"/>
        <c:tickLblSkip val="1"/>
        <c:tickMarkSkip val="1"/>
      </c:catAx>
      <c:valAx>
        <c:axId val="67697664"/>
        <c:scaling>
          <c:orientation val="minMax"/>
        </c:scaling>
        <c:axPos val="l"/>
        <c:majorGridlines>
          <c:spPr>
            <a:ln w="3102">
              <a:solidFill>
                <a:schemeClr val="tx1"/>
              </a:solidFill>
              <a:prstDash val="solid"/>
            </a:ln>
          </c:spPr>
        </c:majorGridlines>
        <c:numFmt formatCode="General" sourceLinked="1"/>
        <c:tickLblPos val="nextTo"/>
        <c:spPr>
          <a:ln w="310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8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67696128"/>
        <c:crosses val="autoZero"/>
        <c:crossBetween val="between"/>
      </c:valAx>
      <c:spPr>
        <a:noFill/>
        <a:ln w="24812">
          <a:noFill/>
        </a:ln>
      </c:spPr>
    </c:plotArea>
    <c:legend>
      <c:legendPos val="b"/>
      <c:layout>
        <c:manualLayout>
          <c:xMode val="edge"/>
          <c:yMode val="edge"/>
          <c:x val="1.6731078424034047E-2"/>
          <c:y val="0.92748735244519465"/>
          <c:w val="0.97029389485193807"/>
          <c:h val="6.2959151591076498E-2"/>
        </c:manualLayout>
      </c:layout>
      <c:spPr>
        <a:noFill/>
        <a:ln w="3102">
          <a:solidFill>
            <a:schemeClr val="tx1"/>
          </a:solidFill>
          <a:prstDash val="solid"/>
        </a:ln>
      </c:spPr>
      <c:txPr>
        <a:bodyPr/>
        <a:lstStyle/>
        <a:p>
          <a:pPr>
            <a:defRPr sz="1617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78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300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 sz="1516" dirty="0" smtClean="0"/>
              <a:t>2027 </a:t>
            </a:r>
            <a:r>
              <a:rPr lang="ru-RU" sz="1516" dirty="0"/>
              <a:t>год</a:t>
            </a:r>
          </a:p>
        </c:rich>
      </c:tx>
      <c:layout>
        <c:manualLayout>
          <c:xMode val="edge"/>
          <c:yMode val="edge"/>
          <c:x val="1.4726620616171165E-2"/>
          <c:y val="5.5702938135712317E-2"/>
        </c:manualLayout>
      </c:layout>
      <c:spPr>
        <a:noFill/>
        <a:ln w="27511">
          <a:noFill/>
        </a:ln>
      </c:sp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23416506717850283"/>
          <c:y val="0.20444444444444629"/>
          <c:w val="0.28120682152187532"/>
          <c:h val="0.407121131958660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2027 год</c:v>
                </c:pt>
              </c:strCache>
            </c:strRef>
          </c:tx>
          <c:spPr>
            <a:ln>
              <a:solidFill>
                <a:schemeClr val="accent3">
                  <a:lumMod val="50000"/>
                </a:schemeClr>
              </a:solidFill>
            </a:ln>
          </c:spPr>
          <c:dPt>
            <c:idx val="0"/>
            <c:spPr>
              <a:ln>
                <a:solidFill>
                  <a:schemeClr val="tx2">
                    <a:lumMod val="75000"/>
                  </a:schemeClr>
                </a:solidFill>
              </a:ln>
            </c:spPr>
          </c:dPt>
          <c:dPt>
            <c:idx val="1"/>
            <c:spPr>
              <a:ln>
                <a:solidFill>
                  <a:schemeClr val="accent2">
                    <a:lumMod val="50000"/>
                  </a:schemeClr>
                </a:solidFill>
              </a:ln>
            </c:spPr>
          </c:dPt>
          <c:dLbls>
            <c:dLbl>
              <c:idx val="2"/>
              <c:layout>
                <c:manualLayout>
                  <c:x val="0.17199814729041299"/>
                  <c:y val="8.197026240206326E-2"/>
                </c:manualLayout>
              </c:layout>
              <c:dLblPos val="bestFit"/>
              <c:showVal val="1"/>
            </c:dLbl>
            <c:spPr>
              <a:noFill/>
              <a:ln w="27511">
                <a:noFill/>
              </a:ln>
            </c:spPr>
            <c:txPr>
              <a:bodyPr/>
              <a:lstStyle/>
              <a:p>
                <a:pPr>
                  <a:defRPr sz="13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0.19600000000000001</c:v>
                </c:pt>
                <c:pt idx="1">
                  <c:v>4.000000000000007E-3</c:v>
                </c:pt>
                <c:pt idx="2">
                  <c:v>0.8</c:v>
                </c:pt>
              </c:numCache>
            </c:numRef>
          </c:val>
        </c:ser>
      </c:pie3DChart>
      <c:spPr>
        <a:noFill/>
        <a:ln w="27511">
          <a:noFill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195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206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 sz="1408" dirty="0" smtClean="0"/>
              <a:t>2028 </a:t>
            </a:r>
            <a:r>
              <a:rPr lang="ru-RU" sz="1408" dirty="0"/>
              <a:t>год</a:t>
            </a:r>
          </a:p>
        </c:rich>
      </c:tx>
      <c:layout>
        <c:manualLayout>
          <c:xMode val="edge"/>
          <c:yMode val="edge"/>
          <c:x val="0.11212706411698539"/>
          <c:y val="6.6535622806185413E-2"/>
        </c:manualLayout>
      </c:layout>
      <c:spPr>
        <a:noFill/>
        <a:ln w="25536">
          <a:noFill/>
        </a:ln>
      </c:sp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21554763480573663"/>
          <c:y val="0.25988679420408239"/>
          <c:w val="0.35630115874111873"/>
          <c:h val="0.3592487578351075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2028 год</c:v>
                </c:pt>
              </c:strCache>
            </c:strRef>
          </c:tx>
          <c:spPr>
            <a:ln>
              <a:solidFill>
                <a:schemeClr val="accent3">
                  <a:lumMod val="50000"/>
                </a:schemeClr>
              </a:solidFill>
            </a:ln>
          </c:spPr>
          <c:dPt>
            <c:idx val="0"/>
            <c:spPr>
              <a:ln>
                <a:solidFill>
                  <a:schemeClr val="tx2">
                    <a:lumMod val="75000"/>
                  </a:schemeClr>
                </a:solidFill>
              </a:ln>
            </c:spPr>
          </c:dPt>
          <c:dPt>
            <c:idx val="1"/>
            <c:spPr>
              <a:ln>
                <a:solidFill>
                  <a:schemeClr val="accent2">
                    <a:lumMod val="50000"/>
                  </a:schemeClr>
                </a:solidFill>
              </a:ln>
            </c:spPr>
          </c:dPt>
          <c:dLbls>
            <c:dLbl>
              <c:idx val="2"/>
              <c:layout>
                <c:manualLayout>
                  <c:x val="0.2335098897655444"/>
                  <c:y val="0.18947568757696862"/>
                </c:manualLayout>
              </c:layout>
              <c:dLblPos val="bestFit"/>
              <c:showVal val="1"/>
            </c:dLbl>
            <c:spPr>
              <a:noFill/>
              <a:ln w="25536">
                <a:noFill/>
              </a:ln>
            </c:spPr>
            <c:txPr>
              <a:bodyPr/>
              <a:lstStyle/>
              <a:p>
                <a:pPr>
                  <a:defRPr sz="1206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0.26</c:v>
                </c:pt>
                <c:pt idx="1">
                  <c:v>5.000000000000007E-3</c:v>
                </c:pt>
                <c:pt idx="2">
                  <c:v>0.73500000000000065</c:v>
                </c:pt>
              </c:numCache>
            </c:numRef>
          </c:val>
        </c:ser>
      </c:pie3DChart>
      <c:spPr>
        <a:noFill/>
        <a:ln w="25536">
          <a:noFill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181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254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r>
              <a:rPr lang="ru-RU" sz="1463" dirty="0" smtClean="0"/>
              <a:t>2026 </a:t>
            </a:r>
            <a:r>
              <a:rPr lang="ru-RU" sz="1463" dirty="0"/>
              <a:t>год</a:t>
            </a:r>
          </a:p>
        </c:rich>
      </c:tx>
      <c:layout>
        <c:manualLayout>
          <c:xMode val="edge"/>
          <c:yMode val="edge"/>
          <c:x val="0.11212707032310616"/>
          <c:y val="6.6535863344950735E-2"/>
        </c:manualLayout>
      </c:layout>
      <c:spPr>
        <a:noFill/>
        <a:ln w="26543">
          <a:noFill/>
        </a:ln>
      </c:sp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.21554770318021327"/>
          <c:y val="0.25988700564971934"/>
          <c:w val="0.40636042402826938"/>
          <c:h val="0.4067796610169509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2026 год</c:v>
                </c:pt>
              </c:strCache>
            </c:strRef>
          </c:tx>
          <c:spPr>
            <a:ln>
              <a:solidFill>
                <a:schemeClr val="accent3">
                  <a:lumMod val="50000"/>
                </a:schemeClr>
              </a:solidFill>
            </a:ln>
          </c:spPr>
          <c:dPt>
            <c:idx val="0"/>
            <c:spPr>
              <a:ln>
                <a:solidFill>
                  <a:schemeClr val="tx2">
                    <a:lumMod val="75000"/>
                  </a:schemeClr>
                </a:solidFill>
              </a:ln>
            </c:spPr>
          </c:dPt>
          <c:dPt>
            <c:idx val="1"/>
            <c:spPr>
              <a:ln>
                <a:solidFill>
                  <a:schemeClr val="accent2">
                    <a:lumMod val="50000"/>
                  </a:schemeClr>
                </a:solidFill>
              </a:ln>
            </c:spPr>
          </c:dPt>
          <c:dLbls>
            <c:dLbl>
              <c:idx val="2"/>
              <c:layout>
                <c:manualLayout>
                  <c:x val="0.16293035145268134"/>
                  <c:y val="8.4929676374773735E-2"/>
                </c:manualLayout>
              </c:layout>
              <c:dLblPos val="bestFit"/>
              <c:showVal val="1"/>
            </c:dLbl>
            <c:spPr>
              <a:noFill/>
              <a:ln w="26543">
                <a:noFill/>
              </a:ln>
            </c:spPr>
            <c:txPr>
              <a:bodyPr/>
              <a:lstStyle/>
              <a:p>
                <a:pPr>
                  <a:defRPr sz="1254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0.13600000000000001</c:v>
                </c:pt>
                <c:pt idx="1">
                  <c:v>5.000000000000007E-3</c:v>
                </c:pt>
                <c:pt idx="2">
                  <c:v>0.85900000000000065</c:v>
                </c:pt>
              </c:numCache>
            </c:numRef>
          </c:val>
        </c:ser>
      </c:pie3DChart>
      <c:spPr>
        <a:noFill/>
        <a:ln w="26543">
          <a:noFill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1881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20"/>
      <c:rotY val="0"/>
      <c:depthPercent val="100"/>
      <c:perspective val="30"/>
    </c:view3D>
    <c:plotArea>
      <c:layout>
        <c:manualLayout>
          <c:layoutTarget val="inner"/>
          <c:xMode val="edge"/>
          <c:yMode val="edge"/>
          <c:x val="0.16308040770101925"/>
          <c:y val="2.6929982046678635E-2"/>
          <c:w val="0.60475651189127988"/>
          <c:h val="0.75583482944345115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 </c:v>
                </c:pt>
              </c:strCache>
            </c:strRef>
          </c:tx>
          <c:dLbls>
            <c:spPr>
              <a:noFill/>
              <a:ln w="22025">
                <a:noFill/>
              </a:ln>
            </c:spPr>
            <c:txPr>
              <a:bodyPr/>
              <a:lstStyle/>
              <a:p>
                <a:pPr>
                  <a:defRPr sz="1214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36437.1</c:v>
                </c:pt>
                <c:pt idx="1">
                  <c:v>37411</c:v>
                </c:pt>
                <c:pt idx="2">
                  <c:v>38893.300000000003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 </c:v>
                </c:pt>
              </c:strCache>
            </c:strRef>
          </c:tx>
          <c:dLbls>
            <c:spPr>
              <a:noFill/>
              <a:ln w="22025">
                <a:noFill/>
              </a:ln>
            </c:spPr>
            <c:txPr>
              <a:bodyPr/>
              <a:lstStyle/>
              <a:p>
                <a:pPr>
                  <a:defRPr sz="1387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4117.8</c:v>
                </c:pt>
                <c:pt idx="1">
                  <c:v>1675.2</c:v>
                </c:pt>
                <c:pt idx="2">
                  <c:v>1697.5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</c:v>
                </c:pt>
              </c:strCache>
            </c:strRef>
          </c:tx>
          <c:dLbls>
            <c:spPr>
              <a:noFill/>
              <a:ln w="22025">
                <a:noFill/>
              </a:ln>
            </c:spPr>
            <c:txPr>
              <a:bodyPr/>
              <a:lstStyle/>
              <a:p>
                <a:pPr>
                  <a:defRPr sz="1214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2018 год</c:v>
                </c:pt>
                <c:pt idx="1">
                  <c:v>2019 год</c:v>
                </c:pt>
                <c:pt idx="2">
                  <c:v>2020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232396.7</c:v>
                </c:pt>
                <c:pt idx="1">
                  <c:v>2139946.5</c:v>
                </c:pt>
                <c:pt idx="2">
                  <c:v>212875.4</c:v>
                </c:pt>
              </c:numCache>
            </c:numRef>
          </c:val>
        </c:ser>
        <c:shape val="cone"/>
        <c:axId val="120249728"/>
        <c:axId val="120321152"/>
        <c:axId val="120459264"/>
      </c:bar3DChart>
      <c:catAx>
        <c:axId val="12024972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387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0321152"/>
        <c:crosses val="autoZero"/>
        <c:auto val="1"/>
        <c:lblAlgn val="ctr"/>
        <c:lblOffset val="100"/>
      </c:catAx>
      <c:valAx>
        <c:axId val="120321152"/>
        <c:scaling>
          <c:orientation val="minMax"/>
        </c:scaling>
        <c:axPos val="l"/>
        <c:majorGridlines/>
        <c:numFmt formatCode="General" sourceLinked="1"/>
        <c:tickLblPos val="nextTo"/>
        <c:crossAx val="120249728"/>
        <c:crosses val="autoZero"/>
        <c:crossBetween val="between"/>
      </c:valAx>
      <c:serAx>
        <c:axId val="120459264"/>
        <c:scaling>
          <c:orientation val="minMax"/>
        </c:scaling>
        <c:delete val="1"/>
        <c:axPos val="b"/>
        <c:tickLblPos val="none"/>
        <c:crossAx val="120321152"/>
        <c:crosses val="autoZero"/>
      </c:serAx>
      <c:spPr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8259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innerShdw blurRad="114300">
            <a:prstClr val="black"/>
          </a:innerShdw>
        </a:effectLst>
      </c:spPr>
    </c:plotArea>
    <c:legend>
      <c:legendPos val="r"/>
      <c:legendEntry>
        <c:idx val="2"/>
        <c:txPr>
          <a:bodyPr/>
          <a:lstStyle/>
          <a:p>
            <a:pPr>
              <a:defRPr sz="1214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0"/>
        <c:txPr>
          <a:bodyPr/>
          <a:lstStyle/>
          <a:p>
            <a:pPr>
              <a:defRPr sz="1214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14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3725937028902788"/>
          <c:y val="0.25673247973760632"/>
          <c:w val="0.26274062971097467"/>
          <c:h val="0.39317767736061493"/>
        </c:manualLayout>
      </c:layout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</c:chart>
  <c:spPr>
    <a:gradFill rotWithShape="1">
      <a:gsLst>
        <a:gs pos="0">
          <a:schemeClr val="accent3">
            <a:tint val="50000"/>
            <a:satMod val="300000"/>
          </a:schemeClr>
        </a:gs>
        <a:gs pos="35000">
          <a:schemeClr val="accent3">
            <a:tint val="37000"/>
            <a:satMod val="300000"/>
          </a:schemeClr>
        </a:gs>
        <a:gs pos="100000">
          <a:schemeClr val="accent3">
            <a:tint val="15000"/>
            <a:satMod val="350000"/>
          </a:schemeClr>
        </a:gs>
      </a:gsLst>
      <a:lin ang="16200000" scaled="1"/>
    </a:gradFill>
    <a:ln w="8259" cap="flat" cmpd="sng" algn="ctr">
      <a:solidFill>
        <a:schemeClr val="accent3">
          <a:shade val="95000"/>
          <a:satMod val="105000"/>
        </a:schemeClr>
      </a:solidFill>
      <a:prstDash val="solid"/>
    </a:ln>
    <a:effectLst>
      <a:innerShdw blurRad="114300">
        <a:prstClr val="black"/>
      </a:inn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20"/>
      <c:rotY val="0"/>
      <c:depthPercent val="100"/>
      <c:perspective val="30"/>
    </c:view3D>
    <c:plotArea>
      <c:layout>
        <c:manualLayout>
          <c:layoutTarget val="inner"/>
          <c:xMode val="edge"/>
          <c:yMode val="edge"/>
          <c:x val="0.16308040770101925"/>
          <c:y val="4.0431266846361544E-2"/>
          <c:w val="0.74392084873609265"/>
          <c:h val="0.85515800026757538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 доходы </c:v>
                </c:pt>
              </c:strCache>
            </c:strRef>
          </c:tx>
          <c:dLbls>
            <c:dLbl>
              <c:idx val="0"/>
              <c:layout>
                <c:manualLayout>
                  <c:x val="4.467670358525533E-3"/>
                  <c:y val="0.15693701741488444"/>
                </c:manualLayout>
              </c:layout>
              <c:showVal val="1"/>
            </c:dLbl>
            <c:dLbl>
              <c:idx val="1"/>
              <c:layout>
                <c:manualLayout>
                  <c:x val="-8.1615705181541391E-4"/>
                  <c:y val="0.16458396888237747"/>
                </c:manualLayout>
              </c:layout>
              <c:showVal val="1"/>
            </c:dLbl>
            <c:dLbl>
              <c:idx val="2"/>
              <c:layout>
                <c:manualLayout>
                  <c:x val="-3.0499321930429466E-3"/>
                  <c:y val="0.17223073004198391"/>
                </c:manualLayout>
              </c:layout>
              <c:showVal val="1"/>
            </c:dLbl>
            <c:spPr>
              <a:noFill/>
              <a:ln w="23617">
                <a:noFill/>
              </a:ln>
            </c:spPr>
            <c:txPr>
              <a:bodyPr anchor="b" anchorCtr="1"/>
              <a:lstStyle/>
              <a:p>
                <a:pPr>
                  <a:defRPr sz="1023" b="1" baseline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155435.4</c:v>
                </c:pt>
                <c:pt idx="1">
                  <c:v>169354.4</c:v>
                </c:pt>
                <c:pt idx="2">
                  <c:v>179193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 доходы </c:v>
                </c:pt>
              </c:strCache>
            </c:strRef>
          </c:tx>
          <c:dLbls>
            <c:dLbl>
              <c:idx val="0"/>
              <c:layout>
                <c:manualLayout>
                  <c:x val="4.7235482044417132E-2"/>
                  <c:y val="-1.6055582424163967E-2"/>
                </c:manualLayout>
              </c:layout>
              <c:showVal val="1"/>
            </c:dLbl>
            <c:dLbl>
              <c:idx val="1"/>
              <c:layout>
                <c:manualLayout>
                  <c:x val="5.4773074793332079E-2"/>
                  <c:y val="-9.6742928454788997E-3"/>
                </c:manualLayout>
              </c:layout>
              <c:showVal val="1"/>
            </c:dLbl>
            <c:dLbl>
              <c:idx val="2"/>
              <c:layout>
                <c:manualLayout>
                  <c:x val="5.8562029932567441E-2"/>
                  <c:y val="-1.8304812566220886E-2"/>
                </c:manualLayout>
              </c:layout>
              <c:showVal val="1"/>
            </c:dLbl>
            <c:spPr>
              <a:noFill/>
              <a:ln w="23617">
                <a:noFill/>
              </a:ln>
            </c:spPr>
            <c:txPr>
              <a:bodyPr/>
              <a:lstStyle/>
              <a:p>
                <a:pPr>
                  <a:defRPr sz="1023" b="1" baseline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5539.3</c:v>
                </c:pt>
                <c:pt idx="1">
                  <c:v>3704.4</c:v>
                </c:pt>
                <c:pt idx="2">
                  <c:v>3743.1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</c:v>
                </c:pt>
              </c:strCache>
            </c:strRef>
          </c:tx>
          <c:dLbls>
            <c:spPr>
              <a:noFill/>
              <a:ln w="23617">
                <a:noFill/>
              </a:ln>
            </c:spPr>
            <c:txPr>
              <a:bodyPr/>
              <a:lstStyle/>
              <a:p>
                <a:pPr>
                  <a:defRPr sz="1023" b="1" baseline="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Лист1!$A$2:$A$4</c:f>
              <c:strCache>
                <c:ptCount val="3"/>
                <c:pt idx="0">
                  <c:v>2026 год</c:v>
                </c:pt>
                <c:pt idx="1">
                  <c:v>2027 год</c:v>
                </c:pt>
                <c:pt idx="2">
                  <c:v>2028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984822.6</c:v>
                </c:pt>
                <c:pt idx="1">
                  <c:v>692931.9</c:v>
                </c:pt>
                <c:pt idx="2">
                  <c:v>505198.3</c:v>
                </c:pt>
              </c:numCache>
            </c:numRef>
          </c:val>
        </c:ser>
        <c:shape val="cone"/>
        <c:axId val="120489856"/>
        <c:axId val="120491392"/>
        <c:axId val="120461504"/>
      </c:bar3DChart>
      <c:catAx>
        <c:axId val="12048985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88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20491392"/>
        <c:crosses val="autoZero"/>
        <c:auto val="1"/>
        <c:lblAlgn val="ctr"/>
        <c:lblOffset val="100"/>
      </c:catAx>
      <c:valAx>
        <c:axId val="120491392"/>
        <c:scaling>
          <c:orientation val="minMax"/>
        </c:scaling>
        <c:axPos val="l"/>
        <c:majorGridlines/>
        <c:numFmt formatCode="General" sourceLinked="1"/>
        <c:tickLblPos val="nextTo"/>
        <c:crossAx val="120489856"/>
        <c:crosses val="autoZero"/>
        <c:crossBetween val="between"/>
      </c:valAx>
      <c:serAx>
        <c:axId val="120461504"/>
        <c:scaling>
          <c:orientation val="minMax"/>
        </c:scaling>
        <c:delete val="1"/>
        <c:axPos val="b"/>
        <c:tickLblPos val="none"/>
        <c:crossAx val="120491392"/>
        <c:crosses val="autoZero"/>
      </c:serAx>
      <c:spPr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8856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innerShdw blurRad="114300">
            <a:prstClr val="black"/>
          </a:innerShdw>
        </a:effectLst>
      </c:spPr>
    </c:plotArea>
    <c:legend>
      <c:legendPos val="r"/>
      <c:legendEntry>
        <c:idx val="0"/>
        <c:txPr>
          <a:bodyPr/>
          <a:lstStyle/>
          <a:p>
            <a:pPr>
              <a:defRPr sz="976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976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976" b="1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1780544274524305"/>
          <c:y val="0.40871356494859978"/>
          <c:w val="0.27099650207531845"/>
          <c:h val="0.18257287010279991"/>
        </c:manualLayout>
      </c:layout>
      <c:txPr>
        <a:bodyPr/>
        <a:lstStyle/>
        <a:p>
          <a:pPr>
            <a:defRPr sz="976" b="1"/>
          </a:pPr>
          <a:endParaRPr lang="ru-RU"/>
        </a:p>
      </c:txPr>
    </c:legend>
    <c:plotVisOnly val="1"/>
    <c:dispBlanksAs val="gap"/>
  </c:chart>
  <c:spPr>
    <a:gradFill rotWithShape="1">
      <a:gsLst>
        <a:gs pos="0">
          <a:schemeClr val="accent3">
            <a:tint val="50000"/>
            <a:satMod val="300000"/>
          </a:schemeClr>
        </a:gs>
        <a:gs pos="35000">
          <a:schemeClr val="accent3">
            <a:tint val="37000"/>
            <a:satMod val="300000"/>
          </a:schemeClr>
        </a:gs>
        <a:gs pos="100000">
          <a:schemeClr val="accent3">
            <a:tint val="15000"/>
            <a:satMod val="350000"/>
          </a:schemeClr>
        </a:gs>
      </a:gsLst>
      <a:lin ang="16200000" scaled="1"/>
    </a:gradFill>
    <a:ln w="8856" cap="flat" cmpd="sng" algn="ctr">
      <a:solidFill>
        <a:schemeClr val="accent3">
          <a:shade val="95000"/>
          <a:satMod val="105000"/>
        </a:schemeClr>
      </a:solidFill>
      <a:prstDash val="solid"/>
    </a:ln>
    <a:effectLst>
      <a:innerShdw blurRad="114300">
        <a:prstClr val="black"/>
      </a:innerShdw>
    </a:effectLst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hPercent val="37"/>
      <c:depthPercent val="100"/>
      <c:rAngAx val="1"/>
    </c:view3D>
    <c:floor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spPr>
        <a:noFill/>
        <a:ln w="12700">
          <a:solidFill>
            <a:schemeClr val="tx1"/>
          </a:solidFill>
          <a:prstDash val="solid"/>
        </a:ln>
      </c:spPr>
    </c:sideWall>
    <c:backWall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9.5412844036697253E-2"/>
          <c:y val="3.663793103448279E-2"/>
          <c:w val="0.89449541284404033"/>
          <c:h val="0.78879310344828024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2024 г оценка</c:v>
                </c:pt>
              </c:strCache>
            </c:strRef>
          </c:tx>
          <c:spPr>
            <a:solidFill>
              <a:schemeClr val="accent1"/>
            </a:solidFill>
            <a:ln w="13644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-1.204294139524073E-2"/>
                  <c:y val="-2.6107686148079956E-2"/>
                </c:manualLayout>
              </c:layout>
              <c:tx>
                <c:rich>
                  <a:bodyPr/>
                  <a:lstStyle/>
                  <a:p>
                    <a:r>
                      <a:rPr lang="ru-RU" sz="1200" dirty="0" smtClean="0"/>
                      <a:t>125212,6</a:t>
                    </a:r>
                    <a:endParaRPr lang="en-US" sz="1200" dirty="0"/>
                  </a:p>
                </c:rich>
              </c:tx>
              <c:showVal val="1"/>
            </c:dLbl>
            <c:spPr>
              <a:noFill/>
              <a:ln w="27287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Val val="1"/>
          </c:dLbls>
          <c:cat>
            <c:numRef>
              <c:f>Sheet1!$B$1:$D$1</c:f>
              <c:numCache>
                <c:formatCode>General</c:formatCode>
                <c:ptCount val="3"/>
              </c:numCache>
            </c:numRef>
          </c:cat>
          <c:val>
            <c:numRef>
              <c:f>Sheet1!$B$2:$D$2</c:f>
              <c:numCache>
                <c:formatCode>General</c:formatCode>
                <c:ptCount val="3"/>
                <c:pt idx="0">
                  <c:v>112784.6</c:v>
                </c:pt>
              </c:numCache>
            </c:numRef>
          </c:val>
        </c:ser>
        <c:ser>
          <c:idx val="5"/>
          <c:order val="1"/>
          <c:tx>
            <c:strRef>
              <c:f>Sheet1!$A$3</c:f>
              <c:strCache>
                <c:ptCount val="1"/>
                <c:pt idx="0">
                  <c:v>2025 г план</c:v>
                </c:pt>
              </c:strCache>
            </c:strRef>
          </c:tx>
          <c:spPr>
            <a:solidFill>
              <a:schemeClr val="tx2"/>
            </a:solidFill>
            <a:ln w="13644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-3.1498435903264802E-3"/>
                  <c:y val="-4.1081913330384683E-2"/>
                </c:manualLayout>
              </c:layout>
              <c:showVal val="1"/>
            </c:dLbl>
            <c:spPr>
              <a:noFill/>
              <a:ln w="27287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Val val="1"/>
          </c:dLbls>
          <c:cat>
            <c:numRef>
              <c:f>Sheet1!$B$1:$D$1</c:f>
              <c:numCache>
                <c:formatCode>General</c:formatCode>
                <c:ptCount val="3"/>
              </c:numCache>
            </c:numRef>
          </c:cat>
          <c:val>
            <c:numRef>
              <c:f>Sheet1!$B$3:$D$3</c:f>
              <c:numCache>
                <c:formatCode>General</c:formatCode>
                <c:ptCount val="3"/>
                <c:pt idx="0">
                  <c:v>129300.6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2026 г план</c:v>
                </c:pt>
              </c:strCache>
            </c:strRef>
          </c:tx>
          <c:spPr>
            <a:solidFill>
              <a:schemeClr val="hlink"/>
            </a:solidFill>
            <a:ln w="13644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-2.021536394535859E-2"/>
                  <c:y val="-1.7469495003699799E-2"/>
                </c:manualLayout>
              </c:layout>
              <c:showVal val="1"/>
            </c:dLbl>
            <c:spPr>
              <a:noFill/>
              <a:ln w="27287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Val val="1"/>
          </c:dLbls>
          <c:cat>
            <c:numRef>
              <c:f>Sheet1!$B$1:$D$1</c:f>
              <c:numCache>
                <c:formatCode>General</c:formatCode>
                <c:ptCount val="3"/>
              </c:numCache>
            </c:numRef>
          </c:cat>
          <c:val>
            <c:numRef>
              <c:f>Sheet1!$B$4:$D$4</c:f>
              <c:numCache>
                <c:formatCode>General</c:formatCode>
                <c:ptCount val="3"/>
                <c:pt idx="0">
                  <c:v>155435.4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2027 г план</c:v>
                </c:pt>
              </c:strCache>
            </c:strRef>
          </c:tx>
          <c:spPr>
            <a:solidFill>
              <a:schemeClr val="folHlink"/>
            </a:solidFill>
            <a:ln w="13644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-9.5672377445701687E-3"/>
                  <c:y val="-2.2424657218380342E-2"/>
                </c:manualLayout>
              </c:layout>
              <c:showVal val="1"/>
            </c:dLbl>
            <c:spPr>
              <a:noFill/>
              <a:ln w="27287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Val val="1"/>
          </c:dLbls>
          <c:cat>
            <c:numRef>
              <c:f>Sheet1!$B$1:$D$1</c:f>
              <c:numCache>
                <c:formatCode>General</c:formatCode>
                <c:ptCount val="3"/>
              </c:numCache>
            </c:numRef>
          </c:cat>
          <c:val>
            <c:numRef>
              <c:f>Sheet1!$B$5:$D$5</c:f>
              <c:numCache>
                <c:formatCode>General</c:formatCode>
                <c:ptCount val="3"/>
                <c:pt idx="0">
                  <c:v>169354.4</c:v>
                </c:pt>
              </c:numCache>
            </c:numRef>
          </c:val>
        </c:ser>
        <c:ser>
          <c:idx val="4"/>
          <c:order val="4"/>
          <c:tx>
            <c:strRef>
              <c:f>Sheet1!$A$6</c:f>
              <c:strCache>
                <c:ptCount val="1"/>
                <c:pt idx="0">
                  <c:v>2028 г план</c:v>
                </c:pt>
              </c:strCache>
            </c:strRef>
          </c:tx>
          <c:spPr>
            <a:solidFill>
              <a:schemeClr val="bg2"/>
            </a:solidFill>
            <a:ln w="13644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1.8950822748104525E-2"/>
                  <c:y val="-2.2888180139313742E-2"/>
                </c:manualLayout>
              </c:layout>
              <c:showVal val="1"/>
            </c:dLbl>
            <c:spPr>
              <a:noFill/>
              <a:ln w="27287">
                <a:noFill/>
              </a:ln>
            </c:spPr>
            <c:txPr>
              <a:bodyPr/>
              <a:lstStyle/>
              <a:p>
                <a:pPr>
                  <a:defRPr sz="1200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Val val="1"/>
          </c:dLbls>
          <c:cat>
            <c:numRef>
              <c:f>Sheet1!$B$1:$D$1</c:f>
              <c:numCache>
                <c:formatCode>General</c:formatCode>
                <c:ptCount val="3"/>
              </c:numCache>
            </c:numRef>
          </c:cat>
          <c:val>
            <c:numRef>
              <c:f>Sheet1!$B$6:$D$6</c:f>
              <c:numCache>
                <c:formatCode>General</c:formatCode>
                <c:ptCount val="3"/>
                <c:pt idx="0">
                  <c:v>179193</c:v>
                </c:pt>
              </c:numCache>
            </c:numRef>
          </c:val>
        </c:ser>
        <c:dLbls>
          <c:showVal val="1"/>
        </c:dLbls>
        <c:gapDepth val="0"/>
        <c:shape val="cylinder"/>
        <c:axId val="121248768"/>
        <c:axId val="121262848"/>
        <c:axId val="0"/>
      </c:bar3DChart>
      <c:catAx>
        <c:axId val="121248768"/>
        <c:scaling>
          <c:orientation val="minMax"/>
        </c:scaling>
        <c:axPos val="b"/>
        <c:numFmt formatCode="General" sourceLinked="1"/>
        <c:tickLblPos val="low"/>
        <c:spPr>
          <a:ln w="341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58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21262848"/>
        <c:crosses val="autoZero"/>
        <c:auto val="1"/>
        <c:lblAlgn val="ctr"/>
        <c:lblOffset val="100"/>
        <c:tickLblSkip val="1"/>
        <c:tickMarkSkip val="1"/>
      </c:catAx>
      <c:valAx>
        <c:axId val="121262848"/>
        <c:scaling>
          <c:orientation val="minMax"/>
        </c:scaling>
        <c:axPos val="l"/>
        <c:majorGridlines>
          <c:spPr>
            <a:ln w="3411">
              <a:solidFill>
                <a:schemeClr val="tx1"/>
              </a:solidFill>
              <a:prstDash val="solid"/>
            </a:ln>
          </c:spPr>
        </c:majorGridlines>
        <c:numFmt formatCode="General" sourceLinked="1"/>
        <c:tickLblPos val="nextTo"/>
        <c:spPr>
          <a:ln w="3411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558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21248768"/>
        <c:crosses val="autoZero"/>
        <c:crossBetween val="between"/>
      </c:valAx>
      <c:spPr>
        <a:noFill/>
        <a:ln w="27287">
          <a:noFill/>
        </a:ln>
      </c:spPr>
    </c:plotArea>
    <c:legend>
      <c:legendPos val="b"/>
      <c:layout>
        <c:manualLayout>
          <c:xMode val="edge"/>
          <c:yMode val="edge"/>
          <c:x val="1.5596330275229357E-2"/>
          <c:y val="0.90301724137931039"/>
          <c:w val="0.96513761467890413"/>
          <c:h val="9.4827586206897227E-2"/>
        </c:manualLayout>
      </c:layout>
      <c:spPr>
        <a:noFill/>
        <a:ln w="3411">
          <a:solidFill>
            <a:schemeClr val="tx1"/>
          </a:solidFill>
          <a:prstDash val="solid"/>
        </a:ln>
      </c:spPr>
      <c:txPr>
        <a:bodyPr/>
        <a:lstStyle/>
        <a:p>
          <a:pPr>
            <a:defRPr sz="1182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55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5.1670921435778117E-2"/>
          <c:y val="0.17573361731422921"/>
          <c:w val="0.35284822903342788"/>
          <c:h val="0.575553177509837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3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spPr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-2.8126280354789767E-2"/>
                  <c:y val="-4.1791048050381828E-2"/>
                </c:manualLayout>
              </c:layout>
              <c:spPr>
                <a:noFill/>
                <a:ln w="31220">
                  <a:noFill/>
                </a:ln>
              </c:spPr>
              <c:txPr>
                <a:bodyPr/>
                <a:lstStyle/>
                <a:p>
                  <a:pPr>
                    <a:defRPr sz="983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spPr>
                <a:noFill/>
                <a:ln w="31220">
                  <a:noFill/>
                </a:ln>
              </c:spPr>
              <c:txPr>
                <a:bodyPr/>
                <a:lstStyle/>
                <a:p>
                  <a:pPr>
                    <a:defRPr sz="983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</c:dLbl>
            <c:dLbl>
              <c:idx val="3"/>
              <c:layout>
                <c:manualLayout>
                  <c:x val="5.6807651360676094E-2"/>
                  <c:y val="-8.0523726291670247E-2"/>
                </c:manualLayout>
              </c:layout>
              <c:spPr>
                <a:noFill/>
                <a:ln w="31220">
                  <a:noFill/>
                </a:ln>
              </c:spPr>
              <c:txPr>
                <a:bodyPr/>
                <a:lstStyle/>
                <a:p>
                  <a:pPr>
                    <a:defRPr sz="983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Val val="1"/>
            </c:dLbl>
            <c:dLbl>
              <c:idx val="4"/>
              <c:spPr>
                <a:noFill/>
                <a:ln w="31220">
                  <a:noFill/>
                </a:ln>
              </c:spPr>
              <c:txPr>
                <a:bodyPr/>
                <a:lstStyle/>
                <a:p>
                  <a:pPr>
                    <a:defRPr sz="983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</c:dLbl>
            <c:dLbl>
              <c:idx val="5"/>
              <c:layout>
                <c:manualLayout>
                  <c:x val="9.8611110392161708E-3"/>
                  <c:y val="1.7899158676902963E-2"/>
                </c:manualLayout>
              </c:layout>
              <c:spPr>
                <a:noFill/>
                <a:ln w="31220">
                  <a:noFill/>
                </a:ln>
              </c:spPr>
              <c:txPr>
                <a:bodyPr/>
                <a:lstStyle/>
                <a:p>
                  <a:pPr>
                    <a:defRPr sz="983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Val val="1"/>
            </c:dLbl>
            <c:dLbl>
              <c:idx val="6"/>
              <c:layout>
                <c:manualLayout>
                  <c:x val="2.2099220278763633E-2"/>
                  <c:y val="-4.1791048050381793E-2"/>
                </c:manualLayout>
              </c:layout>
              <c:showVal val="1"/>
            </c:dLbl>
            <c:dLbl>
              <c:idx val="7"/>
              <c:layout>
                <c:manualLayout>
                  <c:x val="-4.7666926626475814E-2"/>
                  <c:y val="-1.2436675867644131E-2"/>
                </c:manualLayout>
              </c:layout>
              <c:spPr>
                <a:noFill/>
                <a:ln w="31220">
                  <a:noFill/>
                </a:ln>
              </c:spPr>
              <c:txPr>
                <a:bodyPr/>
                <a:lstStyle/>
                <a:p>
                  <a:pPr>
                    <a:defRPr sz="983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Val val="1"/>
            </c:dLbl>
            <c:dLbl>
              <c:idx val="8"/>
              <c:layout>
                <c:manualLayout>
                  <c:x val="0"/>
                  <c:y val="-2.3865544902537277E-2"/>
                </c:manualLayout>
              </c:layout>
              <c:spPr>
                <a:noFill/>
                <a:ln w="31220">
                  <a:noFill/>
                </a:ln>
              </c:spPr>
              <c:txPr>
                <a:bodyPr/>
                <a:lstStyle/>
                <a:p>
                  <a:pPr>
                    <a:defRPr sz="983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>
                  <a:defRPr sz="983"/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Общегосударственные вопросы - 135661,7 т.р.</c:v>
                </c:pt>
                <c:pt idx="1">
                  <c:v>Национальная оборона - 573,8 т.р.</c:v>
                </c:pt>
                <c:pt idx="2">
                  <c:v>Национальная экономика - 534400,4  т.р.</c:v>
                </c:pt>
                <c:pt idx="3">
                  <c:v>Жилищно-коммунальное хозяйство - 91563 т. р.</c:v>
                </c:pt>
                <c:pt idx="4">
                  <c:v>Охрана окружающей среды - 202,8 т.р.</c:v>
                </c:pt>
                <c:pt idx="5">
                  <c:v>Образование - 290915,0 т.р.</c:v>
                </c:pt>
                <c:pt idx="6">
                  <c:v>Культура -97317,8 т.р.</c:v>
                </c:pt>
                <c:pt idx="7">
                  <c:v>Социальная политика - 28298,8 т.р.</c:v>
                </c:pt>
                <c:pt idx="8">
                  <c:v>Физическая культура и спорт - 20863,9 т.р.</c:v>
                </c:pt>
              </c:strCache>
            </c:strRef>
          </c:cat>
          <c:val>
            <c:numRef>
              <c:f>Лист1!$B$2:$B$10</c:f>
              <c:numCache>
                <c:formatCode>0.00%</c:formatCode>
                <c:ptCount val="9"/>
                <c:pt idx="0">
                  <c:v>0.113</c:v>
                </c:pt>
                <c:pt idx="1">
                  <c:v>1.0000000000000015E-3</c:v>
                </c:pt>
                <c:pt idx="2">
                  <c:v>0.44700000000000001</c:v>
                </c:pt>
                <c:pt idx="3">
                  <c:v>7.8000000000000014E-2</c:v>
                </c:pt>
                <c:pt idx="4">
                  <c:v>0</c:v>
                </c:pt>
                <c:pt idx="5">
                  <c:v>0.24300000000000019</c:v>
                </c:pt>
                <c:pt idx="6">
                  <c:v>8.1000000000000003E-2</c:v>
                </c:pt>
                <c:pt idx="7">
                  <c:v>2.1000000000000012E-2</c:v>
                </c:pt>
                <c:pt idx="8">
                  <c:v>1.6000000000000021E-2</c:v>
                </c:pt>
              </c:numCache>
            </c:numRef>
          </c:val>
        </c:ser>
        <c:firstSliceAng val="0"/>
        <c:holeSize val="50"/>
      </c:doughnutChart>
      <c:spPr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11707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innerShdw blurRad="114300">
            <a:prstClr val="black"/>
          </a:innerShdw>
        </a:effectLst>
      </c:spPr>
    </c:plotArea>
    <c:legend>
      <c:legendPos val="r"/>
      <c:layout>
        <c:manualLayout>
          <c:xMode val="edge"/>
          <c:yMode val="edge"/>
          <c:x val="0.44347817829304276"/>
          <c:y val="8.1967014617630632E-2"/>
          <c:w val="0.5456520397261897"/>
          <c:h val="0.84517316057252767"/>
        </c:manualLayout>
      </c:layout>
      <c:spPr>
        <a:noFill/>
        <a:ln w="31220">
          <a:noFill/>
        </a:ln>
      </c:spPr>
      <c:txPr>
        <a:bodyPr/>
        <a:lstStyle/>
        <a:p>
          <a:pPr>
            <a:defRPr sz="145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2212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3.8791724770134858E-2"/>
          <c:y val="0.18150355696459028"/>
          <c:w val="0.37186106943063202"/>
          <c:h val="0.6996084567526006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3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spPr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layout>
                <c:manualLayout>
                  <c:x val="-2.8126280354789767E-2"/>
                  <c:y val="-4.1791048050381828E-2"/>
                </c:manualLayout>
              </c:layout>
              <c:spPr>
                <a:noFill/>
                <a:ln w="31220">
                  <a:noFill/>
                </a:ln>
              </c:spPr>
              <c:txPr>
                <a:bodyPr/>
                <a:lstStyle/>
                <a:p>
                  <a:pPr>
                    <a:defRPr sz="983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Val val="1"/>
            </c:dLbl>
            <c:dLbl>
              <c:idx val="2"/>
              <c:spPr>
                <a:noFill/>
                <a:ln w="31220">
                  <a:noFill/>
                </a:ln>
              </c:spPr>
              <c:txPr>
                <a:bodyPr/>
                <a:lstStyle/>
                <a:p>
                  <a:pPr>
                    <a:defRPr sz="983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</c:dLbl>
            <c:dLbl>
              <c:idx val="3"/>
              <c:layout>
                <c:manualLayout>
                  <c:x val="5.6807651360676094E-2"/>
                  <c:y val="-8.0523726291670247E-2"/>
                </c:manualLayout>
              </c:layout>
              <c:spPr>
                <a:noFill/>
                <a:ln w="31220">
                  <a:noFill/>
                </a:ln>
              </c:spPr>
              <c:txPr>
                <a:bodyPr/>
                <a:lstStyle/>
                <a:p>
                  <a:pPr>
                    <a:defRPr sz="983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Val val="1"/>
            </c:dLbl>
            <c:dLbl>
              <c:idx val="4"/>
              <c:spPr>
                <a:noFill/>
                <a:ln w="31220">
                  <a:noFill/>
                </a:ln>
              </c:spPr>
              <c:txPr>
                <a:bodyPr/>
                <a:lstStyle/>
                <a:p>
                  <a:pPr>
                    <a:defRPr sz="983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</c:dLbl>
            <c:dLbl>
              <c:idx val="5"/>
              <c:layout>
                <c:manualLayout>
                  <c:x val="9.8611110392161708E-3"/>
                  <c:y val="1.7899158676902963E-2"/>
                </c:manualLayout>
              </c:layout>
              <c:spPr>
                <a:noFill/>
                <a:ln w="31220">
                  <a:noFill/>
                </a:ln>
              </c:spPr>
              <c:txPr>
                <a:bodyPr/>
                <a:lstStyle/>
                <a:p>
                  <a:pPr>
                    <a:defRPr sz="983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Val val="1"/>
            </c:dLbl>
            <c:dLbl>
              <c:idx val="6"/>
              <c:layout>
                <c:manualLayout>
                  <c:x val="2.2099220278763643E-2"/>
                  <c:y val="-4.1791048050381793E-2"/>
                </c:manualLayout>
              </c:layout>
              <c:showVal val="1"/>
            </c:dLbl>
            <c:dLbl>
              <c:idx val="7"/>
              <c:layout>
                <c:manualLayout>
                  <c:x val="-4.7666926626475814E-2"/>
                  <c:y val="-1.2436675867644131E-2"/>
                </c:manualLayout>
              </c:layout>
              <c:spPr>
                <a:noFill/>
                <a:ln w="31220">
                  <a:noFill/>
                </a:ln>
              </c:spPr>
              <c:txPr>
                <a:bodyPr/>
                <a:lstStyle/>
                <a:p>
                  <a:pPr>
                    <a:defRPr sz="983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Val val="1"/>
            </c:dLbl>
            <c:dLbl>
              <c:idx val="8"/>
              <c:layout>
                <c:manualLayout>
                  <c:x val="0"/>
                  <c:y val="-2.3865544902537277E-2"/>
                </c:manualLayout>
              </c:layout>
              <c:spPr>
                <a:noFill/>
                <a:ln w="31220">
                  <a:noFill/>
                </a:ln>
              </c:spPr>
              <c:txPr>
                <a:bodyPr/>
                <a:lstStyle/>
                <a:p>
                  <a:pPr>
                    <a:defRPr sz="983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>
                  <a:defRPr sz="983"/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Общегосударственные вопросы - 101280,2 т.р.</c:v>
                </c:pt>
                <c:pt idx="1">
                  <c:v>Национальная оборона - 643,2 т.р.</c:v>
                </c:pt>
                <c:pt idx="2">
                  <c:v>Национальная экономика - 361415,3  т.р.</c:v>
                </c:pt>
                <c:pt idx="3">
                  <c:v>Жилищно-коммунальное хозяйство - 29503,0 т. р.</c:v>
                </c:pt>
                <c:pt idx="4">
                  <c:v>Охрана окружающей среды - 26,2 т.р.</c:v>
                </c:pt>
                <c:pt idx="5">
                  <c:v>Образование - 267838,9 т.р.</c:v>
                </c:pt>
                <c:pt idx="6">
                  <c:v>Культура -63839,8 т.р.</c:v>
                </c:pt>
                <c:pt idx="7">
                  <c:v>Социальная политика - 16912,9 т.р.</c:v>
                </c:pt>
                <c:pt idx="8">
                  <c:v>Физическая культура и спорт - 16467,5 т.р.</c:v>
                </c:pt>
              </c:strCache>
            </c:strRef>
          </c:cat>
          <c:val>
            <c:numRef>
              <c:f>Лист1!$B$2:$B$10</c:f>
              <c:numCache>
                <c:formatCode>0.00%</c:formatCode>
                <c:ptCount val="9"/>
                <c:pt idx="0">
                  <c:v>0.11700000000000002</c:v>
                </c:pt>
                <c:pt idx="1">
                  <c:v>1.0000000000000013E-3</c:v>
                </c:pt>
                <c:pt idx="2">
                  <c:v>0.41700000000000031</c:v>
                </c:pt>
                <c:pt idx="3">
                  <c:v>3.4000000000000002E-2</c:v>
                </c:pt>
                <c:pt idx="4">
                  <c:v>0</c:v>
                </c:pt>
                <c:pt idx="5">
                  <c:v>0.31000000000000033</c:v>
                </c:pt>
                <c:pt idx="6">
                  <c:v>7.5000000000000011E-2</c:v>
                </c:pt>
                <c:pt idx="7">
                  <c:v>1.900000000000002E-2</c:v>
                </c:pt>
                <c:pt idx="8">
                  <c:v>1.900000000000002E-2</c:v>
                </c:pt>
              </c:numCache>
            </c:numRef>
          </c:val>
        </c:ser>
        <c:firstSliceAng val="0"/>
        <c:holeSize val="50"/>
      </c:doughnutChart>
      <c:spPr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11707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innerShdw blurRad="114300">
            <a:prstClr val="black"/>
          </a:innerShdw>
        </a:effectLst>
      </c:spPr>
    </c:plotArea>
    <c:legend>
      <c:legendPos val="r"/>
      <c:layout>
        <c:manualLayout>
          <c:xMode val="edge"/>
          <c:yMode val="edge"/>
          <c:x val="0.44347817829304287"/>
          <c:y val="8.1967014617630632E-2"/>
          <c:w val="0.5456520397261897"/>
          <c:h val="0.84517316057252767"/>
        </c:manualLayout>
      </c:layout>
      <c:spPr>
        <a:noFill/>
        <a:ln w="31220">
          <a:noFill/>
        </a:ln>
      </c:spPr>
      <c:txPr>
        <a:bodyPr/>
        <a:lstStyle/>
        <a:p>
          <a:pPr>
            <a:defRPr sz="145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2212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2.9069612604305999E-2"/>
          <c:y val="0.18539976246274614"/>
          <c:w val="0.39926447530404635"/>
          <c:h val="0.6926323285830756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3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spPr>
              <a:scene3d>
                <a:camera prst="orthographicFront"/>
                <a:lightRig rig="threePt" dir="t"/>
              </a:scene3d>
              <a:sp3d/>
            </c:spPr>
          </c:dPt>
          <c:dLbls>
            <c:dLbl>
              <c:idx val="0"/>
              <c:numFmt formatCode="0.00%" sourceLinked="0"/>
              <c:spPr>
                <a:noFill/>
                <a:ln w="41473">
                  <a:noFill/>
                </a:ln>
              </c:spPr>
              <c:txPr>
                <a:bodyPr/>
                <a:lstStyle/>
                <a:p>
                  <a:pPr>
                    <a:defRPr sz="1470" b="0" i="0" u="none" strike="noStrike" baseline="0">
                      <a:solidFill>
                        <a:srgbClr val="000000"/>
                      </a:solidFill>
                      <a:latin typeface="Times New Roman" pitchFamily="18" charset="0"/>
                      <a:ea typeface="Calibri"/>
                      <a:cs typeface="Times New Roman" pitchFamily="18" charset="0"/>
                    </a:defRPr>
                  </a:pPr>
                  <a:endParaRPr lang="ru-RU"/>
                </a:p>
              </c:txPr>
            </c:dLbl>
            <c:dLbl>
              <c:idx val="2"/>
              <c:numFmt formatCode="0.00%" sourceLinked="0"/>
              <c:spPr>
                <a:noFill/>
                <a:ln w="41473">
                  <a:noFill/>
                </a:ln>
              </c:spPr>
              <c:txPr>
                <a:bodyPr/>
                <a:lstStyle/>
                <a:p>
                  <a:pPr>
                    <a:defRPr sz="1470" b="0" i="0" u="none" strike="noStrike" baseline="0">
                      <a:solidFill>
                        <a:srgbClr val="000000"/>
                      </a:solidFill>
                      <a:latin typeface="Times New Roman" pitchFamily="18" charset="0"/>
                      <a:ea typeface="Calibri"/>
                      <a:cs typeface="Times New Roman" pitchFamily="18" charset="0"/>
                    </a:defRPr>
                  </a:pPr>
                  <a:endParaRPr lang="ru-RU"/>
                </a:p>
              </c:txPr>
            </c:dLbl>
            <c:dLbl>
              <c:idx val="3"/>
              <c:numFmt formatCode="0.00%" sourceLinked="0"/>
              <c:spPr>
                <a:noFill/>
                <a:ln w="41473">
                  <a:noFill/>
                </a:ln>
              </c:spPr>
              <c:txPr>
                <a:bodyPr/>
                <a:lstStyle/>
                <a:p>
                  <a:pPr>
                    <a:defRPr sz="1470" b="0" i="0" u="none" strike="noStrike" baseline="0">
                      <a:solidFill>
                        <a:srgbClr val="000000"/>
                      </a:solidFill>
                      <a:latin typeface="Times New Roman" pitchFamily="18" charset="0"/>
                      <a:ea typeface="Calibri"/>
                      <a:cs typeface="Times New Roman" pitchFamily="18" charset="0"/>
                    </a:defRPr>
                  </a:pPr>
                  <a:endParaRPr lang="ru-RU"/>
                </a:p>
              </c:txPr>
            </c:dLbl>
            <c:dLbl>
              <c:idx val="4"/>
              <c:numFmt formatCode="0.00%" sourceLinked="0"/>
              <c:spPr>
                <a:noFill/>
                <a:ln w="41473">
                  <a:noFill/>
                </a:ln>
              </c:spPr>
              <c:txPr>
                <a:bodyPr/>
                <a:lstStyle/>
                <a:p>
                  <a:pPr>
                    <a:defRPr sz="1470" b="0" i="0" u="none" strike="noStrike" baseline="0">
                      <a:solidFill>
                        <a:srgbClr val="000000"/>
                      </a:solidFill>
                      <a:latin typeface="Times New Roman" pitchFamily="18" charset="0"/>
                      <a:ea typeface="Calibri"/>
                      <a:cs typeface="Times New Roman" pitchFamily="18" charset="0"/>
                    </a:defRPr>
                  </a:pPr>
                  <a:endParaRPr lang="ru-RU"/>
                </a:p>
              </c:txPr>
            </c:dLbl>
            <c:dLbl>
              <c:idx val="5"/>
              <c:layout>
                <c:manualLayout>
                  <c:x val="9.8576118421742267E-3"/>
                  <c:y val="1.3143482456232303E-2"/>
                </c:manualLayout>
              </c:layout>
              <c:numFmt formatCode="0.00%" sourceLinked="0"/>
              <c:spPr>
                <a:noFill/>
                <a:ln w="41473">
                  <a:noFill/>
                </a:ln>
              </c:spPr>
              <c:txPr>
                <a:bodyPr/>
                <a:lstStyle/>
                <a:p>
                  <a:pPr>
                    <a:defRPr sz="1470" b="0" i="0" u="none" strike="noStrike" baseline="0">
                      <a:solidFill>
                        <a:srgbClr val="000000"/>
                      </a:solidFill>
                      <a:latin typeface="Times New Roman" pitchFamily="18" charset="0"/>
                      <a:ea typeface="Calibri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6"/>
              <c:layout>
                <c:manualLayout>
                  <c:x val="7.626076457721489E-3"/>
                  <c:y val="-6.8131869441932627E-2"/>
                </c:manualLayout>
              </c:layout>
              <c:showVal val="1"/>
            </c:dLbl>
            <c:dLbl>
              <c:idx val="7"/>
              <c:layout>
                <c:manualLayout>
                  <c:x val="-3.6719884693615541E-2"/>
                  <c:y val="-7.5145489166795337E-2"/>
                </c:manualLayout>
              </c:layout>
              <c:numFmt formatCode="0.00%" sourceLinked="0"/>
              <c:spPr>
                <a:noFill/>
                <a:ln w="41473">
                  <a:noFill/>
                </a:ln>
              </c:spPr>
              <c:txPr>
                <a:bodyPr/>
                <a:lstStyle/>
                <a:p>
                  <a:pPr>
                    <a:defRPr sz="1470" b="0" i="0" u="none" strike="noStrike" baseline="0">
                      <a:solidFill>
                        <a:srgbClr val="000000"/>
                      </a:solidFill>
                      <a:latin typeface="Times New Roman" pitchFamily="18" charset="0"/>
                      <a:ea typeface="Calibri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dLbl>
              <c:idx val="8"/>
              <c:layout>
                <c:manualLayout>
                  <c:x val="6.7635281443086939E-3"/>
                  <c:y val="-8.4703000360250011E-2"/>
                </c:manualLayout>
              </c:layout>
              <c:numFmt formatCode="0.00%" sourceLinked="0"/>
              <c:spPr>
                <a:noFill/>
                <a:ln w="41473">
                  <a:noFill/>
                </a:ln>
              </c:spPr>
              <c:txPr>
                <a:bodyPr/>
                <a:lstStyle/>
                <a:p>
                  <a:pPr>
                    <a:defRPr sz="1470" b="0" i="0" u="none" strike="noStrike" baseline="0">
                      <a:solidFill>
                        <a:srgbClr val="000000"/>
                      </a:solidFill>
                      <a:latin typeface="Times New Roman" pitchFamily="18" charset="0"/>
                      <a:ea typeface="Calibri"/>
                      <a:cs typeface="Times New Roman" pitchFamily="18" charset="0"/>
                    </a:defRPr>
                  </a:pPr>
                  <a:endParaRPr lang="ru-RU"/>
                </a:p>
              </c:txPr>
              <c:showVal val="1"/>
            </c:dLbl>
            <c:numFmt formatCode="0.00%" sourceLinked="0"/>
            <c:txPr>
              <a:bodyPr/>
              <a:lstStyle/>
              <a:p>
                <a:pPr>
                  <a:defRPr sz="147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Лист1!$A$2:$A$10</c:f>
              <c:strCache>
                <c:ptCount val="9"/>
                <c:pt idx="0">
                  <c:v>Общегосударственные вопросы - 115780,6 т.р</c:v>
                </c:pt>
                <c:pt idx="1">
                  <c:v>Национальная оборона - 813,3 т.р.</c:v>
                </c:pt>
                <c:pt idx="2">
                  <c:v>Национальная экономика - 110651,4  т.р.</c:v>
                </c:pt>
                <c:pt idx="3">
                  <c:v>Жилищно-коммунальное хозяйство - 63964,4 т. р.</c:v>
                </c:pt>
                <c:pt idx="4">
                  <c:v>Окружающая среда - 33,5 т.р.</c:v>
                </c:pt>
                <c:pt idx="5">
                  <c:v>Образование - 279688 т.р.</c:v>
                </c:pt>
                <c:pt idx="6">
                  <c:v>Культура -63290,8 т.р.</c:v>
                </c:pt>
                <c:pt idx="7">
                  <c:v>Социальная политика - 21149,1 т.р.</c:v>
                </c:pt>
                <c:pt idx="8">
                  <c:v>Физическая культура и спорт - 16272,5 т.р.</c:v>
                </c:pt>
              </c:strCache>
            </c:strRef>
          </c:cat>
          <c:val>
            <c:numRef>
              <c:f>Лист1!$B$2:$B$10</c:f>
              <c:numCache>
                <c:formatCode>0.00%</c:formatCode>
                <c:ptCount val="9"/>
                <c:pt idx="0">
                  <c:v>0.16800000000000001</c:v>
                </c:pt>
                <c:pt idx="1">
                  <c:v>1.0000000000000013E-3</c:v>
                </c:pt>
                <c:pt idx="2">
                  <c:v>0.161</c:v>
                </c:pt>
                <c:pt idx="3">
                  <c:v>9.3000000000000138E-2</c:v>
                </c:pt>
                <c:pt idx="4">
                  <c:v>0</c:v>
                </c:pt>
                <c:pt idx="5">
                  <c:v>0.40600000000000008</c:v>
                </c:pt>
                <c:pt idx="6">
                  <c:v>9.2000000000000026E-2</c:v>
                </c:pt>
                <c:pt idx="7">
                  <c:v>3.1000000000000028E-2</c:v>
                </c:pt>
                <c:pt idx="8">
                  <c:v>2.4E-2</c:v>
                </c:pt>
              </c:numCache>
            </c:numRef>
          </c:val>
        </c:ser>
        <c:firstSliceAng val="0"/>
        <c:holeSize val="50"/>
      </c:doughnutChart>
      <c:spPr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15552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innerShdw blurRad="114300">
            <a:prstClr val="black"/>
          </a:innerShdw>
        </a:effectLst>
      </c:spPr>
    </c:plotArea>
    <c:legend>
      <c:legendPos val="r"/>
      <c:layout>
        <c:manualLayout>
          <c:xMode val="edge"/>
          <c:yMode val="edge"/>
          <c:x val="0.49556529084321732"/>
          <c:y val="0"/>
          <c:w val="0.50110865232180091"/>
          <c:h val="1"/>
        </c:manualLayout>
      </c:layout>
      <c:spPr>
        <a:noFill/>
        <a:ln w="41473">
          <a:noFill/>
        </a:ln>
      </c:spPr>
      <c:txPr>
        <a:bodyPr/>
        <a:lstStyle/>
        <a:p>
          <a:pPr>
            <a:defRPr sz="1400" b="1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2939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0.17817623073754271"/>
          <c:y val="5.4832027966407265E-2"/>
          <c:w val="0.43212645930739002"/>
          <c:h val="0.71847586500410165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Дошкольное образование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59.3</c:v>
                </c:pt>
                <c:pt idx="1">
                  <c:v>51.2</c:v>
                </c:pt>
                <c:pt idx="2">
                  <c:v>50.7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Общее образование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188.8</c:v>
                </c:pt>
                <c:pt idx="1">
                  <c:v>175.6</c:v>
                </c:pt>
                <c:pt idx="2">
                  <c:v>187.8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Дополнительное образование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28.3</c:v>
                </c:pt>
                <c:pt idx="1">
                  <c:v>26.3</c:v>
                </c:pt>
                <c:pt idx="2">
                  <c:v>27.1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Прочие расходы</c:v>
                </c:pt>
              </c:strCache>
            </c:strRef>
          </c:tx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14.5</c:v>
                </c:pt>
                <c:pt idx="1">
                  <c:v>14.1</c:v>
                </c:pt>
                <c:pt idx="2">
                  <c:v>14.1</c:v>
                </c:pt>
              </c:numCache>
            </c:numRef>
          </c:val>
        </c:ser>
        <c:axId val="129709184"/>
        <c:axId val="129710720"/>
      </c:barChart>
      <c:catAx>
        <c:axId val="129709184"/>
        <c:scaling>
          <c:orientation val="minMax"/>
        </c:scaling>
        <c:axPos val="b"/>
        <c:numFmt formatCode="General" sourceLinked="1"/>
        <c:tickLblPos val="nextTo"/>
        <c:crossAx val="129710720"/>
        <c:crosses val="autoZero"/>
        <c:auto val="1"/>
        <c:lblAlgn val="ctr"/>
        <c:lblOffset val="100"/>
      </c:catAx>
      <c:valAx>
        <c:axId val="129710720"/>
        <c:scaling>
          <c:orientation val="minMax"/>
        </c:scaling>
        <c:axPos val="l"/>
        <c:majorGridlines/>
        <c:numFmt formatCode="General" sourceLinked="1"/>
        <c:tickLblPos val="nextTo"/>
        <c:crossAx val="129709184"/>
        <c:crosses val="autoZero"/>
        <c:crossBetween val="between"/>
      </c:valAx>
    </c:plotArea>
    <c:legend>
      <c:legendPos val="r"/>
      <c:txPr>
        <a:bodyPr/>
        <a:lstStyle/>
        <a:p>
          <a:pPr>
            <a:defRPr sz="14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40"/>
      <c:perspective val="0"/>
    </c:view3D>
    <c:plotArea>
      <c:layout>
        <c:manualLayout>
          <c:layoutTarget val="inner"/>
          <c:xMode val="edge"/>
          <c:yMode val="edge"/>
          <c:x val="0.15384615384615524"/>
          <c:y val="0.2434077079107505"/>
          <c:w val="0.30769230769230782"/>
          <c:h val="0.40770791075050711"/>
        </c:manualLayout>
      </c:layout>
      <c:pie3DChart>
        <c:varyColors val="1"/>
        <c:ser>
          <c:idx val="0"/>
          <c:order val="0"/>
          <c:spPr>
            <a:solidFill>
              <a:schemeClr val="accent1"/>
            </a:solidFill>
            <a:ln w="12811">
              <a:solidFill>
                <a:srgbClr val="000000"/>
              </a:solidFill>
              <a:prstDash val="solid"/>
            </a:ln>
          </c:spPr>
          <c:explosion val="23"/>
          <c:dPt>
            <c:idx val="1"/>
            <c:spPr>
              <a:solidFill>
                <a:schemeClr val="accent2"/>
              </a:solidFill>
              <a:ln w="12811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solidFill>
                <a:schemeClr val="hlink"/>
              </a:solidFill>
              <a:ln w="12811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solidFill>
                <a:schemeClr val="folHlink"/>
              </a:solidFill>
              <a:ln w="12811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-5.8272255879323304E-2"/>
                  <c:y val="-9.8991261763011568E-2"/>
                </c:manualLayout>
              </c:layout>
              <c:dLblPos val="bestFit"/>
              <c:showVal val="1"/>
            </c:dLbl>
            <c:dLbl>
              <c:idx val="2"/>
              <c:layout>
                <c:manualLayout>
                  <c:x val="3.9138397611606812E-2"/>
                  <c:y val="1.3291242558094742E-2"/>
                </c:manualLayout>
              </c:layout>
              <c:dLblPos val="bestFit"/>
              <c:showVal val="1"/>
            </c:dLbl>
            <c:dLbl>
              <c:idx val="3"/>
              <c:layout>
                <c:manualLayout>
                  <c:x val="-2.876809190425476E-2"/>
                  <c:y val="4.4207317073170729E-2"/>
                </c:manualLayout>
              </c:layout>
              <c:dLblPos val="bestFit"/>
              <c:showVal val="1"/>
            </c:dLbl>
            <c:spPr>
              <a:noFill/>
              <a:ln w="30703">
                <a:noFill/>
              </a:ln>
            </c:spPr>
            <c:txPr>
              <a:bodyPr/>
              <a:lstStyle/>
              <a:p>
                <a:pPr>
                  <a:defRPr sz="1209" b="0" i="0" u="none" strike="noStrike" baseline="0">
                    <a:solidFill>
                      <a:srgbClr val="000000"/>
                    </a:solidFill>
                    <a:latin typeface="Arial Cyr"/>
                    <a:ea typeface="Arial Cyr"/>
                    <a:cs typeface="Arial Cyr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Лист1!$A$1:$A$4</c:f>
              <c:strCache>
                <c:ptCount val="4"/>
                <c:pt idx="0">
                  <c:v>Организация библиотечного обслуживания - 26738,1 т.р.</c:v>
                </c:pt>
                <c:pt idx="1">
                  <c:v>Организация музейного обслуживания - 2843,9 т.р.</c:v>
                </c:pt>
                <c:pt idx="2">
                  <c:v>Развитие культурно-досуговой деятельности - 58473,4  т.р.</c:v>
                </c:pt>
                <c:pt idx="3">
                  <c:v>Другие вопросы в области культуры - 9262,4 т.р.</c:v>
                </c:pt>
              </c:strCache>
            </c:strRef>
          </c:cat>
          <c:val>
            <c:numRef>
              <c:f>Лист1!$B$1:$B$4</c:f>
              <c:numCache>
                <c:formatCode>0.00%</c:formatCode>
                <c:ptCount val="4"/>
                <c:pt idx="0">
                  <c:v>0.27500000000000002</c:v>
                </c:pt>
                <c:pt idx="1">
                  <c:v>2.9000000000000001E-2</c:v>
                </c:pt>
                <c:pt idx="2">
                  <c:v>0.60100000000000031</c:v>
                </c:pt>
                <c:pt idx="3">
                  <c:v>9.5000000000000043E-2</c:v>
                </c:pt>
              </c:numCache>
            </c:numRef>
          </c:val>
        </c:ser>
        <c:dLbls>
          <c:showVal val="1"/>
        </c:dLbls>
      </c:pie3DChart>
      <c:spPr>
        <a:solidFill>
          <a:srgbClr val="C0C0C0"/>
        </a:solidFill>
        <a:ln w="12811">
          <a:solidFill>
            <a:srgbClr val="808080"/>
          </a:solidFill>
          <a:prstDash val="solid"/>
        </a:ln>
      </c:spPr>
    </c:plotArea>
    <c:legend>
      <c:legendPos val="r"/>
      <c:legendEntry>
        <c:idx val="0"/>
        <c:txPr>
          <a:bodyPr/>
          <a:lstStyle/>
          <a:p>
            <a:pPr>
              <a:defRPr sz="1209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9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9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209" b="0" i="0" u="none" strike="noStrike" baseline="0">
                <a:solidFill>
                  <a:srgbClr val="000000"/>
                </a:solidFill>
                <a:latin typeface="Arial Cyr"/>
                <a:ea typeface="Arial Cyr"/>
                <a:cs typeface="Arial Cyr"/>
              </a:defRPr>
            </a:pPr>
            <a:endParaRPr lang="ru-RU"/>
          </a:p>
        </c:txPr>
      </c:legendEntry>
      <c:layout>
        <c:manualLayout>
          <c:xMode val="edge"/>
          <c:yMode val="edge"/>
          <c:x val="0.64408729509785101"/>
          <c:y val="6.0853408876780932E-3"/>
          <c:w val="0.35591271500119781"/>
          <c:h val="0.94523312967688577"/>
        </c:manualLayout>
      </c:layout>
      <c:spPr>
        <a:solidFill>
          <a:srgbClr val="FFFFFF"/>
        </a:solidFill>
        <a:ln w="3202">
          <a:solidFill>
            <a:srgbClr val="000000"/>
          </a:solidFill>
          <a:prstDash val="solid"/>
        </a:ln>
      </c:spPr>
      <c:txPr>
        <a:bodyPr/>
        <a:lstStyle/>
        <a:p>
          <a:pPr>
            <a:defRPr sz="1393" b="0" i="0" u="none" strike="noStrike" baseline="0">
              <a:solidFill>
                <a:srgbClr val="000000"/>
              </a:solidFill>
              <a:latin typeface="Arial Cyr"/>
              <a:ea typeface="Arial Cyr"/>
              <a:cs typeface="Arial Cyr"/>
            </a:defRPr>
          </a:pPr>
          <a:endParaRPr lang="ru-RU"/>
        </a:p>
      </c:txPr>
    </c:legend>
    <c:dispBlanksAs val="zero"/>
  </c:chart>
  <c:spPr>
    <a:noFill/>
    <a:ln>
      <a:noFill/>
    </a:ln>
  </c:spPr>
  <c:txPr>
    <a:bodyPr/>
    <a:lstStyle/>
    <a:p>
      <a:pPr>
        <a:defRPr sz="1741" b="0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hPercent val="97"/>
      <c:depthPercent val="100"/>
      <c:rAngAx val="1"/>
    </c:view3D>
    <c:floor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spPr>
        <a:noFill/>
        <a:ln w="12700">
          <a:solidFill>
            <a:schemeClr val="tx1"/>
          </a:solidFill>
          <a:prstDash val="solid"/>
        </a:ln>
      </c:spPr>
    </c:sideWall>
    <c:backWall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6287878787878787"/>
          <c:y val="3.6468330134356998E-2"/>
          <c:w val="0.50126262626262252"/>
          <c:h val="0.82917466410748564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Дотации- 21,4%</c:v>
                </c:pt>
              </c:strCache>
            </c:strRef>
          </c:tx>
          <c:spPr>
            <a:solidFill>
              <a:schemeClr val="accent1"/>
            </a:solidFill>
            <a:ln w="9441">
              <a:solidFill>
                <a:schemeClr val="tx1"/>
              </a:solidFill>
              <a:prstDash val="solid"/>
            </a:ln>
          </c:spPr>
          <c:cat>
            <c:strRef>
              <c:f>Sheet1!$B$1:$B$1</c:f>
              <c:strCache>
                <c:ptCount val="1"/>
                <c:pt idx="0">
                  <c:v>2027 год</c:v>
                </c:pt>
              </c:strCache>
            </c:strRef>
          </c:cat>
          <c:val>
            <c:numRef>
              <c:f>Sheet1!$B$2:$B$2</c:f>
              <c:numCache>
                <c:formatCode>0.00%</c:formatCode>
                <c:ptCount val="1"/>
                <c:pt idx="0">
                  <c:v>0.21400000000000038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Субвенции- 27,1%</c:v>
                </c:pt>
              </c:strCache>
            </c:strRef>
          </c:tx>
          <c:spPr>
            <a:solidFill>
              <a:schemeClr val="accent2"/>
            </a:solidFill>
            <a:ln w="9441">
              <a:solidFill>
                <a:schemeClr val="tx1"/>
              </a:solidFill>
              <a:prstDash val="solid"/>
            </a:ln>
          </c:spPr>
          <c:cat>
            <c:strRef>
              <c:f>Sheet1!$B$1:$B$1</c:f>
              <c:strCache>
                <c:ptCount val="1"/>
                <c:pt idx="0">
                  <c:v>2027 год</c:v>
                </c:pt>
              </c:strCache>
            </c:strRef>
          </c:cat>
          <c:val>
            <c:numRef>
              <c:f>Sheet1!$B$3:$B$3</c:f>
              <c:numCache>
                <c:formatCode>0.00%</c:formatCode>
                <c:ptCount val="1"/>
                <c:pt idx="0">
                  <c:v>0.27100000000000002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Субсидии-51,4%</c:v>
                </c:pt>
              </c:strCache>
            </c:strRef>
          </c:tx>
          <c:spPr>
            <a:solidFill>
              <a:schemeClr val="hlink"/>
            </a:solidFill>
            <a:ln w="9441">
              <a:solidFill>
                <a:schemeClr val="tx1"/>
              </a:solidFill>
              <a:prstDash val="solid"/>
            </a:ln>
          </c:spPr>
          <c:cat>
            <c:strRef>
              <c:f>Sheet1!$B$1:$B$1</c:f>
              <c:strCache>
                <c:ptCount val="1"/>
                <c:pt idx="0">
                  <c:v>2027 год</c:v>
                </c:pt>
              </c:strCache>
            </c:strRef>
          </c:cat>
          <c:val>
            <c:numRef>
              <c:f>Sheet1!$B$4:$B$4</c:f>
              <c:numCache>
                <c:formatCode>0.00%</c:formatCode>
                <c:ptCount val="1"/>
                <c:pt idx="0">
                  <c:v>0.51400000000000001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Иные межбюджетные трансферты-0,1 %</c:v>
                </c:pt>
              </c:strCache>
            </c:strRef>
          </c:tx>
          <c:spPr>
            <a:solidFill>
              <a:schemeClr val="folHlink"/>
            </a:solidFill>
            <a:ln w="9441">
              <a:solidFill>
                <a:schemeClr val="tx1"/>
              </a:solidFill>
              <a:prstDash val="solid"/>
            </a:ln>
          </c:spPr>
          <c:cat>
            <c:strRef>
              <c:f>Sheet1!$B$1:$B$1</c:f>
              <c:strCache>
                <c:ptCount val="1"/>
                <c:pt idx="0">
                  <c:v>2027 год</c:v>
                </c:pt>
              </c:strCache>
            </c:strRef>
          </c:cat>
          <c:val>
            <c:numRef>
              <c:f>Sheet1!$B$5:$B$5</c:f>
              <c:numCache>
                <c:formatCode>0%</c:formatCode>
                <c:ptCount val="1"/>
                <c:pt idx="0">
                  <c:v>1.0000000000000033E-3</c:v>
                </c:pt>
              </c:numCache>
            </c:numRef>
          </c:val>
        </c:ser>
        <c:gapDepth val="0"/>
        <c:shape val="box"/>
        <c:axId val="130803584"/>
        <c:axId val="130805120"/>
        <c:axId val="0"/>
      </c:bar3DChart>
      <c:catAx>
        <c:axId val="130803584"/>
        <c:scaling>
          <c:orientation val="minMax"/>
        </c:scaling>
        <c:axPos val="b"/>
        <c:numFmt formatCode="General" sourceLinked="1"/>
        <c:tickLblPos val="low"/>
        <c:spPr>
          <a:ln w="236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338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30805120"/>
        <c:crosses val="autoZero"/>
        <c:auto val="1"/>
        <c:lblAlgn val="ctr"/>
        <c:lblOffset val="100"/>
        <c:tickLblSkip val="1"/>
        <c:tickMarkSkip val="1"/>
      </c:catAx>
      <c:valAx>
        <c:axId val="130805120"/>
        <c:scaling>
          <c:orientation val="minMax"/>
        </c:scaling>
        <c:axPos val="l"/>
        <c:majorGridlines>
          <c:spPr>
            <a:ln w="2360">
              <a:solidFill>
                <a:schemeClr val="tx1"/>
              </a:solidFill>
              <a:prstDash val="solid"/>
            </a:ln>
          </c:spPr>
        </c:majorGridlines>
        <c:numFmt formatCode="0.00%" sourceLinked="1"/>
        <c:tickLblPos val="nextTo"/>
        <c:spPr>
          <a:ln w="2360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338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30803584"/>
        <c:crosses val="autoZero"/>
        <c:crossBetween val="between"/>
      </c:valAx>
      <c:spPr>
        <a:noFill/>
        <a:ln w="18882">
          <a:noFill/>
        </a:ln>
      </c:spPr>
    </c:plotArea>
    <c:legend>
      <c:legendPos val="r"/>
      <c:layout>
        <c:manualLayout>
          <c:xMode val="edge"/>
          <c:yMode val="edge"/>
          <c:x val="0.68055555555555569"/>
          <c:y val="0.29558541266794836"/>
          <c:w val="0.31439393939394211"/>
          <c:h val="0.40882917466410923"/>
        </c:manualLayout>
      </c:layout>
      <c:spPr>
        <a:noFill/>
        <a:ln w="2360">
          <a:solidFill>
            <a:schemeClr val="tx1"/>
          </a:solidFill>
          <a:prstDash val="solid"/>
        </a:ln>
      </c:spPr>
      <c:txPr>
        <a:bodyPr/>
        <a:lstStyle/>
        <a:p>
          <a:pPr>
            <a:defRPr sz="818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33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hPercent val="98"/>
      <c:depthPercent val="100"/>
      <c:rAngAx val="1"/>
    </c:view3D>
    <c:floor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spPr>
        <a:noFill/>
        <a:ln w="12700">
          <a:solidFill>
            <a:schemeClr val="tx1"/>
          </a:solidFill>
          <a:prstDash val="solid"/>
        </a:ln>
      </c:spPr>
    </c:sideWall>
    <c:backWall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6029593094944541"/>
          <c:y val="3.125E-2"/>
          <c:w val="0.51171393341553661"/>
          <c:h val="0.83823529411764697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Дотации- 30,2</c:v>
                </c:pt>
              </c:strCache>
            </c:strRef>
          </c:tx>
          <c:spPr>
            <a:solidFill>
              <a:schemeClr val="accent1"/>
            </a:solidFill>
            <a:ln w="8706">
              <a:solidFill>
                <a:schemeClr val="tx1"/>
              </a:solidFill>
              <a:prstDash val="solid"/>
            </a:ln>
          </c:spPr>
          <c:cat>
            <c:strRef>
              <c:f>Sheet1!$B$1:$B$1</c:f>
              <c:strCache>
                <c:ptCount val="1"/>
                <c:pt idx="0">
                  <c:v>2026 год</c:v>
                </c:pt>
              </c:strCache>
            </c:strRef>
          </c:cat>
          <c:val>
            <c:numRef>
              <c:f>Sheet1!$B$2:$B$2</c:f>
              <c:numCache>
                <c:formatCode>0.00%</c:formatCode>
                <c:ptCount val="1"/>
                <c:pt idx="0">
                  <c:v>0.30200000000000032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Субвенции- 23,0%</c:v>
                </c:pt>
              </c:strCache>
            </c:strRef>
          </c:tx>
          <c:spPr>
            <a:solidFill>
              <a:schemeClr val="accent2"/>
            </a:solidFill>
            <a:ln w="8706">
              <a:solidFill>
                <a:schemeClr val="tx1"/>
              </a:solidFill>
              <a:prstDash val="solid"/>
            </a:ln>
          </c:spPr>
          <c:cat>
            <c:strRef>
              <c:f>Sheet1!$B$1:$B$1</c:f>
              <c:strCache>
                <c:ptCount val="1"/>
                <c:pt idx="0">
                  <c:v>2026 год</c:v>
                </c:pt>
              </c:strCache>
            </c:strRef>
          </c:cat>
          <c:val>
            <c:numRef>
              <c:f>Sheet1!$B$3:$B$3</c:f>
              <c:numCache>
                <c:formatCode>0.00%</c:formatCode>
                <c:ptCount val="1"/>
                <c:pt idx="0">
                  <c:v>0.23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Субсидии - 46,6% </c:v>
                </c:pt>
              </c:strCache>
            </c:strRef>
          </c:tx>
          <c:spPr>
            <a:solidFill>
              <a:schemeClr val="hlink"/>
            </a:solidFill>
            <a:ln w="8706">
              <a:solidFill>
                <a:schemeClr val="tx1"/>
              </a:solidFill>
              <a:prstDash val="solid"/>
            </a:ln>
          </c:spPr>
          <c:cat>
            <c:strRef>
              <c:f>Sheet1!$B$1:$B$1</c:f>
              <c:strCache>
                <c:ptCount val="1"/>
                <c:pt idx="0">
                  <c:v>2026 год</c:v>
                </c:pt>
              </c:strCache>
            </c:strRef>
          </c:cat>
          <c:val>
            <c:numRef>
              <c:f>Sheet1!$B$4:$B$4</c:f>
              <c:numCache>
                <c:formatCode>0.00%</c:formatCode>
                <c:ptCount val="1"/>
                <c:pt idx="0">
                  <c:v>0.46600000000000008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Иные межбюджетные трансферты - 0,2,%</c:v>
                </c:pt>
              </c:strCache>
            </c:strRef>
          </c:tx>
          <c:spPr>
            <a:solidFill>
              <a:schemeClr val="folHlink"/>
            </a:solidFill>
            <a:ln w="8706">
              <a:solidFill>
                <a:schemeClr val="tx1"/>
              </a:solidFill>
              <a:prstDash val="solid"/>
            </a:ln>
          </c:spPr>
          <c:cat>
            <c:strRef>
              <c:f>Sheet1!$B$1:$B$1</c:f>
              <c:strCache>
                <c:ptCount val="1"/>
                <c:pt idx="0">
                  <c:v>2026 год</c:v>
                </c:pt>
              </c:strCache>
            </c:strRef>
          </c:cat>
          <c:val>
            <c:numRef>
              <c:f>Sheet1!$B$5:$B$5</c:f>
              <c:numCache>
                <c:formatCode>0.00%</c:formatCode>
                <c:ptCount val="1"/>
                <c:pt idx="0">
                  <c:v>2.0000000000000052E-3</c:v>
                </c:pt>
              </c:numCache>
            </c:numRef>
          </c:val>
        </c:ser>
        <c:gapDepth val="0"/>
        <c:shape val="box"/>
        <c:axId val="123631104"/>
        <c:axId val="123632640"/>
        <c:axId val="0"/>
      </c:bar3DChart>
      <c:catAx>
        <c:axId val="123631104"/>
        <c:scaling>
          <c:orientation val="minMax"/>
        </c:scaling>
        <c:axPos val="b"/>
        <c:numFmt formatCode="General" sourceLinked="1"/>
        <c:tickLblPos val="low"/>
        <c:spPr>
          <a:ln w="217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68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23632640"/>
        <c:crosses val="autoZero"/>
        <c:auto val="1"/>
        <c:lblAlgn val="ctr"/>
        <c:lblOffset val="100"/>
        <c:tickLblSkip val="1"/>
        <c:tickMarkSkip val="1"/>
      </c:catAx>
      <c:valAx>
        <c:axId val="123632640"/>
        <c:scaling>
          <c:orientation val="minMax"/>
        </c:scaling>
        <c:axPos val="l"/>
        <c:majorGridlines>
          <c:spPr>
            <a:ln w="2176">
              <a:solidFill>
                <a:schemeClr val="tx1"/>
              </a:solidFill>
              <a:prstDash val="solid"/>
            </a:ln>
          </c:spPr>
        </c:majorGridlines>
        <c:numFmt formatCode="0.00%" sourceLinked="1"/>
        <c:tickLblPos val="nextTo"/>
        <c:spPr>
          <a:ln w="2176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268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23631104"/>
        <c:crosses val="autoZero"/>
        <c:crossBetween val="between"/>
      </c:valAx>
      <c:spPr>
        <a:noFill/>
        <a:ln w="17411">
          <a:noFill/>
        </a:ln>
      </c:spPr>
    </c:plotArea>
    <c:legend>
      <c:legendPos val="r"/>
      <c:layout>
        <c:manualLayout>
          <c:xMode val="edge"/>
          <c:yMode val="edge"/>
          <c:x val="0.68803945745992956"/>
          <c:y val="0.30514705882352761"/>
          <c:w val="0.30702836004932466"/>
          <c:h val="0.39154411764706165"/>
        </c:manualLayout>
      </c:layout>
      <c:spPr>
        <a:noFill/>
        <a:ln w="2176">
          <a:solidFill>
            <a:schemeClr val="tx1"/>
          </a:solidFill>
          <a:prstDash val="solid"/>
        </a:ln>
      </c:spPr>
      <c:txPr>
        <a:bodyPr/>
        <a:lstStyle/>
        <a:p>
          <a:pPr>
            <a:defRPr sz="754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268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hPercent val="99"/>
      <c:depthPercent val="100"/>
      <c:rAngAx val="1"/>
    </c:view3D>
    <c:floor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spPr>
        <a:noFill/>
        <a:ln w="12700">
          <a:solidFill>
            <a:schemeClr val="tx1"/>
          </a:solidFill>
          <a:prstDash val="solid"/>
        </a:ln>
      </c:spPr>
    </c:sideWall>
    <c:backWall>
      <c:spPr>
        <a:noFill/>
        <a:ln w="12700">
          <a:solidFill>
            <a:schemeClr val="tx1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6372795969773304"/>
          <c:y val="3.7313432835820892E-2"/>
          <c:w val="0.49748110831234543"/>
          <c:h val="0.8283582089552235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Дотации- 28,7%</c:v>
                </c:pt>
              </c:strCache>
            </c:strRef>
          </c:tx>
          <c:spPr>
            <a:solidFill>
              <a:schemeClr val="accent1"/>
            </a:solidFill>
            <a:ln w="8254">
              <a:solidFill>
                <a:schemeClr val="tx1"/>
              </a:solidFill>
              <a:prstDash val="solid"/>
            </a:ln>
          </c:spPr>
          <c:cat>
            <c:strRef>
              <c:f>Sheet1!$B$1:$B$1</c:f>
              <c:strCache>
                <c:ptCount val="1"/>
                <c:pt idx="0">
                  <c:v>2028 год</c:v>
                </c:pt>
              </c:strCache>
            </c:strRef>
          </c:cat>
          <c:val>
            <c:numRef>
              <c:f>Sheet1!$B$2:$B$2</c:f>
              <c:numCache>
                <c:formatCode>0.00%</c:formatCode>
                <c:ptCount val="1"/>
                <c:pt idx="0">
                  <c:v>0.28700000000000031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Субвенции- 58,1%</c:v>
                </c:pt>
              </c:strCache>
            </c:strRef>
          </c:tx>
          <c:spPr>
            <a:solidFill>
              <a:schemeClr val="accent2"/>
            </a:solidFill>
            <a:ln w="8254">
              <a:solidFill>
                <a:schemeClr val="tx1"/>
              </a:solidFill>
              <a:prstDash val="solid"/>
            </a:ln>
          </c:spPr>
          <c:cat>
            <c:strRef>
              <c:f>Sheet1!$B$1:$B$1</c:f>
              <c:strCache>
                <c:ptCount val="1"/>
                <c:pt idx="0">
                  <c:v>2028 год</c:v>
                </c:pt>
              </c:strCache>
            </c:strRef>
          </c:cat>
          <c:val>
            <c:numRef>
              <c:f>Sheet1!$B$3:$B$3</c:f>
              <c:numCache>
                <c:formatCode>0.00%</c:formatCode>
                <c:ptCount val="1"/>
                <c:pt idx="0">
                  <c:v>0.40100000000000002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Субсидии- 30,9%</c:v>
                </c:pt>
              </c:strCache>
            </c:strRef>
          </c:tx>
          <c:spPr>
            <a:solidFill>
              <a:schemeClr val="hlink"/>
            </a:solidFill>
            <a:ln w="8254">
              <a:solidFill>
                <a:schemeClr val="tx1"/>
              </a:solidFill>
              <a:prstDash val="solid"/>
            </a:ln>
          </c:spPr>
          <c:cat>
            <c:strRef>
              <c:f>Sheet1!$B$1:$B$1</c:f>
              <c:strCache>
                <c:ptCount val="1"/>
                <c:pt idx="0">
                  <c:v>2028 год</c:v>
                </c:pt>
              </c:strCache>
            </c:strRef>
          </c:cat>
          <c:val>
            <c:numRef>
              <c:f>Sheet1!$B$4:$B$4</c:f>
              <c:numCache>
                <c:formatCode>0.00%</c:formatCode>
                <c:ptCount val="1"/>
                <c:pt idx="0">
                  <c:v>0.30900000000000077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Иные межбюджетные трансферты- 0,2%</c:v>
                </c:pt>
              </c:strCache>
            </c:strRef>
          </c:tx>
          <c:spPr>
            <a:solidFill>
              <a:schemeClr val="folHlink"/>
            </a:solidFill>
            <a:ln w="8254">
              <a:solidFill>
                <a:schemeClr val="tx1"/>
              </a:solidFill>
              <a:prstDash val="solid"/>
            </a:ln>
          </c:spPr>
          <c:cat>
            <c:strRef>
              <c:f>Sheet1!$B$1:$B$1</c:f>
              <c:strCache>
                <c:ptCount val="1"/>
                <c:pt idx="0">
                  <c:v>2028 год</c:v>
                </c:pt>
              </c:strCache>
            </c:strRef>
          </c:cat>
          <c:val>
            <c:numRef>
              <c:f>Sheet1!$B$5:$B$5</c:f>
              <c:numCache>
                <c:formatCode>0%</c:formatCode>
                <c:ptCount val="1"/>
                <c:pt idx="0">
                  <c:v>2.0000000000000052E-3</c:v>
                </c:pt>
              </c:numCache>
            </c:numRef>
          </c:val>
        </c:ser>
        <c:gapDepth val="0"/>
        <c:shape val="box"/>
        <c:axId val="123683968"/>
        <c:axId val="123685504"/>
        <c:axId val="0"/>
      </c:bar3DChart>
      <c:catAx>
        <c:axId val="123683968"/>
        <c:scaling>
          <c:orientation val="minMax"/>
        </c:scaling>
        <c:axPos val="b"/>
        <c:numFmt formatCode="General" sourceLinked="1"/>
        <c:tickLblPos val="low"/>
        <c:spPr>
          <a:ln w="206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8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23685504"/>
        <c:crosses val="autoZero"/>
        <c:auto val="1"/>
        <c:lblAlgn val="ctr"/>
        <c:lblOffset val="100"/>
        <c:tickLblSkip val="1"/>
        <c:tickMarkSkip val="1"/>
      </c:catAx>
      <c:valAx>
        <c:axId val="123685504"/>
        <c:scaling>
          <c:orientation val="minMax"/>
        </c:scaling>
        <c:axPos val="l"/>
        <c:majorGridlines>
          <c:spPr>
            <a:ln w="2063">
              <a:solidFill>
                <a:schemeClr val="tx1"/>
              </a:solidFill>
              <a:prstDash val="solid"/>
            </a:ln>
          </c:spPr>
        </c:majorGridlines>
        <c:numFmt formatCode="0.00%" sourceLinked="1"/>
        <c:tickLblPos val="nextTo"/>
        <c:spPr>
          <a:ln w="206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186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23683968"/>
        <c:crosses val="autoZero"/>
        <c:crossBetween val="between"/>
      </c:valAx>
      <c:spPr>
        <a:noFill/>
        <a:ln w="16507">
          <a:noFill/>
        </a:ln>
      </c:spPr>
    </c:plotArea>
    <c:legend>
      <c:legendPos val="r"/>
      <c:legendEntry>
        <c:idx val="3"/>
        <c:txPr>
          <a:bodyPr/>
          <a:lstStyle/>
          <a:p>
            <a:pPr>
              <a:defRPr sz="715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</c:legendEntry>
      <c:layout>
        <c:manualLayout>
          <c:xMode val="edge"/>
          <c:yMode val="edge"/>
          <c:x val="0.6788413098236824"/>
          <c:y val="0.31716417910448119"/>
          <c:w val="0.32115869017632248"/>
          <c:h val="0.52798507462686572"/>
        </c:manualLayout>
      </c:layout>
      <c:spPr>
        <a:noFill/>
        <a:ln w="2063">
          <a:solidFill>
            <a:schemeClr val="tx1"/>
          </a:solidFill>
          <a:prstDash val="solid"/>
        </a:ln>
      </c:spPr>
      <c:txPr>
        <a:bodyPr/>
        <a:lstStyle/>
        <a:p>
          <a:pPr>
            <a:defRPr sz="715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186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294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lang="ru-RU"/>
              <a:t>Верхний предел муниципального долга</a:t>
            </a:r>
          </a:p>
        </c:rich>
      </c:tx>
      <c:layout>
        <c:manualLayout>
          <c:xMode val="edge"/>
          <c:yMode val="edge"/>
          <c:x val="0.11704834605597966"/>
          <c:y val="1.9138755980861243E-2"/>
        </c:manualLayout>
      </c:layout>
      <c:spPr>
        <a:noFill/>
        <a:ln w="18263">
          <a:noFill/>
        </a:ln>
      </c:spPr>
    </c:title>
    <c:view3D>
      <c:rotX val="85"/>
      <c:hPercent val="45"/>
      <c:rotY val="40"/>
      <c:depthPercent val="100"/>
      <c:rAngAx val="1"/>
    </c:view3D>
    <c:floor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spPr>
        <a:noFill/>
        <a:ln w="25400">
          <a:noFill/>
        </a:ln>
      </c:spPr>
    </c:sideWall>
    <c:backWall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8.2697201017811695E-2"/>
          <c:y val="0.17942583732057421"/>
          <c:w val="0.91730279898218836"/>
          <c:h val="0.705741626794262"/>
        </c:manualLayout>
      </c:layout>
      <c:bar3DChart>
        <c:barDir val="col"/>
        <c:grouping val="clustered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solidFill>
              <a:schemeClr val="accent1"/>
            </a:solidFill>
            <a:ln w="9132">
              <a:solidFill>
                <a:schemeClr val="tx1"/>
              </a:solidFill>
              <a:prstDash val="solid"/>
            </a:ln>
          </c:spPr>
          <c:dLbls>
            <c:spPr>
              <a:noFill/>
              <a:ln w="18263">
                <a:noFill/>
              </a:ln>
            </c:spPr>
            <c:txPr>
              <a:bodyPr/>
              <a:lstStyle/>
              <a:p>
                <a:pPr>
                  <a:defRPr sz="104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Val val="1"/>
          </c:dLbls>
          <c:cat>
            <c:strRef>
              <c:f>Sheet1!$B$1:$D$1</c:f>
              <c:strCache>
                <c:ptCount val="3"/>
                <c:pt idx="0">
                  <c:v>на 1.01.2027</c:v>
                </c:pt>
                <c:pt idx="1">
                  <c:v>на 1.01.2028</c:v>
                </c:pt>
                <c:pt idx="2">
                  <c:v>на 1.01.2029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solidFill>
              <a:srgbClr val="FF9900"/>
            </a:solidFill>
            <a:ln w="9132">
              <a:solidFill>
                <a:schemeClr val="tx1"/>
              </a:solidFill>
              <a:prstDash val="solid"/>
            </a:ln>
          </c:spPr>
          <c:dLbls>
            <c:dLbl>
              <c:idx val="0"/>
              <c:layout>
                <c:manualLayout>
                  <c:x val="9.8332370483273143E-3"/>
                  <c:y val="-0.10839917948276813"/>
                </c:manualLayout>
              </c:layout>
              <c:showVal val="1"/>
            </c:dLbl>
            <c:dLbl>
              <c:idx val="1"/>
              <c:layout>
                <c:manualLayout>
                  <c:x val="2.9842547908245406E-2"/>
                  <c:y val="-8.9260423501907007E-2"/>
                </c:manualLayout>
              </c:layout>
              <c:showVal val="1"/>
            </c:dLbl>
            <c:dLbl>
              <c:idx val="2"/>
              <c:layout>
                <c:manualLayout>
                  <c:x val="4.4762566680278434E-2"/>
                  <c:y val="-6.5336978525830772E-2"/>
                </c:manualLayout>
              </c:layout>
              <c:showVal val="1"/>
            </c:dLbl>
            <c:spPr>
              <a:noFill/>
              <a:ln w="18263">
                <a:noFill/>
              </a:ln>
            </c:spPr>
            <c:txPr>
              <a:bodyPr/>
              <a:lstStyle/>
              <a:p>
                <a:pPr>
                  <a:defRPr sz="104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Val val="1"/>
          </c:dLbls>
          <c:cat>
            <c:strRef>
              <c:f>Sheet1!$B$1:$D$1</c:f>
              <c:strCache>
                <c:ptCount val="3"/>
                <c:pt idx="0">
                  <c:v>на 1.01.2027</c:v>
                </c:pt>
                <c:pt idx="1">
                  <c:v>на 1.01.2028</c:v>
                </c:pt>
                <c:pt idx="2">
                  <c:v>на 1.01.2029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solidFill>
              <a:schemeClr val="hlink"/>
            </a:solidFill>
            <a:ln w="9132">
              <a:solidFill>
                <a:schemeClr val="tx1"/>
              </a:solidFill>
              <a:prstDash val="solid"/>
            </a:ln>
          </c:spPr>
          <c:dLbls>
            <c:spPr>
              <a:noFill/>
              <a:ln w="18263">
                <a:noFill/>
              </a:ln>
            </c:spPr>
            <c:txPr>
              <a:bodyPr/>
              <a:lstStyle/>
              <a:p>
                <a:pPr>
                  <a:defRPr sz="1043" b="1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ru-RU"/>
              </a:p>
            </c:txPr>
            <c:showVal val="1"/>
          </c:dLbls>
          <c:cat>
            <c:strRef>
              <c:f>Sheet1!$B$1:$D$1</c:f>
              <c:strCache>
                <c:ptCount val="3"/>
                <c:pt idx="0">
                  <c:v>на 1.01.2027</c:v>
                </c:pt>
                <c:pt idx="1">
                  <c:v>на 1.01.2028</c:v>
                </c:pt>
                <c:pt idx="2">
                  <c:v>на 1.01.2029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</c:numCache>
            </c:numRef>
          </c:val>
        </c:ser>
        <c:dLbls>
          <c:showVal val="1"/>
        </c:dLbls>
        <c:gapDepth val="0"/>
        <c:shape val="box"/>
        <c:axId val="126037376"/>
        <c:axId val="126047360"/>
        <c:axId val="0"/>
      </c:bar3DChart>
      <c:catAx>
        <c:axId val="126037376"/>
        <c:scaling>
          <c:orientation val="minMax"/>
        </c:scaling>
        <c:axPos val="b"/>
        <c:numFmt formatCode="General" sourceLinked="1"/>
        <c:tickLblPos val="low"/>
        <c:spPr>
          <a:ln w="228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4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26047360"/>
        <c:crosses val="autoZero"/>
        <c:auto val="1"/>
        <c:lblAlgn val="ctr"/>
        <c:lblOffset val="100"/>
        <c:tickLblSkip val="1"/>
        <c:tickMarkSkip val="1"/>
      </c:catAx>
      <c:valAx>
        <c:axId val="126047360"/>
        <c:scaling>
          <c:orientation val="minMax"/>
        </c:scaling>
        <c:axPos val="l"/>
        <c:majorGridlines>
          <c:spPr>
            <a:ln w="2283">
              <a:solidFill>
                <a:schemeClr val="tx1"/>
              </a:solidFill>
              <a:prstDash val="solid"/>
            </a:ln>
          </c:spPr>
        </c:majorGridlines>
        <c:numFmt formatCode="General" sourceLinked="1"/>
        <c:tickLblPos val="nextTo"/>
        <c:spPr>
          <a:ln w="2283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043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126037376"/>
        <c:crosses val="autoZero"/>
        <c:crossBetween val="between"/>
      </c:valAx>
      <c:spPr>
        <a:noFill/>
        <a:ln w="18263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043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fld id="{C3FAC818-66B6-41D0-8690-9FCF974A7224}" type="datetimeFigureOut">
              <a:rPr lang="ru-RU"/>
              <a:pPr>
                <a:defRPr/>
              </a:pPr>
              <a:t>02.10.2026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</a:defRPr>
            </a:lvl1pPr>
          </a:lstStyle>
          <a:p>
            <a:pPr>
              <a:defRPr/>
            </a:pPr>
            <a:fld id="{CBC45926-2427-4310-827F-1D6A75F8862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43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2BF8B7-2F97-402D-A5A4-680D7A3DBB34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7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  <a:defRPr/>
            </a:pPr>
            <a:fld id="{DD200B6D-B826-4920-9F14-F0AA70247A66}" type="slidenum">
              <a:rPr lang="ru-RU" b="0">
                <a:latin typeface="+mn-lt"/>
              </a:rPr>
              <a:pPr algn="r">
                <a:spcBef>
                  <a:spcPct val="0"/>
                </a:spcBef>
                <a:defRPr/>
              </a:pPr>
              <a:t>41</a:t>
            </a:fld>
            <a:endParaRPr lang="ru-RU" b="0">
              <a:latin typeface="+mn-lt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7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  <a:defRPr/>
            </a:pPr>
            <a:fld id="{DD200B6D-B826-4920-9F14-F0AA70247A66}" type="slidenum">
              <a:rPr lang="ru-RU" b="0">
                <a:latin typeface="+mn-lt"/>
              </a:rPr>
              <a:pPr algn="r">
                <a:spcBef>
                  <a:spcPct val="0"/>
                </a:spcBef>
                <a:defRPr/>
              </a:pPr>
              <a:t>42</a:t>
            </a:fld>
            <a:endParaRPr lang="ru-RU" b="0">
              <a:latin typeface="+mn-lt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6627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spcBef>
                <a:spcPct val="0"/>
              </a:spcBef>
              <a:defRPr/>
            </a:pPr>
            <a:fld id="{31914B90-C8DB-4C4E-A1BB-11DEE957789C}" type="slidenum">
              <a:rPr lang="ru-RU" b="0">
                <a:latin typeface="+mn-lt"/>
              </a:rPr>
              <a:pPr algn="r">
                <a:spcBef>
                  <a:spcPct val="0"/>
                </a:spcBef>
                <a:defRPr/>
              </a:pPr>
              <a:t>43</a:t>
            </a:fld>
            <a:endParaRPr lang="ru-RU" b="0">
              <a:latin typeface="+mn-lt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«Создание условий для осуществления градостроительной деятельности на территории муниципального образования «</a:t>
            </a:r>
            <a:r>
              <a:rPr lang="ru-RU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 Смоленской области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C45926-2427-4310-827F-1D6A75F8862C}" type="slidenum">
              <a:rPr lang="ru-RU" smtClean="0"/>
              <a:pPr>
                <a:defRPr/>
              </a:pPr>
              <a:t>70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«Создание условий для осуществления градостроительной деятельности на территории муниципального образования «</a:t>
            </a:r>
            <a:r>
              <a:rPr lang="ru-RU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 Смоленской области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C45926-2427-4310-827F-1D6A75F8862C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«Создание условий для осуществления градостроительной деятельности на территории муниципального образования «</a:t>
            </a:r>
            <a:r>
              <a:rPr lang="ru-RU" sz="12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район» Смоленской области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BC45926-2427-4310-827F-1D6A75F8862C}" type="slidenum">
              <a:rPr lang="ru-RU" smtClean="0"/>
              <a:pPr>
                <a:defRPr/>
              </a:pPr>
              <a:t>72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D786EB-A1E8-4CB2-B798-BCD4630F92F6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8036589-7687-4579-A7C1-74FC46B20F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C0B7A-BCA6-4D68-B331-D8A7AAD98511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501FAA-EC6B-4930-B550-B95C917B0E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 useBgFill="1">
        <p:nvSpPr>
          <p:cNvPr id="5" name="Скругленный прямоугольник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7C264-CA69-471B-BADF-9A4BD78F4FFF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10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EC3C8-8E52-4C1A-BFC1-3CDB3519F2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D6057-8463-4218-910A-10D88411CEF2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94DED-C57C-4B6E-80A8-B34A3D5FC1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A26002-DE74-4D8F-87E4-4390A865BF4F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E0E393-3EAD-4917-9331-6E2B8A521C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A8191-B9AF-45F4-9F1A-2E2B9FEA1625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4911D-9B30-4CE8-8C8E-997DA0AB3D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01137-4D7B-415E-A043-4AE3A12460E3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161A5-929E-46E6-809B-8BFDF81265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 useBgFill="1">
        <p:nvSpPr>
          <p:cNvPr id="6" name="Скругленный прямоугольник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0A643-178D-4D55-9A98-90B7BB8676E2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6EFBF-B1D0-42AF-A7F8-AC8619DFAA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6837F-4379-46BA-B2B4-F31A3ECEB36E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E4D35B-66DE-4B96-ABC6-7826307B7C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F0718-38CD-4A0A-AF86-3CA2B8065D22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E7296-05F6-46CF-B2D8-5F7A5247CF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127C0-60D9-486D-85D6-40F920DD028B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269541-16C7-4F27-B1A1-BD47258895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F5558-9FA3-4779-BEE1-49903E481332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AF985-221E-4293-A485-A5EC478E56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ru-RU" noProof="0" smtClean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D7CF4-7242-4029-86A4-534D8D5E00C6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7FD04F-C14D-4D1B-9E6C-12ED73A423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C271A-7A4A-4140-B13F-F49BB5F62CAA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2F9FE-9182-4729-A319-B08C29C988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03506-EA98-4C8E-9B59-B3290F551FE8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BAB7BA-38C5-4002-9B97-5D8F919D2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C0277-2676-4BD5-A3F3-BED7FE6E5843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7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6324C-9AEB-4812-9A2D-2A994FD248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14340" name="Заголовок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4341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CA6DA3C2-4194-407D-A3DC-1CB8454B5D21}" type="datetimeFigureOut">
              <a:rPr lang="ru-RU"/>
              <a:pPr>
                <a:defRPr/>
              </a:pPr>
              <a:t>02.10.2026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474576C5-24B5-400E-ACF9-280C99181F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68" r:id="rId2"/>
    <p:sldLayoutId id="2147483881" r:id="rId3"/>
    <p:sldLayoutId id="2147483869" r:id="rId4"/>
    <p:sldLayoutId id="2147483870" r:id="rId5"/>
    <p:sldLayoutId id="2147483871" r:id="rId6"/>
    <p:sldLayoutId id="2147483872" r:id="rId7"/>
    <p:sldLayoutId id="2147483882" r:id="rId8"/>
    <p:sldLayoutId id="2147483883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finsych@mail.r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1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6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6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3"/>
          <p:cNvSpPr txBox="1">
            <a:spLocks noChangeArrowheads="1"/>
          </p:cNvSpPr>
          <p:nvPr/>
        </p:nvSpPr>
        <p:spPr bwMode="auto">
          <a:xfrm>
            <a:off x="0" y="4411176"/>
            <a:ext cx="9144000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800" dirty="0" smtClean="0"/>
              <a:t>Бюджет муниципального образования «</a:t>
            </a:r>
            <a:r>
              <a:rPr lang="ru-RU" sz="1800" dirty="0" err="1" smtClean="0"/>
              <a:t>Сычевский</a:t>
            </a:r>
            <a:r>
              <a:rPr lang="ru-RU" sz="1800" dirty="0" smtClean="0"/>
              <a:t> муниципальный округ» Смоленской области на 2026 год и плановый период 2027 и 2028 годов </a:t>
            </a:r>
          </a:p>
          <a:p>
            <a:r>
              <a:rPr lang="ru-RU" sz="1800" dirty="0" smtClean="0"/>
              <a:t>к решению </a:t>
            </a:r>
            <a:r>
              <a:rPr lang="ru-RU" sz="1800" dirty="0" err="1" smtClean="0"/>
              <a:t>Сычевской</a:t>
            </a:r>
            <a:r>
              <a:rPr lang="ru-RU" sz="1800" dirty="0" smtClean="0"/>
              <a:t> окружной Думы от 24 декабря 2025 года № 96</a:t>
            </a:r>
            <a:br>
              <a:rPr lang="ru-RU" sz="1800" dirty="0" smtClean="0"/>
            </a:br>
            <a:r>
              <a:rPr lang="ru-RU" sz="1800" dirty="0" smtClean="0"/>
              <a:t>«О бюджете муниципального образования «</a:t>
            </a:r>
            <a:r>
              <a:rPr lang="ru-RU" sz="1800" dirty="0" err="1" smtClean="0"/>
              <a:t>Сычевский</a:t>
            </a:r>
            <a:r>
              <a:rPr lang="ru-RU" sz="1800" dirty="0" smtClean="0"/>
              <a:t> муниципальный округ» Смоленской области на 2026 год и плановый период 2027 и 2028 годов»</a:t>
            </a:r>
          </a:p>
          <a:p>
            <a:endParaRPr lang="ru-RU" sz="1000" dirty="0"/>
          </a:p>
        </p:txBody>
      </p:sp>
      <p:sp>
        <p:nvSpPr>
          <p:cNvPr id="19459" name="AutoShape 17" descr="Budj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0" name="AutoShape 19" descr="Budj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50" name="AutoShape 10" descr="Сычёвка — взгляд в прошлое - Места | Keytown - новости Смоленс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52" name="AutoShape 12" descr="Сычёвка — взгляд в прошлое - Места | Keytown - новости Смоленск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54" name="AutoShape 14" descr="https://keytown.me/wp-content/uploads/2015/10/image-810x6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56" name="AutoShape 16" descr="https://keytown.me/wp-content/uploads/2015/10/image-810x6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58" name="AutoShape 18" descr="https://keytown.me/wp-content/uploads/2015/10/image-810x6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5860" name="AutoShape 20" descr="https://keytown.me/wp-content/uploads/2015/10/image-810x60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862" name="Picture 22" descr="C:\Users\user\Desktop\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44624"/>
            <a:ext cx="5965171" cy="4392488"/>
          </a:xfrm>
          <a:prstGeom prst="rect">
            <a:avLst/>
          </a:prstGeom>
          <a:noFill/>
        </p:spPr>
      </p:pic>
      <p:pic>
        <p:nvPicPr>
          <p:cNvPr id="35864" name="Picture 24" descr="C:\Users\user\Desktop\sichevkamai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5364088" cy="4392488"/>
          </a:xfrm>
          <a:prstGeom prst="rect">
            <a:avLst/>
          </a:prstGeom>
          <a:noFill/>
        </p:spPr>
      </p:pic>
      <p:sp>
        <p:nvSpPr>
          <p:cNvPr id="20" name="Улыбающееся лицо 19"/>
          <p:cNvSpPr/>
          <p:nvPr/>
        </p:nvSpPr>
        <p:spPr>
          <a:xfrm>
            <a:off x="5076056" y="3861048"/>
            <a:ext cx="720080" cy="576064"/>
          </a:xfrm>
          <a:prstGeom prst="smileyFace">
            <a:avLst/>
          </a:prstGeom>
          <a:solidFill>
            <a:srgbClr val="00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Улыбающееся лицо 20"/>
          <p:cNvSpPr/>
          <p:nvPr/>
        </p:nvSpPr>
        <p:spPr>
          <a:xfrm>
            <a:off x="5508104" y="3356992"/>
            <a:ext cx="576064" cy="504056"/>
          </a:xfrm>
          <a:prstGeom prst="smileyFac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FF00"/>
              </a:solidFill>
            </a:endParaRPr>
          </a:p>
        </p:txBody>
      </p:sp>
      <p:sp>
        <p:nvSpPr>
          <p:cNvPr id="22" name="Улыбающееся лицо 21"/>
          <p:cNvSpPr/>
          <p:nvPr/>
        </p:nvSpPr>
        <p:spPr>
          <a:xfrm>
            <a:off x="4860032" y="2996952"/>
            <a:ext cx="720080" cy="576064"/>
          </a:xfrm>
          <a:prstGeom prst="smileyFace">
            <a:avLst/>
          </a:prstGeom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23" name="Улыбающееся лицо 22"/>
          <p:cNvSpPr/>
          <p:nvPr/>
        </p:nvSpPr>
        <p:spPr>
          <a:xfrm>
            <a:off x="5436096" y="2708920"/>
            <a:ext cx="576064" cy="504056"/>
          </a:xfrm>
          <a:prstGeom prst="smileyFace">
            <a:avLst/>
          </a:prstGeom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5" name="Улыбающееся лицо 24"/>
          <p:cNvSpPr/>
          <p:nvPr/>
        </p:nvSpPr>
        <p:spPr>
          <a:xfrm>
            <a:off x="5508104" y="2204864"/>
            <a:ext cx="576064" cy="432048"/>
          </a:xfrm>
          <a:prstGeom prst="smileyFace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Улыбающееся лицо 25"/>
          <p:cNvSpPr/>
          <p:nvPr/>
        </p:nvSpPr>
        <p:spPr>
          <a:xfrm>
            <a:off x="4860032" y="2276872"/>
            <a:ext cx="648072" cy="504056"/>
          </a:xfrm>
          <a:prstGeom prst="smileyFace">
            <a:avLst/>
          </a:prstGeom>
          <a:solidFill>
            <a:srgbClr val="FF3399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Улыбающееся лицо 26"/>
          <p:cNvSpPr/>
          <p:nvPr/>
        </p:nvSpPr>
        <p:spPr>
          <a:xfrm>
            <a:off x="5076056" y="1628800"/>
            <a:ext cx="648072" cy="504056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643174" y="6357958"/>
            <a:ext cx="369306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(в редакции Решения № </a:t>
            </a:r>
            <a:r>
              <a:rPr lang="ru-RU" dirty="0" smtClean="0"/>
              <a:t>38 </a:t>
            </a:r>
            <a:r>
              <a:rPr lang="ru-RU" dirty="0" smtClean="0"/>
              <a:t>от 30.09.2026 года)</a:t>
            </a:r>
            <a:endParaRPr lang="ru-RU" dirty="0"/>
          </a:p>
        </p:txBody>
      </p:sp>
    </p:spTree>
  </p:cSld>
  <p:clrMapOvr>
    <a:masterClrMapping/>
  </p:clrMapOvr>
  <p:transition advTm="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195263"/>
            <a:ext cx="8023225" cy="777875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Что такое «Бюджет для граждан»?</a:t>
            </a:r>
          </a:p>
        </p:txBody>
      </p:sp>
      <p:sp>
        <p:nvSpPr>
          <p:cNvPr id="35843" name="Содержимое 2"/>
          <p:cNvSpPr>
            <a:spLocks noGrp="1"/>
          </p:cNvSpPr>
          <p:nvPr>
            <p:ph idx="4294967295"/>
          </p:nvPr>
        </p:nvSpPr>
        <p:spPr>
          <a:xfrm>
            <a:off x="428625" y="1143000"/>
            <a:ext cx="8229600" cy="2571750"/>
          </a:xfrm>
        </p:spPr>
        <p:txBody>
          <a:bodyPr>
            <a:normAutofit fontScale="92500" lnSpcReduction="10000"/>
          </a:bodyPr>
          <a:lstStyle/>
          <a:p>
            <a:pPr marL="0" indent="0" algn="just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«Бюджет для граждан» </a:t>
            </a:r>
            <a:r>
              <a:rPr lang="ru-RU" sz="20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познакомит Вас с положениями основного финансового документа муниципального образования, а именно –   бюджетом муниципального образования «</a:t>
            </a:r>
            <a:r>
              <a:rPr lang="ru-RU" sz="20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20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муниципальный округ» Смоленской области на 2026 год и плановый период 2027-2028 годов.</a:t>
            </a:r>
          </a:p>
          <a:p>
            <a:pPr marL="0" indent="0" algn="just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r>
              <a:rPr lang="ru-RU" sz="20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  Представленная информация предназначена для широкого круга пользователей и будет интересна и полезна как студентам, педагогам, врачам, молодым семьям, так и гражданским служащим, пенсионерам и другим категориям населения, так как местный бюджет затрагивает интересы каждого жителя </a:t>
            </a:r>
            <a:r>
              <a:rPr lang="ru-RU" sz="2000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Сычевского</a:t>
            </a:r>
            <a:r>
              <a:rPr lang="ru-RU" sz="2000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муниципального округа Смоленской области. </a:t>
            </a:r>
          </a:p>
          <a:p>
            <a:pPr marL="0" indent="0" algn="just" eaLnBrk="1" fontAlgn="auto" hangingPunct="1">
              <a:lnSpc>
                <a:spcPct val="90000"/>
              </a:lnSpc>
              <a:spcBef>
                <a:spcPts val="580"/>
              </a:spcBef>
              <a:spcAft>
                <a:spcPts val="0"/>
              </a:spcAft>
              <a:buFontTx/>
              <a:buNone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4" name="AutoShape 6" descr="&amp;Gcy;&amp;dcy;&amp;iecy; &amp;dcy;&amp;iecy;&amp;ncy;&amp;softcy;&amp;gcy;&amp;icy;. &amp;Tcy;&amp;yucy;&amp;mcy;&amp;iecy;&amp;ncy;&amp;scy;&amp;kcy;&amp;icy;&amp;iecy; &amp;chcy;&amp;icy;&amp;ncy;&amp;ocy;&amp;vcy;&amp;ncy;&amp;icy;&amp;kcy;&amp;icy; &amp;rcy;&amp;acy;&amp;scy;&amp;scy;&amp;kcy;&amp;acy;&amp;zcy;&amp;acy;&amp;lcy;&amp;icy;, &amp;kcy;&amp;ucy;&amp;dcy;&amp;acy; &amp;ucy;&amp;khcy;&amp;ocy;&amp;dcy;&amp;icy;&amp;tcy; &amp;bcy;&amp;yucy;&amp;dcy;&amp;zhcy;…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5" name="AutoShape 9" descr="&amp;Gcy;&amp;dcy;&amp;iecy; &amp;dcy;&amp;iecy;&amp;ncy;&amp;softcy;&amp;gcy;&amp;icy;. &amp;Tcy;&amp;yucy;&amp;mcy;&amp;iecy;&amp;ncy;&amp;scy;&amp;kcy;&amp;icy;&amp;iecy; &amp;chcy;&amp;icy;&amp;ncy;&amp;ocy;&amp;vcy;&amp;ncy;&amp;icy;&amp;kcy;&amp;icy; &amp;rcy;&amp;acy;&amp;scy;&amp;scy;&amp;kcy;&amp;acy;&amp;zcy;&amp;acy;&amp;lcy;&amp;icy;, &amp;kcy;&amp;ucy;&amp;dcy;&amp;acy; &amp;ucy;&amp;khcy;&amp;ocy;&amp;dcy;&amp;icy;&amp;tcy; &amp;bcy;&amp;yucy;&amp;dcy;&amp;zhcy;…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6" name="AutoShape 11" descr="&amp;Gcy;&amp;dcy;&amp;iecy; &amp;dcy;&amp;iecy;&amp;ncy;&amp;softcy;&amp;gcy;&amp;icy;. &amp;Tcy;&amp;yucy;&amp;mcy;&amp;iecy;&amp;ncy;&amp;scy;&amp;kcy;&amp;icy;&amp;iecy; &amp;chcy;&amp;icy;&amp;ncy;&amp;ocy;&amp;vcy;&amp;ncy;&amp;icy;&amp;kcy;&amp;icy; &amp;rcy;&amp;acy;&amp;scy;&amp;scy;&amp;kcy;&amp;acy;&amp;zcy;&amp;acy;&amp;lcy;&amp;icy;, &amp;kcy;&amp;ucy;&amp;dcy;&amp;acy; &amp;ucy;&amp;khcy;&amp;ocy;&amp;dcy;&amp;icy;&amp;tcy; &amp;bcy;&amp;yucy;&amp;dcy;&amp;zhcy;…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7" name="AutoShape 14" descr="&amp;Ncy;&amp;ocy;&amp;vcy;&amp;ocy;&amp;scy;&amp;tcy;&amp;icy; - 24smi.com - &amp;Rcy;&amp;iecy;&amp;gcy;&amp;icy;&amp;ocy;&amp;ncy;&amp;acy;&amp;lcy;&amp;softcy;&amp;ncy;&amp;ycy;&amp;jcy; &amp;icy;&amp;ncy;&amp;fcy;&amp;ocy;&amp;rcy;&amp;mcy;&amp;acy;&amp;tscy;&amp;icy;&amp;ocy;&amp;ncy;&amp;ncy;&amp;ocy;-&amp;rcy;&amp;iecy;&amp;kcy;&amp;lcy;&amp;acy;&amp;mcy;&amp;ncy;&amp;ycy;&amp;jcy; &amp;pcy;&amp;ocy;&amp;rcy;&amp;tcy;&amp;acy;&amp;lcy;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8" name="Text Box 15"/>
          <p:cNvSpPr txBox="1">
            <a:spLocks noChangeArrowheads="1"/>
          </p:cNvSpPr>
          <p:nvPr/>
        </p:nvSpPr>
        <p:spPr bwMode="auto">
          <a:xfrm>
            <a:off x="1023938" y="712788"/>
            <a:ext cx="11715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endParaRPr lang="ru-RU" sz="1800" b="0"/>
          </a:p>
        </p:txBody>
      </p:sp>
      <p:pic>
        <p:nvPicPr>
          <p:cNvPr id="20489" name="Picture 18" descr="&amp;Ncy;&amp;ocy;&amp;vcy;&amp;ocy;&amp;scy;&amp;tcy;&amp;icy; - 24smi.com - &amp;Rcy;&amp;iecy;&amp;gcy;&amp;icy;&amp;ocy;&amp;ncy;&amp;acy;&amp;lcy;&amp;softcy;&amp;ncy;&amp;ycy;&amp;jcy; &amp;icy;&amp;ncy;&amp;fcy;&amp;ocy;&amp;rcy;&amp;mcy;&amp;acy;&amp;tscy;&amp;icy;&amp;ocy;&amp;ncy;&amp;ncy;&amp;ocy;-&amp;rcy;&amp;iecy;&amp;kcy;&amp;lcy;&amp;acy;&amp;mcy;&amp;ncy;&amp;ycy;&amp;jcy; &amp;pcy;&amp;ocy;&amp;rcy;&amp;tcy;&amp;acy;&amp;l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501009"/>
            <a:ext cx="7888051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</a:rPr>
              <a:t>Контактная информация</a:t>
            </a:r>
            <a:endParaRPr lang="ru-RU" smtClean="0"/>
          </a:p>
        </p:txBody>
      </p:sp>
      <p:sp>
        <p:nvSpPr>
          <p:cNvPr id="16387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dirty="0" smtClean="0">
                <a:latin typeface="Times New Roman" pitchFamily="18" charset="0"/>
              </a:rPr>
              <a:t>Финансовое управление Администрации муниципального образования «</a:t>
            </a:r>
            <a:r>
              <a:rPr lang="ru-RU" sz="1600" dirty="0" err="1" smtClean="0">
                <a:latin typeface="Times New Roman" pitchFamily="18" charset="0"/>
              </a:rPr>
              <a:t>Сычевский</a:t>
            </a:r>
            <a:r>
              <a:rPr lang="ru-RU" sz="1600" dirty="0" smtClean="0">
                <a:latin typeface="Times New Roman" pitchFamily="18" charset="0"/>
              </a:rPr>
              <a:t>  муниципальный округ» Смоленской области</a:t>
            </a:r>
            <a:endParaRPr lang="ru-RU" sz="1600" b="1" i="1" u="sng" dirty="0" smtClean="0">
              <a:latin typeface="Times New Roman" pitchFamily="18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b="1" i="1" u="sng" dirty="0" smtClean="0">
                <a:latin typeface="Times New Roman" pitchFamily="18" charset="0"/>
              </a:rPr>
              <a:t>Адрес:</a:t>
            </a:r>
            <a:r>
              <a:rPr lang="ru-RU" sz="1600" dirty="0" smtClean="0">
                <a:latin typeface="Times New Roman" pitchFamily="18" charset="0"/>
              </a:rPr>
              <a:t> 215280, ул.Пушкина, д.25, г. Сычевка, Смоленской области</a:t>
            </a:r>
            <a:endParaRPr lang="ru-RU" sz="1600" b="1" i="1" u="sng" dirty="0" smtClean="0">
              <a:latin typeface="Times New Roman" pitchFamily="18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b="1" i="1" u="sng" dirty="0" smtClean="0">
                <a:latin typeface="Times New Roman" pitchFamily="18" charset="0"/>
              </a:rPr>
              <a:t>Для обратной связи граждан:</a:t>
            </a:r>
          </a:p>
          <a:p>
            <a:pPr marL="274320" indent="-274320" eaLnBrk="1" fontAlgn="auto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b="1" i="1" u="sng" dirty="0" smtClean="0">
                <a:latin typeface="Times New Roman" pitchFamily="18" charset="0"/>
              </a:rPr>
              <a:t>Телефон:</a:t>
            </a:r>
            <a:r>
              <a:rPr lang="ru-RU" sz="1600" dirty="0" smtClean="0">
                <a:latin typeface="Times New Roman" pitchFamily="18" charset="0"/>
              </a:rPr>
              <a:t> +7 (48130) 4-19-44</a:t>
            </a:r>
            <a:endParaRPr lang="ru-RU" sz="1600" b="1" i="1" u="sng" dirty="0" smtClean="0">
              <a:latin typeface="Times New Roman" pitchFamily="18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en-US" sz="1600" b="1" i="1" u="sng" dirty="0" smtClean="0">
                <a:latin typeface="Times New Roman" pitchFamily="18" charset="0"/>
              </a:rPr>
              <a:t>E-mail</a:t>
            </a:r>
            <a:r>
              <a:rPr lang="en-US" sz="1600" dirty="0" smtClean="0">
                <a:latin typeface="Times New Roman" pitchFamily="18" charset="0"/>
              </a:rPr>
              <a:t>:    </a:t>
            </a:r>
            <a:r>
              <a:rPr lang="en-US" sz="1600" dirty="0" smtClean="0">
                <a:solidFill>
                  <a:srgbClr val="0000FF"/>
                </a:solidFill>
                <a:latin typeface="Times New Roman" pitchFamily="18" charset="0"/>
                <a:hlinkClick r:id="rId2"/>
              </a:rPr>
              <a:t>finsych@mail.ru</a:t>
            </a:r>
            <a:endParaRPr lang="ru-RU" sz="1600" b="1" i="1" u="sng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b="1" i="1" u="sng" dirty="0" smtClean="0">
                <a:latin typeface="Times New Roman" pitchFamily="18" charset="0"/>
              </a:rPr>
              <a:t>Режим работы:</a:t>
            </a:r>
            <a:r>
              <a:rPr lang="ru-RU" sz="1600" dirty="0" smtClean="0">
                <a:latin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понедельник-пятница: 08:00 - 17:00</a:t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перерыв на обед: 13:00 - 14:00</a:t>
            </a:r>
            <a:br>
              <a:rPr lang="ru-RU" sz="1600" dirty="0" smtClean="0">
                <a:latin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</a:rPr>
              <a:t>выходные: суббота-воскресенье</a:t>
            </a:r>
            <a:endParaRPr lang="ru-RU" sz="1600" b="1" i="1" u="sng" dirty="0" smtClean="0">
              <a:latin typeface="Times New Roman" pitchFamily="18" charset="0"/>
            </a:endParaRPr>
          </a:p>
          <a:p>
            <a:pPr marL="274320" indent="-274320" eaLnBrk="1" fontAlgn="auto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b="1" i="1" u="sng" dirty="0" smtClean="0"/>
              <a:t>График личного приема граждан</a:t>
            </a:r>
          </a:p>
          <a:p>
            <a:pPr marL="274320" indent="-274320" eaLnBrk="1" fontAlgn="auto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i="1" u="sng" dirty="0" err="1" smtClean="0"/>
              <a:t>Федай</a:t>
            </a:r>
            <a:r>
              <a:rPr lang="ru-RU" sz="1600" i="1" u="sng" dirty="0" smtClean="0"/>
              <a:t> Светлана Валентиновна - начальник Финансового управления  ежедневно с 08.00 до 13.00 и с 14.00 до 17.00</a:t>
            </a:r>
          </a:p>
          <a:p>
            <a:pPr marL="274320" indent="-274320" eaLnBrk="1" fontAlgn="auto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i="1" u="sng" dirty="0" smtClean="0"/>
              <a:t>Дементьева Наталья Александровна - заместитель начальника Финансового управления ежедневно с 08.00 до 13.00 и с 14.00 до 17.00 (на период отсутствия начальника Финансового управления по уважительным причинам (отпуск, командировка и т.д.))</a:t>
            </a:r>
          </a:p>
          <a:p>
            <a:pPr marL="274320" indent="-274320" eaLnBrk="1" fontAlgn="auto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1600" b="1" i="1" u="sng" dirty="0" smtClean="0">
                <a:latin typeface="Times New Roman" pitchFamily="18" charset="0"/>
              </a:rPr>
              <a:t>Формами участия граждан в публичных слушаньях</a:t>
            </a:r>
            <a:r>
              <a:rPr lang="ru-RU" sz="1600" dirty="0" smtClean="0">
                <a:latin typeface="Times New Roman" pitchFamily="18" charset="0"/>
              </a:rPr>
              <a:t> является предоставление предложений в письменной форме и личное участие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292080" y="260648"/>
            <a:ext cx="3563937" cy="1785937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</a:rPr>
              <a:t>Муниципальное образование «</a:t>
            </a: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</a:rPr>
              <a:t>Сычевский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</a:rPr>
              <a:t> муниципальный округ» Смоленской области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2924175"/>
            <a:ext cx="8229600" cy="374491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ru-RU" sz="600" b="1" dirty="0" smtClean="0">
              <a:solidFill>
                <a:srgbClr val="0066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400" b="1" dirty="0" smtClean="0">
                <a:solidFill>
                  <a:srgbClr val="008000"/>
                </a:solidFill>
              </a:rPr>
              <a:t>1.  Территория муниципального округа составляет  1803,9 квадратных километров. </a:t>
            </a:r>
          </a:p>
          <a:p>
            <a:pPr eaLnBrk="1" hangingPunct="1">
              <a:lnSpc>
                <a:spcPct val="80000"/>
              </a:lnSpc>
            </a:pPr>
            <a:endParaRPr lang="ru-RU" sz="1400" b="1" dirty="0" smtClean="0">
              <a:solidFill>
                <a:srgbClr val="008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400" b="1" dirty="0" smtClean="0">
                <a:solidFill>
                  <a:srgbClr val="008000"/>
                </a:solidFill>
              </a:rPr>
              <a:t>2. Территорию муниципального округа</a:t>
            </a:r>
            <a:r>
              <a:rPr lang="ru-RU" sz="1400" b="1" i="1" dirty="0" smtClean="0">
                <a:solidFill>
                  <a:srgbClr val="008000"/>
                </a:solidFill>
              </a:rPr>
              <a:t> </a:t>
            </a:r>
            <a:r>
              <a:rPr lang="ru-RU" sz="1400" b="1" dirty="0" smtClean="0">
                <a:solidFill>
                  <a:srgbClr val="008000"/>
                </a:solidFill>
              </a:rPr>
              <a:t>составляют исторически сложившиеся земли населенных пунктов, прилегающие к ним земли общего пользования, территории природопользования населения, рекреационные земли, земли для развития.</a:t>
            </a:r>
          </a:p>
          <a:p>
            <a:pPr eaLnBrk="1" hangingPunct="1">
              <a:lnSpc>
                <a:spcPct val="80000"/>
              </a:lnSpc>
            </a:pPr>
            <a:endParaRPr lang="ru-RU" sz="1400" b="1" dirty="0" smtClean="0">
              <a:solidFill>
                <a:srgbClr val="008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400" b="1" dirty="0" smtClean="0">
                <a:solidFill>
                  <a:srgbClr val="008000"/>
                </a:solidFill>
              </a:rPr>
              <a:t>3. В состав территории муниципального района входят земли поселений в границах муниципального района независимо от форм собственности и их целевого назначения. </a:t>
            </a:r>
          </a:p>
          <a:p>
            <a:pPr eaLnBrk="1" hangingPunct="1">
              <a:lnSpc>
                <a:spcPct val="80000"/>
              </a:lnSpc>
            </a:pPr>
            <a:endParaRPr lang="ru-RU" sz="1400" b="1" dirty="0" smtClean="0">
              <a:solidFill>
                <a:srgbClr val="008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400" b="1" dirty="0" smtClean="0">
                <a:solidFill>
                  <a:srgbClr val="008000"/>
                </a:solidFill>
              </a:rPr>
              <a:t>4</a:t>
            </a:r>
            <a:r>
              <a:rPr lang="ru-RU" sz="1400" dirty="0" smtClean="0">
                <a:solidFill>
                  <a:srgbClr val="008000"/>
                </a:solidFill>
              </a:rPr>
              <a:t>. </a:t>
            </a:r>
            <a:r>
              <a:rPr lang="ru-RU" sz="1400" b="1" dirty="0" smtClean="0">
                <a:solidFill>
                  <a:srgbClr val="008000"/>
                </a:solidFill>
              </a:rPr>
              <a:t>В </a:t>
            </a:r>
            <a:r>
              <a:rPr lang="ru-RU" sz="1400" b="1" dirty="0" err="1" smtClean="0">
                <a:solidFill>
                  <a:srgbClr val="008000"/>
                </a:solidFill>
              </a:rPr>
              <a:t>Сычевский</a:t>
            </a:r>
            <a:r>
              <a:rPr lang="ru-RU" sz="1400" b="1" dirty="0" smtClean="0">
                <a:solidFill>
                  <a:srgbClr val="008000"/>
                </a:solidFill>
              </a:rPr>
              <a:t> муниципальный округ входят 132 населённых пункта, в том числе город и                         </a:t>
            </a:r>
          </a:p>
          <a:p>
            <a:pPr eaLnBrk="1" hangingPunct="1">
              <a:lnSpc>
                <a:spcPct val="80000"/>
              </a:lnSpc>
            </a:pPr>
            <a:r>
              <a:rPr lang="ru-RU" sz="1400" b="1" dirty="0" smtClean="0">
                <a:solidFill>
                  <a:srgbClr val="008000"/>
                </a:solidFill>
              </a:rPr>
              <a:t>    131 сельский населённый пункт</a:t>
            </a:r>
            <a:r>
              <a:rPr lang="en-US" sz="1400" b="1" dirty="0" smtClean="0">
                <a:solidFill>
                  <a:srgbClr val="008000"/>
                </a:solidFill>
              </a:rPr>
              <a:t>       </a:t>
            </a:r>
            <a:endParaRPr lang="ru-RU" sz="1400" b="1" dirty="0" smtClean="0">
              <a:solidFill>
                <a:srgbClr val="0080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ru-RU" sz="1400" b="1" dirty="0" smtClean="0">
                <a:solidFill>
                  <a:srgbClr val="008000"/>
                </a:solidFill>
              </a:rPr>
              <a:t>5. Административным центром муниципального округа является город Сычевка.</a:t>
            </a:r>
          </a:p>
          <a:p>
            <a:pPr eaLnBrk="1" hangingPunct="1">
              <a:lnSpc>
                <a:spcPct val="80000"/>
              </a:lnSpc>
            </a:pPr>
            <a:endParaRPr lang="ru-RU" sz="1400" dirty="0" smtClean="0"/>
          </a:p>
        </p:txBody>
      </p:sp>
      <p:sp>
        <p:nvSpPr>
          <p:cNvPr id="22532" name="AutoShape 6" descr="Сычёвский район Смоленской области - это... Что такое Сычёвский район  Смоленской области?"/>
          <p:cNvSpPr>
            <a:spLocks noChangeAspect="1" noChangeArrowheads="1"/>
          </p:cNvSpPr>
          <p:nvPr/>
        </p:nvSpPr>
        <p:spPr bwMode="auto">
          <a:xfrm>
            <a:off x="4538663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2533" name="Рисунок 5" descr="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813" y="142875"/>
            <a:ext cx="3857625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643438" y="0"/>
            <a:ext cx="4500562" cy="1417638"/>
          </a:xfrm>
        </p:spPr>
        <p:txBody>
          <a:bodyPr/>
          <a:lstStyle/>
          <a:p>
            <a:pPr eaLnBrk="1" hangingPunct="1"/>
            <a:r>
              <a:rPr lang="ru-RU" sz="1600" b="1" dirty="0" smtClean="0">
                <a:solidFill>
                  <a:srgbClr val="FF0066"/>
                </a:solidFill>
                <a:latin typeface="Times New Roman" pitchFamily="18" charset="0"/>
              </a:rPr>
              <a:t>Основные показатели социально-экономического развития муниципального образования «</a:t>
            </a:r>
            <a:r>
              <a:rPr lang="ru-RU" sz="1600" b="1" dirty="0" err="1" smtClean="0">
                <a:solidFill>
                  <a:srgbClr val="FF0066"/>
                </a:solidFill>
                <a:latin typeface="Times New Roman" pitchFamily="18" charset="0"/>
              </a:rPr>
              <a:t>Сычевский</a:t>
            </a:r>
            <a:r>
              <a:rPr lang="ru-RU" sz="1600" b="1" dirty="0" smtClean="0">
                <a:solidFill>
                  <a:srgbClr val="FF0066"/>
                </a:solidFill>
                <a:latin typeface="Times New Roman" pitchFamily="18" charset="0"/>
              </a:rPr>
              <a:t> муниципальный округ» Смоленской области на 2026 год и плановый период 2027  и 2028 годов</a:t>
            </a:r>
          </a:p>
        </p:txBody>
      </p:sp>
      <p:graphicFrame>
        <p:nvGraphicFramePr>
          <p:cNvPr id="36948" name="Group 84"/>
          <p:cNvGraphicFramePr>
            <a:graphicFrameLocks noGrp="1"/>
          </p:cNvGraphicFramePr>
          <p:nvPr>
            <p:ph sz="quarter" idx="1"/>
          </p:nvPr>
        </p:nvGraphicFramePr>
        <p:xfrm>
          <a:off x="285750" y="1428750"/>
          <a:ext cx="8572561" cy="5218176"/>
        </p:xfrm>
        <a:graphic>
          <a:graphicData uri="http://schemas.openxmlformats.org/drawingml/2006/table">
            <a:tbl>
              <a:tblPr/>
              <a:tblGrid>
                <a:gridCol w="1571637"/>
                <a:gridCol w="1857388"/>
                <a:gridCol w="785818"/>
                <a:gridCol w="857256"/>
                <a:gridCol w="928694"/>
                <a:gridCol w="857256"/>
                <a:gridCol w="857256"/>
                <a:gridCol w="857256"/>
              </a:tblGrid>
              <a:tr h="26472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Показатели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Единица измерения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Отчет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Оценка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прогноз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47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2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2024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2025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Численность населения (среднегодовая)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Тыс.чел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12,022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11,912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11,862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11,826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11,726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11,726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18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Численность населения трудоспособного возраста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Тыс.чел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3,32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24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Численность населения старше трудоспособного возраста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Тыс.чел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3,32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3,187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Общий коэффициент рождаемости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число родившихся на 1000 человек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3,9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3,9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4,0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4,0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4,0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4,1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Общий коэффициент смертности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число  умерших на 1000 человек 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16,1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19,5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19,0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18,8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18,5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5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Коэффициент естественного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прироста населения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На 1000 чел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населения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-12,9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-11,35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-11,2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-11,1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-11,0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-11,0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3634" name="Picture 303" descr="file42505160_3f938d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52"/>
            <a:ext cx="4000529" cy="1255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988" name="Group 100"/>
          <p:cNvGraphicFramePr>
            <a:graphicFrameLocks noGrp="1"/>
          </p:cNvGraphicFramePr>
          <p:nvPr>
            <p:ph sz="quarter" idx="1"/>
          </p:nvPr>
        </p:nvGraphicFramePr>
        <p:xfrm>
          <a:off x="214313" y="285750"/>
          <a:ext cx="8715436" cy="5682015"/>
        </p:xfrm>
        <a:graphic>
          <a:graphicData uri="http://schemas.openxmlformats.org/drawingml/2006/table">
            <a:tbl>
              <a:tblPr/>
              <a:tblGrid>
                <a:gridCol w="3132109"/>
                <a:gridCol w="1021341"/>
                <a:gridCol w="748986"/>
                <a:gridCol w="748979"/>
                <a:gridCol w="765627"/>
                <a:gridCol w="732358"/>
                <a:gridCol w="817054"/>
                <a:gridCol w="748982"/>
              </a:tblGrid>
              <a:tr h="882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Объем отгруженных товаров собственного производства, выполненных работ и услуг собственными силами - РАЗДЕЛ С: Обрабатывающие производства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Млн.руб.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108,7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122,5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130,0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137,0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145,0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152,0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4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Продукция сельского хозяйства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Млн.руб.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1275,3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1160,4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1254,8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1315,5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1373,8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1431,0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780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Ввод в действие жилых домов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тыс. кв. м. в общей площади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4,775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5,145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4,5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1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Оборот розничной торговли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Млн.руб.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627,0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867,6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898,0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925,0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942,0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963,0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98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Объем платных услуг населению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млн.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128,7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177,5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178,0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182,0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188,0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192,0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15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Инвестиции в основной капитал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млн. 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807,95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1033,2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517,42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443,13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475,27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499,56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958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Численность рабочей силы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Тыс. чел.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6,089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5,908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5,925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5,94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5,947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5,957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848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Номинальная начисленная среднемесячная заработная плата работников организаций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44721,0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52535,0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54637,0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56822,0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59095,0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61459,0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4149725"/>
            <a:ext cx="8229600" cy="27082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z="4000" dirty="0" smtClean="0">
                <a:solidFill>
                  <a:srgbClr val="000099"/>
                </a:solidFill>
              </a:rPr>
              <a:t>Основные понятия и термины, применяемые при составлении брошюры «</a:t>
            </a:r>
            <a:r>
              <a:rPr lang="ru-RU" sz="4000" dirty="0" smtClean="0">
                <a:solidFill>
                  <a:srgbClr val="FF0066"/>
                </a:solidFill>
              </a:rPr>
              <a:t>БЮДЖЕТ ДЛЯ ГРАЖДАН</a:t>
            </a:r>
            <a:r>
              <a:rPr lang="ru-RU" sz="4000" dirty="0" smtClean="0">
                <a:solidFill>
                  <a:srgbClr val="000099"/>
                </a:solidFill>
              </a:rPr>
              <a:t>»</a:t>
            </a:r>
          </a:p>
        </p:txBody>
      </p:sp>
      <p:pic>
        <p:nvPicPr>
          <p:cNvPr id="25605" name="Picture 7" descr="kodeks_1104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42852"/>
            <a:ext cx="8358246" cy="408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4" descr="&amp;Gcy;&amp;dcy;&amp;iecy; &amp;dcy;&amp;iecy;&amp;ncy;&amp;softcy;&amp;gcy;&amp;icy;. &amp;Tcy;&amp;yucy;&amp;mcy;&amp;iecy;&amp;ncy;&amp;scy;&amp;kcy;&amp;icy;&amp;iecy; &amp;chcy;&amp;icy;&amp;ncy;&amp;ocy;&amp;vcy;&amp;ncy;&amp;icy;&amp;kcy;&amp;icy; &amp;rcy;&amp;acy;&amp;scy;&amp;scy;&amp;kcy;&amp;acy;&amp;zcy;&amp;acy;&amp;lcy;&amp;icy;, &amp;kcy;&amp;ucy;&amp;dcy;&amp;acy; &amp;ucy;&amp;khcy;&amp;ocy;&amp;dcy;&amp;icy;&amp;tcy; &amp;bcy;&amp;yucy;&amp;dcy;&amp;zhcy;…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27" name="AutoShape 5" descr="&amp;Gcy;&amp;dcy;&amp;iecy; &amp;dcy;&amp;iecy;&amp;ncy;&amp;softcy;&amp;gcy;&amp;icy;. &amp;Tcy;&amp;yucy;&amp;mcy;&amp;iecy;&amp;ncy;&amp;scy;&amp;kcy;&amp;icy;&amp;iecy; &amp;chcy;&amp;icy;&amp;ncy;&amp;ocy;&amp;vcy;&amp;ncy;&amp;icy;&amp;kcy;&amp;icy; &amp;rcy;&amp;acy;&amp;scy;&amp;scy;&amp;kcy;&amp;acy;&amp;zcy;&amp;acy;&amp;lcy;&amp;icy;, &amp;kcy;&amp;ucy;&amp;dcy;&amp;acy; &amp;ucy;&amp;khcy;&amp;ocy;&amp;dcy;&amp;icy;&amp;tcy; &amp;bcy;&amp;yucy;&amp;dcy;&amp;zhcy;…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628" name="AutoShape 6" descr="&amp;Gcy;&amp;dcy;&amp;iecy; &amp;dcy;&amp;iecy;&amp;ncy;&amp;softcy;&amp;gcy;&amp;icy;. &amp;Tcy;&amp;yucy;&amp;mcy;&amp;iecy;&amp;ncy;&amp;scy;&amp;kcy;&amp;icy;&amp;iecy; &amp;chcy;&amp;icy;&amp;ncy;&amp;ocy;&amp;vcy;&amp;ncy;&amp;icy;&amp;kcy;&amp;icy; &amp;rcy;&amp;acy;&amp;scy;&amp;scy;&amp;kcy;&amp;acy;&amp;zcy;&amp;acy;&amp;lcy;&amp;icy;, &amp;kcy;&amp;ucy;&amp;dcy;&amp;acy; &amp;ucy;&amp;khcy;&amp;ocy;&amp;dcy;&amp;icy;&amp;tcy; &amp;bcy;&amp;yucy;&amp;dcy;&amp;zhcy;…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6629" name="Picture 8" descr="3_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214290"/>
            <a:ext cx="8771682" cy="6429420"/>
          </a:xfrm>
          <a:prstGeom prst="rect">
            <a:avLst/>
          </a:prstGeom>
          <a:noFill/>
          <a:ln w="3175" cmpd="sng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4" descr="&amp;Gcy;&amp;dcy;&amp;iecy; &amp;dcy;&amp;iecy;&amp;ncy;&amp;softcy;&amp;gcy;&amp;icy;. &amp;Tcy;&amp;yucy;&amp;mcy;&amp;iecy;&amp;ncy;&amp;scy;&amp;kcy;&amp;icy;&amp;iecy; &amp;chcy;&amp;icy;&amp;ncy;&amp;ocy;&amp;vcy;&amp;ncy;&amp;icy;&amp;kcy;&amp;icy; &amp;rcy;&amp;acy;&amp;scy;&amp;scy;&amp;kcy;&amp;acy;&amp;zcy;&amp;acy;&amp;lcy;&amp;icy;, &amp;kcy;&amp;ucy;&amp;dcy;&amp;acy; &amp;ucy;&amp;khcy;&amp;ocy;&amp;dcy;&amp;icy;&amp;tcy; &amp;bcy;&amp;yucy;&amp;dcy;&amp;zhcy;…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1" name="AutoShape 5" descr="&amp;Gcy;&amp;dcy;&amp;iecy; &amp;dcy;&amp;iecy;&amp;ncy;&amp;softcy;&amp;gcy;&amp;icy;. &amp;Tcy;&amp;yucy;&amp;mcy;&amp;iecy;&amp;ncy;&amp;scy;&amp;kcy;&amp;icy;&amp;iecy; &amp;chcy;&amp;icy;&amp;ncy;&amp;ocy;&amp;vcy;&amp;ncy;&amp;icy;&amp;kcy;&amp;icy; &amp;rcy;&amp;acy;&amp;scy;&amp;scy;&amp;kcy;&amp;acy;&amp;zcy;&amp;acy;&amp;lcy;&amp;icy;, &amp;kcy;&amp;ucy;&amp;dcy;&amp;acy; &amp;ucy;&amp;khcy;&amp;ocy;&amp;dcy;&amp;icy;&amp;tcy; &amp;bcy;&amp;yucy;&amp;dcy;&amp;zhcy;…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2" name="AutoShape 6" descr="&amp;Gcy;&amp;dcy;&amp;iecy; &amp;dcy;&amp;iecy;&amp;ncy;&amp;softcy;&amp;gcy;&amp;icy;. &amp;Tcy;&amp;yucy;&amp;mcy;&amp;iecy;&amp;ncy;&amp;scy;&amp;kcy;&amp;icy;&amp;iecy; &amp;chcy;&amp;icy;&amp;ncy;&amp;ocy;&amp;vcy;&amp;ncy;&amp;icy;&amp;kcy;&amp;icy; &amp;rcy;&amp;acy;&amp;scy;&amp;scy;&amp;kcy;&amp;acy;&amp;zcy;&amp;acy;&amp;lcy;&amp;icy;, &amp;kcy;&amp;ucy;&amp;dcy;&amp;acy; &amp;ucy;&amp;khcy;&amp;ocy;&amp;dcy;&amp;icy;&amp;tcy; &amp;bcy;&amp;yucy;&amp;dcy;&amp;zhcy;…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765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14313"/>
            <a:ext cx="8643938" cy="6483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9550" y="500063"/>
            <a:ext cx="8716963" cy="5715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rgbClr val="CC6600"/>
                </a:solidFill>
              </a:rPr>
              <a:t/>
            </a:r>
            <a:br>
              <a:rPr lang="ru-RU" sz="2000" b="1" i="1" dirty="0" smtClean="0">
                <a:solidFill>
                  <a:srgbClr val="CC6600"/>
                </a:solidFill>
              </a:rPr>
            </a:br>
            <a:r>
              <a:rPr lang="ru-RU" sz="2600" b="1" i="1" dirty="0" smtClean="0">
                <a:solidFill>
                  <a:srgbClr val="7030A0"/>
                </a:solidFill>
              </a:rPr>
              <a:t>Основные направления налоговой и бюджетной политики муниципального образования </a:t>
            </a:r>
            <a:br>
              <a:rPr lang="ru-RU" sz="2600" b="1" i="1" dirty="0" smtClean="0">
                <a:solidFill>
                  <a:srgbClr val="7030A0"/>
                </a:solidFill>
              </a:rPr>
            </a:br>
            <a:r>
              <a:rPr lang="ru-RU" sz="2600" b="1" i="1" dirty="0" smtClean="0">
                <a:solidFill>
                  <a:srgbClr val="7030A0"/>
                </a:solidFill>
              </a:rPr>
              <a:t>«</a:t>
            </a:r>
            <a:r>
              <a:rPr lang="ru-RU" sz="2600" b="1" i="1" dirty="0" err="1" smtClean="0">
                <a:solidFill>
                  <a:srgbClr val="7030A0"/>
                </a:solidFill>
              </a:rPr>
              <a:t>Сычевский</a:t>
            </a:r>
            <a:r>
              <a:rPr lang="ru-RU" sz="2600" b="1" i="1" dirty="0" smtClean="0">
                <a:solidFill>
                  <a:srgbClr val="7030A0"/>
                </a:solidFill>
              </a:rPr>
              <a:t> муниципальный округ» Смоленской области</a:t>
            </a:r>
            <a:endParaRPr lang="ru-RU" sz="2600" b="1" dirty="0" smtClean="0">
              <a:solidFill>
                <a:srgbClr val="7030A0"/>
              </a:solidFill>
            </a:endParaRP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683568" y="1522056"/>
            <a:ext cx="7992888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>
              <a:spcBef>
                <a:spcPct val="0"/>
              </a:spcBef>
            </a:pPr>
            <a:r>
              <a:rPr kumimoji="0" lang="ru-RU" sz="11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Основные направления бюджетной и налоговой политики муниципального образования </a:t>
            </a:r>
            <a:r>
              <a:rPr kumimoji="0" lang="ru-RU" sz="11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1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Сычевский</a:t>
            </a:r>
            <a:r>
              <a:rPr kumimoji="0" lang="ru-RU" sz="11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муниципальный округ» Смоленской области</a:t>
            </a:r>
            <a:r>
              <a:rPr kumimoji="0" lang="ru-RU" sz="11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на 2026 год и на плановый период 2027 и 2028 годов подготовлены в соответствии со статьями 172 и 184.2 Бюджетного кодекса Российской Федерации с целью формирования задач и приоритетных направлений бюджетной и налоговой политики на среднесрочный период, а также условий и подходов, принимаемых при составлении проекта бюджета муниципального образования </a:t>
            </a:r>
            <a:r>
              <a:rPr kumimoji="0" lang="ru-RU" sz="11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1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Сычевский</a:t>
            </a:r>
            <a:r>
              <a:rPr kumimoji="0" lang="ru-RU" sz="11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муниципальный округ» </a:t>
            </a:r>
            <a:r>
              <a:rPr kumimoji="0" lang="ru-RU" sz="110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Смоленской области на 2026 год и плановый период 2027 и 2028 годов, </a:t>
            </a:r>
            <a:r>
              <a:rPr kumimoji="0" lang="ru-RU" sz="1100" i="1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учетом</a:t>
            </a:r>
            <a:r>
              <a:rPr lang="ru-RU" sz="1100" dirty="0" smtClean="0"/>
              <a:t> </a:t>
            </a:r>
            <a:r>
              <a:rPr lang="ru-RU" sz="1100" i="1" dirty="0" smtClean="0">
                <a:latin typeface="Times New Roman" pitchFamily="18" charset="0"/>
                <a:cs typeface="Times New Roman" pitchFamily="18" charset="0"/>
              </a:rPr>
              <a:t>положения Указа Президента Российской Федерации от 7 мая 2024 года № 309 «О национальных целях развития Российской Федерации на период до 2030 года и на перспективу до 2036 года»</a:t>
            </a:r>
            <a:endParaRPr kumimoji="0" lang="ru-RU" sz="11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539552" y="2894115"/>
            <a:ext cx="828092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45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Основной задачей бюджетной политики при формировании бюджета муниципального образования на 2026 год и плановый период 2027 и 2028 годов остается обеспечение устойчивого функционирования бюджетной системы и социальной стабильности в муниципальном образовании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</a:t>
            </a:r>
            <a:r>
              <a:rPr kumimoji="0" lang="ru-RU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Сычевский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муниципальный округ»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Смоленской области</a:t>
            </a: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Определение четких приоритетов использования бюджетных средств на предмет первоочередности и социальной значимости, оптимизация структуры расходов бюджета муниципального образования являются основными условиями обеспечения сбалансированности бюджета муниципального образования в текущих экономических условиях.</a:t>
            </a:r>
            <a:endParaRPr kumimoji="0" lang="ru-RU" sz="6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45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Налоговая политика муниципального образования на 2026 год и на плановый период 2027 и 2028 годов сохраняет акцент на повышение собираемости налогов и отражает преемственность ранее поставленным целям и задачам налоговой политики в области доходов, направлена на сохранение и развитие налоговой базы в текущих экономических условиях.</a:t>
            </a:r>
            <a:endParaRPr kumimoji="0" lang="ru-RU" sz="1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72" descr="Hangisi_do_ru_hangisi_yanl___238486433201909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950" y="0"/>
            <a:ext cx="2051050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3011" name="Group 85"/>
          <p:cNvGrpSpPr>
            <a:grpSpLocks/>
          </p:cNvGrpSpPr>
          <p:nvPr/>
        </p:nvGrpSpPr>
        <p:grpSpPr bwMode="auto">
          <a:xfrm>
            <a:off x="0" y="0"/>
            <a:ext cx="9144000" cy="6093569"/>
            <a:chOff x="-71" y="73"/>
            <a:chExt cx="5763" cy="3765"/>
          </a:xfrm>
        </p:grpSpPr>
        <p:sp>
          <p:nvSpPr>
            <p:cNvPr id="43013" name="AutoShape 4"/>
            <p:cNvSpPr>
              <a:spLocks noChangeArrowheads="1"/>
            </p:cNvSpPr>
            <p:nvPr/>
          </p:nvSpPr>
          <p:spPr bwMode="auto">
            <a:xfrm>
              <a:off x="68" y="73"/>
              <a:ext cx="4354" cy="787"/>
            </a:xfrm>
            <a:prstGeom prst="flowChartAlternateProcess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ru-RU">
                  <a:solidFill>
                    <a:schemeClr val="bg1"/>
                  </a:solidFill>
                </a:rPr>
                <a:t>Бюджетная политика-совокупность принимаемых решений, осуществляемых органами законодательной (представительной) и исполнительной власти мер, связанных с определением основных направлений развития бюджетных отношений и выработкой конкретных путей их использования в интересах граждан, общества и государства.</a:t>
              </a:r>
            </a:p>
          </p:txBody>
        </p:sp>
        <p:sp>
          <p:nvSpPr>
            <p:cNvPr id="43014" name="AutoShape 62"/>
            <p:cNvSpPr>
              <a:spLocks noChangeArrowheads="1"/>
            </p:cNvSpPr>
            <p:nvPr/>
          </p:nvSpPr>
          <p:spPr bwMode="auto">
            <a:xfrm>
              <a:off x="249" y="1033"/>
              <a:ext cx="4205" cy="322"/>
            </a:xfrm>
            <a:prstGeom prst="flowChartAlternateProcess">
              <a:avLst/>
            </a:prstGeom>
            <a:solidFill>
              <a:srgbClr val="9933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</a:rPr>
                <a:t>Основные приоритеты бюджетной политики  муниципального образования «</a:t>
              </a:r>
              <a:r>
                <a:rPr lang="ru-RU" dirty="0" err="1">
                  <a:solidFill>
                    <a:schemeClr val="bg1"/>
                  </a:solidFill>
                </a:rPr>
                <a:t>Сычевский</a:t>
              </a:r>
              <a:r>
                <a:rPr lang="ru-RU" dirty="0">
                  <a:solidFill>
                    <a:schemeClr val="bg1"/>
                  </a:solidFill>
                </a:rPr>
                <a:t> </a:t>
              </a:r>
              <a:r>
                <a:rPr lang="ru-RU" dirty="0" smtClean="0">
                  <a:solidFill>
                    <a:schemeClr val="bg1"/>
                  </a:solidFill>
                </a:rPr>
                <a:t>муниципальный округ» </a:t>
              </a:r>
              <a:r>
                <a:rPr lang="ru-RU" dirty="0">
                  <a:solidFill>
                    <a:schemeClr val="bg1"/>
                  </a:solidFill>
                </a:rPr>
                <a:t>Смоленской области  на  </a:t>
              </a:r>
              <a:r>
                <a:rPr lang="ru-RU" dirty="0" smtClean="0">
                  <a:solidFill>
                    <a:schemeClr val="bg1"/>
                  </a:solidFill>
                </a:rPr>
                <a:t>2026 </a:t>
              </a:r>
              <a:r>
                <a:rPr lang="ru-RU" dirty="0">
                  <a:solidFill>
                    <a:schemeClr val="bg1"/>
                  </a:solidFill>
                </a:rPr>
                <a:t>– </a:t>
              </a:r>
              <a:r>
                <a:rPr lang="ru-RU" dirty="0" smtClean="0">
                  <a:solidFill>
                    <a:schemeClr val="bg1"/>
                  </a:solidFill>
                </a:rPr>
                <a:t>2028 </a:t>
              </a:r>
              <a:r>
                <a:rPr lang="ru-RU" dirty="0">
                  <a:solidFill>
                    <a:schemeClr val="bg1"/>
                  </a:solidFill>
                </a:rPr>
                <a:t>года</a:t>
              </a:r>
            </a:p>
          </p:txBody>
        </p:sp>
        <p:sp>
          <p:nvSpPr>
            <p:cNvPr id="43015" name="AutoShape 63"/>
            <p:cNvSpPr>
              <a:spLocks noChangeArrowheads="1"/>
            </p:cNvSpPr>
            <p:nvPr/>
          </p:nvSpPr>
          <p:spPr bwMode="auto">
            <a:xfrm>
              <a:off x="-71" y="1530"/>
              <a:ext cx="1361" cy="1817"/>
            </a:xfrm>
            <a:prstGeom prst="flowChartAlternateProcess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</a:rPr>
                <a:t>Обеспечение  </a:t>
              </a:r>
              <a:r>
                <a:rPr lang="ru-RU" dirty="0" smtClean="0">
                  <a:solidFill>
                    <a:schemeClr val="bg1"/>
                  </a:solidFill>
                </a:rPr>
                <a:t>макроэкономической  </a:t>
              </a:r>
              <a:r>
                <a:rPr lang="ru-RU" dirty="0">
                  <a:solidFill>
                    <a:schemeClr val="bg1"/>
                  </a:solidFill>
                </a:rPr>
                <a:t>стабильности, которая  предусматривает  сбалансированный  бюджет  и устойчивость бюджетной  системы, повышение  инвестиционной привлекательности </a:t>
              </a:r>
              <a:r>
                <a:rPr lang="ru-RU" dirty="0" err="1" smtClean="0">
                  <a:solidFill>
                    <a:schemeClr val="bg1"/>
                  </a:solidFill>
                </a:rPr>
                <a:t>Сычевского</a:t>
              </a:r>
              <a:r>
                <a:rPr lang="ru-RU" dirty="0" smtClean="0">
                  <a:solidFill>
                    <a:schemeClr val="bg1"/>
                  </a:solidFill>
                </a:rPr>
                <a:t> муниципального округа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43016" name="AutoShape 64"/>
            <p:cNvSpPr>
              <a:spLocks noChangeArrowheads="1"/>
            </p:cNvSpPr>
            <p:nvPr/>
          </p:nvSpPr>
          <p:spPr bwMode="auto">
            <a:xfrm>
              <a:off x="1383" y="1601"/>
              <a:ext cx="998" cy="1602"/>
            </a:xfrm>
            <a:prstGeom prst="flowChartAlternateProcess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ru-RU">
                  <a:solidFill>
                    <a:schemeClr val="bg1"/>
                  </a:solidFill>
                </a:rPr>
                <a:t>Обеспечение исполнения Указов Президента Российской Федерации о повышении качества жизни населения («майских Указов»)</a:t>
              </a:r>
            </a:p>
          </p:txBody>
        </p:sp>
        <p:sp>
          <p:nvSpPr>
            <p:cNvPr id="43017" name="AutoShape 65"/>
            <p:cNvSpPr>
              <a:spLocks noChangeArrowheads="1"/>
            </p:cNvSpPr>
            <p:nvPr/>
          </p:nvSpPr>
          <p:spPr bwMode="auto">
            <a:xfrm>
              <a:off x="2517" y="1616"/>
              <a:ext cx="1037" cy="642"/>
            </a:xfrm>
            <a:prstGeom prst="flowChartAlternateProcess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ru-RU">
                  <a:solidFill>
                    <a:schemeClr val="bg1"/>
                  </a:solidFill>
                </a:rPr>
                <a:t>Сохранение социальной направленности бюджета</a:t>
              </a:r>
            </a:p>
          </p:txBody>
        </p:sp>
        <p:sp>
          <p:nvSpPr>
            <p:cNvPr id="43018" name="AutoShape 66"/>
            <p:cNvSpPr>
              <a:spLocks noChangeArrowheads="1"/>
            </p:cNvSpPr>
            <p:nvPr/>
          </p:nvSpPr>
          <p:spPr bwMode="auto">
            <a:xfrm>
              <a:off x="4633" y="2704"/>
              <a:ext cx="1059" cy="1106"/>
            </a:xfrm>
            <a:prstGeom prst="flowChartAlternateProcess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ru-RU">
                  <a:solidFill>
                    <a:schemeClr val="bg1"/>
                  </a:solidFill>
                </a:rPr>
                <a:t>Обеспечение прозрачности и открытости бюджета и бюджетного процесса для общества</a:t>
              </a:r>
            </a:p>
          </p:txBody>
        </p:sp>
        <p:sp>
          <p:nvSpPr>
            <p:cNvPr id="43019" name="AutoShape 67"/>
            <p:cNvSpPr>
              <a:spLocks noChangeArrowheads="1"/>
            </p:cNvSpPr>
            <p:nvPr/>
          </p:nvSpPr>
          <p:spPr bwMode="auto">
            <a:xfrm>
              <a:off x="3798" y="1647"/>
              <a:ext cx="1849" cy="515"/>
            </a:xfrm>
            <a:prstGeom prst="flowChartAlternateProcess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ru-RU">
                  <a:solidFill>
                    <a:schemeClr val="bg1"/>
                  </a:solidFill>
                </a:rPr>
                <a:t>Повышение качества муниципального  управления местного бюджета  </a:t>
              </a:r>
            </a:p>
          </p:txBody>
        </p:sp>
        <p:sp>
          <p:nvSpPr>
            <p:cNvPr id="43020" name="AutoShape 68"/>
            <p:cNvSpPr>
              <a:spLocks noChangeArrowheads="1"/>
            </p:cNvSpPr>
            <p:nvPr/>
          </p:nvSpPr>
          <p:spPr bwMode="auto">
            <a:xfrm>
              <a:off x="2417" y="2464"/>
              <a:ext cx="2096" cy="815"/>
            </a:xfrm>
            <a:prstGeom prst="flowChartAlternateProcess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ru-RU">
                  <a:solidFill>
                    <a:schemeClr val="bg1"/>
                  </a:solidFill>
                </a:rPr>
                <a:t>Обеспечение  нацеленности местного бюджета на достижение конкретных  результатов, применение программно- целевого принципа планирования местного бюджета</a:t>
              </a:r>
            </a:p>
          </p:txBody>
        </p:sp>
        <p:sp>
          <p:nvSpPr>
            <p:cNvPr id="43021" name="AutoShape 69"/>
            <p:cNvSpPr>
              <a:spLocks noChangeArrowheads="1"/>
            </p:cNvSpPr>
            <p:nvPr/>
          </p:nvSpPr>
          <p:spPr bwMode="auto">
            <a:xfrm>
              <a:off x="1296" y="3259"/>
              <a:ext cx="2948" cy="579"/>
            </a:xfrm>
            <a:prstGeom prst="flowChartAlternateProcess">
              <a:avLst/>
            </a:prstGeom>
            <a:solidFill>
              <a:srgbClr val="007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r>
                <a:rPr lang="ru-RU" dirty="0">
                  <a:solidFill>
                    <a:schemeClr val="bg1"/>
                  </a:solidFill>
                </a:rPr>
                <a:t>Обеспечение сбалансированности и устойчивости районного бюджета, выравнивание  уровня развития различных территорий </a:t>
              </a:r>
              <a:r>
                <a:rPr lang="ru-RU" dirty="0" err="1" smtClean="0">
                  <a:solidFill>
                    <a:schemeClr val="bg1"/>
                  </a:solidFill>
                </a:rPr>
                <a:t>Сычевского</a:t>
              </a:r>
              <a:r>
                <a:rPr lang="ru-RU" dirty="0" smtClean="0">
                  <a:solidFill>
                    <a:schemeClr val="bg1"/>
                  </a:solidFill>
                </a:rPr>
                <a:t> муниципального округа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43022" name="Line 73"/>
            <p:cNvSpPr>
              <a:spLocks noChangeShapeType="1"/>
            </p:cNvSpPr>
            <p:nvPr/>
          </p:nvSpPr>
          <p:spPr bwMode="auto">
            <a:xfrm flipV="1">
              <a:off x="2290" y="1389"/>
              <a:ext cx="0" cy="91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3" name="Line 74"/>
            <p:cNvSpPr>
              <a:spLocks noChangeShapeType="1"/>
            </p:cNvSpPr>
            <p:nvPr/>
          </p:nvSpPr>
          <p:spPr bwMode="auto">
            <a:xfrm>
              <a:off x="657" y="1480"/>
              <a:ext cx="5035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4" name="Line 76"/>
            <p:cNvSpPr>
              <a:spLocks noChangeShapeType="1"/>
            </p:cNvSpPr>
            <p:nvPr/>
          </p:nvSpPr>
          <p:spPr bwMode="auto">
            <a:xfrm>
              <a:off x="657" y="1480"/>
              <a:ext cx="0" cy="9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5" name="Line 77"/>
            <p:cNvSpPr>
              <a:spLocks noChangeShapeType="1"/>
            </p:cNvSpPr>
            <p:nvPr/>
          </p:nvSpPr>
          <p:spPr bwMode="auto">
            <a:xfrm>
              <a:off x="1882" y="1480"/>
              <a:ext cx="0" cy="136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6" name="Line 78"/>
            <p:cNvSpPr>
              <a:spLocks noChangeShapeType="1"/>
            </p:cNvSpPr>
            <p:nvPr/>
          </p:nvSpPr>
          <p:spPr bwMode="auto">
            <a:xfrm>
              <a:off x="3016" y="1480"/>
              <a:ext cx="0" cy="136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7" name="Line 79"/>
            <p:cNvSpPr>
              <a:spLocks noChangeShapeType="1"/>
            </p:cNvSpPr>
            <p:nvPr/>
          </p:nvSpPr>
          <p:spPr bwMode="auto">
            <a:xfrm>
              <a:off x="4694" y="1480"/>
              <a:ext cx="0" cy="136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8" name="Line 80"/>
            <p:cNvSpPr>
              <a:spLocks noChangeShapeType="1"/>
            </p:cNvSpPr>
            <p:nvPr/>
          </p:nvSpPr>
          <p:spPr bwMode="auto">
            <a:xfrm>
              <a:off x="3651" y="1480"/>
              <a:ext cx="0" cy="998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29" name="Line 81"/>
            <p:cNvSpPr>
              <a:spLocks noChangeShapeType="1"/>
            </p:cNvSpPr>
            <p:nvPr/>
          </p:nvSpPr>
          <p:spPr bwMode="auto">
            <a:xfrm>
              <a:off x="1338" y="1480"/>
              <a:ext cx="0" cy="1859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30" name="Line 82"/>
            <p:cNvSpPr>
              <a:spLocks noChangeShapeType="1"/>
            </p:cNvSpPr>
            <p:nvPr/>
          </p:nvSpPr>
          <p:spPr bwMode="auto">
            <a:xfrm>
              <a:off x="5148" y="2568"/>
              <a:ext cx="0" cy="136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31" name="Line 83"/>
            <p:cNvSpPr>
              <a:spLocks noChangeShapeType="1"/>
            </p:cNvSpPr>
            <p:nvPr/>
          </p:nvSpPr>
          <p:spPr bwMode="auto">
            <a:xfrm>
              <a:off x="5148" y="2568"/>
              <a:ext cx="544" cy="0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43032" name="Line 84"/>
            <p:cNvSpPr>
              <a:spLocks noChangeShapeType="1"/>
            </p:cNvSpPr>
            <p:nvPr/>
          </p:nvSpPr>
          <p:spPr bwMode="auto">
            <a:xfrm>
              <a:off x="5692" y="1480"/>
              <a:ext cx="0" cy="1088"/>
            </a:xfrm>
            <a:prstGeom prst="lin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3012" name="Rectangle 86"/>
          <p:cNvSpPr>
            <a:spLocks noChangeArrowheads="1"/>
          </p:cNvSpPr>
          <p:nvPr/>
        </p:nvSpPr>
        <p:spPr bwMode="auto">
          <a:xfrm>
            <a:off x="8782050" y="6553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fld id="{3783B4B2-2E93-4252-9E0E-C9F3BE8A5790}" type="slidenum">
              <a:rPr lang="en-US" altLang="ru-RU">
                <a:solidFill>
                  <a:srgbClr val="898989"/>
                </a:solidFill>
              </a:rPr>
              <a:pPr/>
              <a:t>12</a:t>
            </a:fld>
            <a:endParaRPr 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/>
        <p:txBody>
          <a:bodyPr>
            <a:normAutofit/>
          </a:bodyPr>
          <a:lstStyle/>
          <a:p>
            <a:pPr marL="514350" indent="-514350" eaLnBrk="1" fontAlgn="auto" hangingPunct="1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eaLnBrk="1" fontAlgn="auto" hangingPunct="1">
              <a:spcBef>
                <a:spcPts val="58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/>
          </a:p>
        </p:txBody>
      </p:sp>
      <p:sp>
        <p:nvSpPr>
          <p:cNvPr id="112642" name="Номер слайда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ECE5F023-B959-4FA2-81A4-F6F2B9139F19}" type="slidenum">
              <a:rPr lang="en-US" altLang="ru-RU" smtClean="0"/>
              <a:pPr>
                <a:defRPr/>
              </a:pPr>
              <a:t>13</a:t>
            </a:fld>
            <a:endParaRPr lang="en-US" altLang="ru-RU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1481138" y="404813"/>
            <a:ext cx="6480175" cy="288925"/>
          </a:xfrm>
          <a:prstGeom prst="rect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Font typeface="Arial" charset="0"/>
              <a:buNone/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НАЛОГОВОЙ ПОЛИТИКИ: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388" y="2636838"/>
            <a:ext cx="3444875" cy="3027362"/>
          </a:xfrm>
          <a:prstGeom prst="rect">
            <a:avLst/>
          </a:prstGeom>
          <a:solidFill>
            <a:srgbClr val="7D5CD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деятельности межведомственной комиссии при Администрации муниципального образования «Демидовский район» по координации работы, связанной с решением вопросов своевременной выплаты и регулирования уровня заработной платы, предотвращения фактов выплаты «теневой» заработной платы, увеличения собираемости налоговых и неналоговых доходов в местный бюджет, снижения неформальной занятости на территории Демидовского района Смоленской области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42950" y="898525"/>
            <a:ext cx="2374900" cy="112712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работы  администраторов поступлений, усиление их контрольной функции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76600" y="947738"/>
            <a:ext cx="2087563" cy="161766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взаимодействия с налоговыми органами, усиление мер воздействия  на  плательщиков, имеющих задолженность по платежам, поступающим в местный  бюджет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094163" y="2663825"/>
            <a:ext cx="2519362" cy="266541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налогооблагаемой базы путем реализации мероприятий по содействию предпринимательской активности и развитию малого  и среднего бизнеса на территории муниципального образования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Сычевский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округ»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Смоленской области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22938" y="974725"/>
            <a:ext cx="2386012" cy="1397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Эффективное использование имущественных, земельных и природных ресурсов, находящихся на территории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Сычевского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Смоленской области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027863" y="2663825"/>
            <a:ext cx="1836737" cy="273685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и постановка на учет вновь открывшихся  юридических лиц и индивидуальных предпринимателей, осуществляющих деятельность на территории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Сычевского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Смоленской области 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1836738" y="711200"/>
            <a:ext cx="211137" cy="215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154488" y="712788"/>
            <a:ext cx="57150" cy="238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508625" y="660400"/>
            <a:ext cx="0" cy="20034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480175" y="692150"/>
            <a:ext cx="547688" cy="2587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643" name="Соединительная линия уступом 112642"/>
          <p:cNvCxnSpPr>
            <a:stCxn id="5" idx="1"/>
          </p:cNvCxnSpPr>
          <p:nvPr/>
        </p:nvCxnSpPr>
        <p:spPr>
          <a:xfrm rot="10800000" flipV="1">
            <a:off x="539750" y="549275"/>
            <a:ext cx="941388" cy="2087563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647" name="Соединительная линия уступом 112646"/>
          <p:cNvCxnSpPr>
            <a:stCxn id="5" idx="3"/>
          </p:cNvCxnSpPr>
          <p:nvPr/>
        </p:nvCxnSpPr>
        <p:spPr>
          <a:xfrm>
            <a:off x="7961313" y="549275"/>
            <a:ext cx="714375" cy="2114550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214313" y="2643188"/>
            <a:ext cx="3444875" cy="302736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эффективности деятельности межведомственной комиссии при Администрации муниципального образования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Сычевский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округ»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координации работы, связанной с решением вопросов своевременной выплаты и регулирования уровня заработной платы, предотвращения фактов выплаты «теневой» заработной платы, увеличения собираемости и сокращения задолженности налоговых и неналоговых платежей в местный бюджет, снижения неформальной занятости на территории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Сычевского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округа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Смоленской области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9088" y="333375"/>
            <a:ext cx="8505825" cy="6191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WordArt 4"/>
          <p:cNvSpPr>
            <a:spLocks noChangeArrowheads="1" noChangeShapeType="1" noTextEdit="1"/>
          </p:cNvSpPr>
          <p:nvPr/>
        </p:nvSpPr>
        <p:spPr bwMode="auto">
          <a:xfrm>
            <a:off x="827088" y="274638"/>
            <a:ext cx="7561262" cy="4905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2400" kern="1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008000"/>
                </a:solidFill>
                <a:latin typeface="Times New Roman"/>
                <a:cs typeface="Times New Roman"/>
              </a:rPr>
              <a:t>Виды финансовой помощи</a:t>
            </a:r>
          </a:p>
        </p:txBody>
      </p:sp>
      <p:grpSp>
        <p:nvGrpSpPr>
          <p:cNvPr id="31747" name="Group 5"/>
          <p:cNvGrpSpPr>
            <a:grpSpLocks noChangeAspect="1"/>
          </p:cNvGrpSpPr>
          <p:nvPr/>
        </p:nvGrpSpPr>
        <p:grpSpPr bwMode="auto">
          <a:xfrm>
            <a:off x="357188" y="928688"/>
            <a:ext cx="8501062" cy="5664200"/>
            <a:chOff x="4603" y="8855"/>
            <a:chExt cx="7669" cy="4654"/>
          </a:xfrm>
        </p:grpSpPr>
        <p:sp>
          <p:nvSpPr>
            <p:cNvPr id="31750" name="AutoShape 6"/>
            <p:cNvSpPr>
              <a:spLocks noChangeAspect="1" noChangeArrowheads="1"/>
            </p:cNvSpPr>
            <p:nvPr/>
          </p:nvSpPr>
          <p:spPr bwMode="auto">
            <a:xfrm>
              <a:off x="4603" y="8855"/>
              <a:ext cx="7669" cy="4654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1751" name="Group 7"/>
            <p:cNvGrpSpPr>
              <a:grpSpLocks/>
            </p:cNvGrpSpPr>
            <p:nvPr/>
          </p:nvGrpSpPr>
          <p:grpSpPr bwMode="auto">
            <a:xfrm>
              <a:off x="4727" y="12001"/>
              <a:ext cx="7200" cy="1081"/>
              <a:chOff x="4776" y="9200"/>
              <a:chExt cx="7200" cy="1080"/>
            </a:xfrm>
          </p:grpSpPr>
          <p:sp>
            <p:nvSpPr>
              <p:cNvPr id="31762" name="AutoShape 8"/>
              <p:cNvSpPr>
                <a:spLocks noChangeArrowheads="1"/>
              </p:cNvSpPr>
              <p:nvPr/>
            </p:nvSpPr>
            <p:spPr bwMode="auto">
              <a:xfrm>
                <a:off x="4776" y="9200"/>
                <a:ext cx="7200" cy="990"/>
              </a:xfrm>
              <a:prstGeom prst="flowChartTerminator">
                <a:avLst/>
              </a:prstGeom>
              <a:solidFill>
                <a:srgbClr val="FFCC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63" name="Text Box 9"/>
              <p:cNvSpPr txBox="1">
                <a:spLocks noChangeArrowheads="1"/>
              </p:cNvSpPr>
              <p:nvPr/>
            </p:nvSpPr>
            <p:spPr bwMode="auto">
              <a:xfrm>
                <a:off x="5316" y="9290"/>
                <a:ext cx="2070" cy="9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067" tIns="48034" rIns="96067" bIns="48034"/>
              <a:lstStyle/>
              <a:p>
                <a:r>
                  <a:rPr lang="ru-RU"/>
                  <a:t>Предоставляются на условиях долевого софинансирования расходов других бюджетов</a:t>
                </a:r>
              </a:p>
            </p:txBody>
          </p:sp>
          <p:sp>
            <p:nvSpPr>
              <p:cNvPr id="31764" name="Text Box 10"/>
              <p:cNvSpPr txBox="1">
                <a:spLocks noChangeArrowheads="1"/>
              </p:cNvSpPr>
              <p:nvPr/>
            </p:nvSpPr>
            <p:spPr bwMode="auto">
              <a:xfrm>
                <a:off x="9366" y="9286"/>
                <a:ext cx="2160" cy="8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96067" tIns="48034" rIns="96067" bIns="48034"/>
              <a:lstStyle/>
              <a:p>
                <a:endParaRPr lang="ru-RU"/>
              </a:p>
            </p:txBody>
          </p:sp>
          <p:sp>
            <p:nvSpPr>
              <p:cNvPr id="31765" name="AutoShape 11" descr="Водяные капли"/>
              <p:cNvSpPr>
                <a:spLocks noChangeArrowheads="1"/>
              </p:cNvSpPr>
              <p:nvPr/>
            </p:nvSpPr>
            <p:spPr bwMode="auto">
              <a:xfrm>
                <a:off x="7386" y="9200"/>
                <a:ext cx="1980" cy="1080"/>
              </a:xfrm>
              <a:prstGeom prst="flowChartMagneticDisk">
                <a:avLst/>
              </a:prstGeom>
              <a:blipFill dpi="0" rotWithShape="1">
                <a:blip r:embed="rId2" cstate="print"/>
                <a:srcRect/>
                <a:tile tx="0" ty="0" sx="100000" sy="100000" flip="none" algn="tl"/>
              </a:blip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lIns="96067" tIns="48034" rIns="96067" bIns="48034"/>
              <a:lstStyle/>
              <a:p>
                <a:r>
                  <a:rPr lang="ru-RU"/>
                  <a:t>Субсидии (от латинского «</a:t>
                </a:r>
                <a:r>
                  <a:rPr lang="en-US"/>
                  <a:t>Subsidium</a:t>
                </a:r>
                <a:r>
                  <a:rPr lang="ru-RU"/>
                  <a:t>»-поддержка)</a:t>
                </a:r>
              </a:p>
            </p:txBody>
          </p:sp>
        </p:grpSp>
        <p:grpSp>
          <p:nvGrpSpPr>
            <p:cNvPr id="31752" name="Group 12"/>
            <p:cNvGrpSpPr>
              <a:grpSpLocks/>
            </p:cNvGrpSpPr>
            <p:nvPr/>
          </p:nvGrpSpPr>
          <p:grpSpPr bwMode="auto">
            <a:xfrm>
              <a:off x="4776" y="9358"/>
              <a:ext cx="7200" cy="1029"/>
              <a:chOff x="4776" y="9616"/>
              <a:chExt cx="7200" cy="1029"/>
            </a:xfrm>
          </p:grpSpPr>
          <p:sp>
            <p:nvSpPr>
              <p:cNvPr id="31758" name="AutoShape 13"/>
              <p:cNvSpPr>
                <a:spLocks noChangeArrowheads="1"/>
              </p:cNvSpPr>
              <p:nvPr/>
            </p:nvSpPr>
            <p:spPr bwMode="auto">
              <a:xfrm>
                <a:off x="4776" y="9616"/>
                <a:ext cx="7200" cy="943"/>
              </a:xfrm>
              <a:prstGeom prst="flowChartTerminator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1759" name="AutoShape 14" descr="Водяные капли"/>
              <p:cNvSpPr>
                <a:spLocks noChangeArrowheads="1"/>
              </p:cNvSpPr>
              <p:nvPr/>
            </p:nvSpPr>
            <p:spPr bwMode="auto">
              <a:xfrm>
                <a:off x="7386" y="9616"/>
                <a:ext cx="1885" cy="1029"/>
              </a:xfrm>
              <a:prstGeom prst="flowChartMagneticDisk">
                <a:avLst/>
              </a:prstGeom>
              <a:blipFill dpi="0" rotWithShape="1">
                <a:blip r:embed="rId2" cstate="print"/>
                <a:srcRect/>
                <a:tile tx="0" ty="0" sx="100000" sy="100000" flip="none" algn="tl"/>
              </a:blip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ru-RU"/>
                  <a:t>Дотации (от латинского «</a:t>
                </a:r>
                <a:r>
                  <a:rPr lang="en-US"/>
                  <a:t>Dotatio</a:t>
                </a:r>
                <a:r>
                  <a:rPr lang="ru-RU"/>
                  <a:t>»-дар, пожертвование)</a:t>
                </a:r>
              </a:p>
              <a:p>
                <a:endParaRPr lang="ru-RU"/>
              </a:p>
            </p:txBody>
          </p:sp>
          <p:sp>
            <p:nvSpPr>
              <p:cNvPr id="31760" name="Text Box 15"/>
              <p:cNvSpPr txBox="1">
                <a:spLocks noChangeAspect="1" noChangeArrowheads="1"/>
              </p:cNvSpPr>
              <p:nvPr/>
            </p:nvSpPr>
            <p:spPr bwMode="auto">
              <a:xfrm>
                <a:off x="5209" y="9616"/>
                <a:ext cx="2228" cy="9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/>
                  <a:t>Предоставляются на безвозмездной и безвозвратной основе без установления направлений и (или) условий их использования</a:t>
                </a:r>
              </a:p>
            </p:txBody>
          </p:sp>
          <p:sp>
            <p:nvSpPr>
              <p:cNvPr id="31761" name="Text Box 16"/>
              <p:cNvSpPr txBox="1">
                <a:spLocks noChangeArrowheads="1"/>
              </p:cNvSpPr>
              <p:nvPr/>
            </p:nvSpPr>
            <p:spPr bwMode="auto">
              <a:xfrm>
                <a:off x="9322" y="9616"/>
                <a:ext cx="2057" cy="7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/>
                  <a:t>Вы даете своему ребенку деньги на «карманные расходы»</a:t>
                </a:r>
              </a:p>
            </p:txBody>
          </p:sp>
        </p:grpSp>
        <p:sp>
          <p:nvSpPr>
            <p:cNvPr id="31753" name="AutoShape 17"/>
            <p:cNvSpPr>
              <a:spLocks noChangeArrowheads="1"/>
            </p:cNvSpPr>
            <p:nvPr/>
          </p:nvSpPr>
          <p:spPr bwMode="auto">
            <a:xfrm>
              <a:off x="4776" y="10665"/>
              <a:ext cx="7151" cy="943"/>
            </a:xfrm>
            <a:prstGeom prst="flowChartTerminator">
              <a:avLst/>
            </a:prstGeom>
            <a:solidFill>
              <a:srgbClr val="99CC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1754" name="Group 18"/>
            <p:cNvGrpSpPr>
              <a:grpSpLocks/>
            </p:cNvGrpSpPr>
            <p:nvPr/>
          </p:nvGrpSpPr>
          <p:grpSpPr bwMode="auto">
            <a:xfrm>
              <a:off x="5034" y="10665"/>
              <a:ext cx="6280" cy="1029"/>
              <a:chOff x="5047" y="10665"/>
              <a:chExt cx="6280" cy="1029"/>
            </a:xfrm>
          </p:grpSpPr>
          <p:sp>
            <p:nvSpPr>
              <p:cNvPr id="31755" name="AutoShape 19" descr="Водяные капли"/>
              <p:cNvSpPr>
                <a:spLocks noChangeArrowheads="1"/>
              </p:cNvSpPr>
              <p:nvPr/>
            </p:nvSpPr>
            <p:spPr bwMode="auto">
              <a:xfrm>
                <a:off x="7361" y="10665"/>
                <a:ext cx="1886" cy="1029"/>
              </a:xfrm>
              <a:prstGeom prst="flowChartMagneticDisk">
                <a:avLst/>
              </a:prstGeom>
              <a:blipFill dpi="0" rotWithShape="1">
                <a:blip r:embed="rId2" cstate="print"/>
                <a:srcRect/>
                <a:tile tx="0" ty="0" sx="100000" sy="100000" flip="none" algn="tl"/>
              </a:blip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ru-RU"/>
                  <a:t>Субвенции (от латинского «</a:t>
                </a:r>
                <a:r>
                  <a:rPr lang="en-US"/>
                  <a:t>Subvenire</a:t>
                </a:r>
                <a:r>
                  <a:rPr lang="ru-RU"/>
                  <a:t>»-приходить на помощь)</a:t>
                </a:r>
              </a:p>
            </p:txBody>
          </p:sp>
          <p:sp>
            <p:nvSpPr>
              <p:cNvPr id="31756" name="Text Box 20"/>
              <p:cNvSpPr txBox="1">
                <a:spLocks noChangeAspect="1" noChangeArrowheads="1"/>
              </p:cNvSpPr>
              <p:nvPr/>
            </p:nvSpPr>
            <p:spPr bwMode="auto">
              <a:xfrm>
                <a:off x="5047" y="10751"/>
                <a:ext cx="2314" cy="8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/>
                  <a:t>Предоставляются на финансирование «переданных» полномочий другим публично-правовым образованиям</a:t>
                </a:r>
              </a:p>
            </p:txBody>
          </p:sp>
          <p:sp>
            <p:nvSpPr>
              <p:cNvPr id="31757" name="Text Box 21"/>
              <p:cNvSpPr txBox="1">
                <a:spLocks noChangeArrowheads="1"/>
              </p:cNvSpPr>
              <p:nvPr/>
            </p:nvSpPr>
            <p:spPr bwMode="auto">
              <a:xfrm>
                <a:off x="9271" y="10751"/>
                <a:ext cx="2056" cy="7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/>
                  <a:t>Вы даете своему ребенку деньги и посылаете его в магазин купить продукты строго по списку</a:t>
                </a:r>
              </a:p>
              <a:p>
                <a:endParaRPr lang="ru-RU"/>
              </a:p>
            </p:txBody>
          </p:sp>
        </p:grpSp>
      </p:grpSp>
      <p:sp>
        <p:nvSpPr>
          <p:cNvPr id="31748" name="Slide Number Placeholder 5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1270F44C-C7C9-4829-9E86-6A789FEA1349}" type="slidenum">
              <a:rPr lang="en-US" altLang="ru-RU">
                <a:solidFill>
                  <a:srgbClr val="898989"/>
                </a:solidFill>
                <a:latin typeface="Calibri" pitchFamily="34" charset="0"/>
              </a:rPr>
              <a:pPr algn="r"/>
              <a:t>15</a:t>
            </a:fld>
            <a:endParaRPr lang="en-US" altLang="ru-RU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31749" name="Rectangle 21"/>
          <p:cNvSpPr>
            <a:spLocks noChangeArrowheads="1"/>
          </p:cNvSpPr>
          <p:nvPr/>
        </p:nvSpPr>
        <p:spPr bwMode="auto">
          <a:xfrm>
            <a:off x="5651500" y="5013325"/>
            <a:ext cx="27368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Вы «добавляете» средства, чтобы ваш ребенок купил себе новый телефон, если остальные он накопил сам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5" descr="slide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5" descr="get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5" descr="%D0%B1%D1%8E%D0%B4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357188"/>
            <a:ext cx="8143875" cy="615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5844" name="Picture 5" descr="%D0%A1%D0%BB%D0%B0%D0%B9%D0%B4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85750"/>
            <a:ext cx="8448675" cy="621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4786313" y="357188"/>
            <a:ext cx="4000500" cy="1643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800" dirty="0"/>
              <a:t>МУНИЦИПАЛЬНЫЙ ДОЛГ</a:t>
            </a:r>
          </a:p>
        </p:txBody>
      </p:sp>
      <p:sp>
        <p:nvSpPr>
          <p:cNvPr id="4" name="Пятиугольник 3"/>
          <p:cNvSpPr/>
          <p:nvPr/>
        </p:nvSpPr>
        <p:spPr>
          <a:xfrm>
            <a:off x="428625" y="428625"/>
            <a:ext cx="4000500" cy="1785938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r>
              <a:rPr lang="ru-RU" sz="1800" dirty="0"/>
              <a:t>Объем  долга не должен превышать объем налоговых и неналоговых доходов бюджета, закрепленных за местным бюджетом  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428625" y="2786063"/>
            <a:ext cx="4143375" cy="221456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r>
              <a:rPr lang="ru-RU" sz="1800" dirty="0"/>
              <a:t>Объем расходов на обслуживание долга не должен превышать 15% объема расходов бюджета, за исключением объема расходов, которые осуществляются за счет субвенции 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786313" y="2714625"/>
            <a:ext cx="2071687" cy="22860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rgbClr val="0000FF"/>
                </a:solidFill>
              </a:rPr>
              <a:t>Заимствования в целях обеспечения погашения существующего муниципального долга и финансирования дефицита бюджета в виде: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143750" y="2786063"/>
            <a:ext cx="1785938" cy="214312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dirty="0">
                <a:solidFill>
                  <a:srgbClr val="0000FF"/>
                </a:solidFill>
              </a:rPr>
              <a:t>Предоставление муниципальных гарантий по обязательствам третьих лиц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857750" y="5214938"/>
            <a:ext cx="1928813" cy="1071562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2800" dirty="0">
                <a:solidFill>
                  <a:srgbClr val="0000FF"/>
                </a:solidFill>
              </a:rPr>
              <a:t>кредиты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7892" name="Picture 5" descr="%D0%A1%D0%BB%D0%B0%D0%B9%D0%B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85750"/>
            <a:ext cx="8551863" cy="6291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38916" name="Picture 5" descr="%D0%A1%D0%BB%D0%B0%D0%B9%D0%B4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713" y="285750"/>
            <a:ext cx="8547100" cy="628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7" name="Oval 6"/>
          <p:cNvSpPr>
            <a:spLocks noChangeArrowheads="1"/>
          </p:cNvSpPr>
          <p:nvPr/>
        </p:nvSpPr>
        <p:spPr bwMode="auto">
          <a:xfrm>
            <a:off x="5429250" y="2428875"/>
            <a:ext cx="3240088" cy="1728788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600" i="1">
                <a:latin typeface="Times New Roman" pitchFamily="18" charset="0"/>
              </a:rPr>
              <a:t>Публичные слушания по</a:t>
            </a:r>
          </a:p>
          <a:p>
            <a:pPr>
              <a:spcBef>
                <a:spcPct val="0"/>
              </a:spcBef>
            </a:pPr>
            <a:r>
              <a:rPr lang="ru-RU" sz="1600" i="1">
                <a:latin typeface="Times New Roman" pitchFamily="18" charset="0"/>
              </a:rPr>
              <a:t>проекту решения о</a:t>
            </a:r>
          </a:p>
          <a:p>
            <a:pPr>
              <a:spcBef>
                <a:spcPct val="0"/>
              </a:spcBef>
            </a:pPr>
            <a:r>
              <a:rPr lang="ru-RU" sz="1600" i="1">
                <a:latin typeface="Times New Roman" pitchFamily="18" charset="0"/>
              </a:rPr>
              <a:t>местном бюджете</a:t>
            </a:r>
          </a:p>
        </p:txBody>
      </p:sp>
      <p:sp>
        <p:nvSpPr>
          <p:cNvPr id="38918" name="Oval 7"/>
          <p:cNvSpPr>
            <a:spLocks noChangeArrowheads="1"/>
          </p:cNvSpPr>
          <p:nvPr/>
        </p:nvSpPr>
        <p:spPr bwMode="auto">
          <a:xfrm>
            <a:off x="5357813" y="4143375"/>
            <a:ext cx="3563937" cy="1873250"/>
          </a:xfrm>
          <a:prstGeom prst="ellipse">
            <a:avLst/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600" i="1">
                <a:latin typeface="Times New Roman" pitchFamily="18" charset="0"/>
              </a:rPr>
              <a:t>Публичные слушания по</a:t>
            </a:r>
          </a:p>
          <a:p>
            <a:pPr>
              <a:spcBef>
                <a:spcPct val="0"/>
              </a:spcBef>
            </a:pPr>
            <a:r>
              <a:rPr lang="ru-RU" sz="1600" i="1">
                <a:latin typeface="Times New Roman" pitchFamily="18" charset="0"/>
              </a:rPr>
              <a:t> проекту решения об </a:t>
            </a:r>
          </a:p>
          <a:p>
            <a:pPr>
              <a:spcBef>
                <a:spcPct val="0"/>
              </a:spcBef>
            </a:pPr>
            <a:r>
              <a:rPr lang="ru-RU" sz="1600" i="1">
                <a:latin typeface="Times New Roman" pitchFamily="18" charset="0"/>
              </a:rPr>
              <a:t>исполнении местного</a:t>
            </a:r>
          </a:p>
          <a:p>
            <a:pPr>
              <a:spcBef>
                <a:spcPct val="0"/>
              </a:spcBef>
            </a:pPr>
            <a:r>
              <a:rPr lang="ru-RU" sz="1600" i="1">
                <a:latin typeface="Times New Roman" pitchFamily="18" charset="0"/>
              </a:rPr>
              <a:t>бюджета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188913"/>
            <a:ext cx="8675687" cy="5965825"/>
          </a:xfrm>
        </p:spPr>
        <p:txBody>
          <a:bodyPr/>
          <a:lstStyle/>
          <a:p>
            <a:pPr algn="r" eaLnBrk="1" hangingPunct="1">
              <a:buFontTx/>
              <a:buNone/>
            </a:pPr>
            <a:r>
              <a:rPr lang="ru-RU" sz="1400" b="1" dirty="0" smtClean="0">
                <a:solidFill>
                  <a:srgbClr val="D60093"/>
                </a:solidFill>
              </a:rPr>
              <a:t>Утверждено</a:t>
            </a:r>
          </a:p>
          <a:p>
            <a:pPr algn="r" eaLnBrk="1" hangingPunct="1">
              <a:buFontTx/>
              <a:buNone/>
            </a:pPr>
            <a:r>
              <a:rPr lang="ru-RU" sz="1400" b="1" dirty="0" smtClean="0">
                <a:solidFill>
                  <a:srgbClr val="D60093"/>
                </a:solidFill>
              </a:rPr>
              <a:t>Решением </a:t>
            </a:r>
            <a:r>
              <a:rPr lang="ru-RU" sz="1400" b="1" dirty="0" err="1" smtClean="0">
                <a:solidFill>
                  <a:srgbClr val="D60093"/>
                </a:solidFill>
              </a:rPr>
              <a:t>Сычевской</a:t>
            </a:r>
            <a:r>
              <a:rPr lang="ru-RU" sz="1400" b="1" dirty="0" smtClean="0">
                <a:solidFill>
                  <a:srgbClr val="D60093"/>
                </a:solidFill>
              </a:rPr>
              <a:t> </a:t>
            </a:r>
          </a:p>
          <a:p>
            <a:pPr algn="r" eaLnBrk="1" hangingPunct="1">
              <a:buFontTx/>
              <a:buNone/>
            </a:pPr>
            <a:r>
              <a:rPr lang="ru-RU" sz="1400" b="1" dirty="0" smtClean="0">
                <a:solidFill>
                  <a:srgbClr val="D60093"/>
                </a:solidFill>
              </a:rPr>
              <a:t>окружной  Думы</a:t>
            </a:r>
          </a:p>
          <a:p>
            <a:pPr algn="r" eaLnBrk="1" hangingPunct="1">
              <a:buFontTx/>
              <a:buNone/>
            </a:pPr>
            <a:r>
              <a:rPr lang="ru-RU" sz="1400" b="1" dirty="0" smtClean="0">
                <a:solidFill>
                  <a:srgbClr val="D60093"/>
                </a:solidFill>
              </a:rPr>
              <a:t>от 17.11.2025 года № 83 </a:t>
            </a:r>
          </a:p>
          <a:p>
            <a:pPr algn="r" eaLnBrk="1" hangingPunct="1">
              <a:buFontTx/>
              <a:buNone/>
            </a:pPr>
            <a:endParaRPr lang="ru-RU" sz="1400" dirty="0" smtClean="0"/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107504" y="3068960"/>
            <a:ext cx="8785225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</a:pPr>
            <a:r>
              <a:rPr lang="ru-RU" sz="1800" i="1" dirty="0">
                <a:solidFill>
                  <a:srgbClr val="FF0000"/>
                </a:solidFill>
              </a:rPr>
              <a:t>Положение о бюджетном процессе</a:t>
            </a:r>
          </a:p>
          <a:p>
            <a:pPr>
              <a:spcBef>
                <a:spcPct val="0"/>
              </a:spcBef>
            </a:pPr>
            <a:r>
              <a:rPr lang="ru-RU" sz="1800" i="1" dirty="0">
                <a:solidFill>
                  <a:srgbClr val="FF0000"/>
                </a:solidFill>
              </a:rPr>
              <a:t>в муниципальном образовании «</a:t>
            </a:r>
            <a:r>
              <a:rPr lang="ru-RU" sz="1800" i="1" dirty="0" err="1">
                <a:solidFill>
                  <a:srgbClr val="FF0000"/>
                </a:solidFill>
              </a:rPr>
              <a:t>Сычевский</a:t>
            </a:r>
            <a:r>
              <a:rPr lang="ru-RU" sz="1800" i="1" dirty="0">
                <a:solidFill>
                  <a:srgbClr val="FF0000"/>
                </a:solidFill>
              </a:rPr>
              <a:t> </a:t>
            </a:r>
            <a:r>
              <a:rPr lang="ru-RU" sz="1800" i="1" dirty="0" smtClean="0">
                <a:solidFill>
                  <a:srgbClr val="FF0000"/>
                </a:solidFill>
              </a:rPr>
              <a:t>муниципальный округ» </a:t>
            </a:r>
            <a:r>
              <a:rPr lang="ru-RU" sz="1800" i="1" dirty="0">
                <a:solidFill>
                  <a:srgbClr val="FF0000"/>
                </a:solidFill>
              </a:rPr>
              <a:t>Смоленской области</a:t>
            </a:r>
          </a:p>
          <a:p>
            <a:pPr>
              <a:spcBef>
                <a:spcPct val="0"/>
              </a:spcBef>
            </a:pPr>
            <a:endParaRPr lang="ru-RU" sz="1800" i="1" dirty="0">
              <a:solidFill>
                <a:srgbClr val="FF0000"/>
              </a:solidFill>
            </a:endParaRPr>
          </a:p>
          <a:p>
            <a:pPr algn="l">
              <a:spcBef>
                <a:spcPct val="0"/>
              </a:spcBef>
            </a:pPr>
            <a:r>
              <a:rPr lang="ru-RU" sz="1600" b="0" i="1" dirty="0">
                <a:solidFill>
                  <a:schemeClr val="accent2"/>
                </a:solidFill>
              </a:rPr>
              <a:t>       Определяет порядок бюджетных полномочий органов местного самоуправления: составления и рассмотрения проекта бюджета муниципального образования «</a:t>
            </a:r>
            <a:r>
              <a:rPr lang="ru-RU" sz="1600" b="0" i="1" dirty="0" err="1">
                <a:solidFill>
                  <a:schemeClr val="accent2"/>
                </a:solidFill>
              </a:rPr>
              <a:t>Сычевский</a:t>
            </a:r>
            <a:r>
              <a:rPr lang="ru-RU" sz="1600" b="0" i="1" dirty="0">
                <a:solidFill>
                  <a:schemeClr val="accent2"/>
                </a:solidFill>
              </a:rPr>
              <a:t> </a:t>
            </a:r>
            <a:r>
              <a:rPr lang="ru-RU" sz="1600" b="0" i="1" dirty="0" smtClean="0">
                <a:solidFill>
                  <a:schemeClr val="accent2"/>
                </a:solidFill>
              </a:rPr>
              <a:t>муниципальный округ» </a:t>
            </a:r>
            <a:r>
              <a:rPr lang="ru-RU" sz="1600" b="0" i="1" dirty="0">
                <a:solidFill>
                  <a:schemeClr val="accent2"/>
                </a:solidFill>
              </a:rPr>
              <a:t>Смоленской области, утверждения и исполнения бюджета муниципального образования «</a:t>
            </a:r>
            <a:r>
              <a:rPr lang="ru-RU" sz="1600" b="0" i="1" dirty="0" err="1">
                <a:solidFill>
                  <a:schemeClr val="accent2"/>
                </a:solidFill>
              </a:rPr>
              <a:t>Сычевский</a:t>
            </a:r>
            <a:r>
              <a:rPr lang="ru-RU" sz="1600" b="0" i="1" dirty="0">
                <a:solidFill>
                  <a:schemeClr val="accent2"/>
                </a:solidFill>
              </a:rPr>
              <a:t> </a:t>
            </a:r>
            <a:r>
              <a:rPr lang="ru-RU" sz="1600" b="0" i="1" dirty="0" smtClean="0">
                <a:solidFill>
                  <a:schemeClr val="accent2"/>
                </a:solidFill>
              </a:rPr>
              <a:t>муниципальный округ» </a:t>
            </a:r>
            <a:r>
              <a:rPr lang="ru-RU" sz="1600" b="0" i="1" dirty="0">
                <a:solidFill>
                  <a:schemeClr val="accent2"/>
                </a:solidFill>
              </a:rPr>
              <a:t>Смоленской области, осуществления контроля за его исполнением, осуществления бюджетного учета, составления, внешней проверки, рассмотрения и утверждения бюджетной отчетности</a:t>
            </a:r>
            <a:r>
              <a:rPr lang="ru-RU" sz="1600" b="0" dirty="0">
                <a:solidFill>
                  <a:schemeClr val="accent2"/>
                </a:solidFill>
              </a:rPr>
              <a:t> </a:t>
            </a:r>
          </a:p>
        </p:txBody>
      </p:sp>
      <p:pic>
        <p:nvPicPr>
          <p:cNvPr id="39941" name="Picture 6" descr="img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52"/>
            <a:ext cx="547211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85938" y="214313"/>
            <a:ext cx="7358062" cy="6429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Этапы формирования местного бюджета</a:t>
            </a:r>
            <a:endParaRPr lang="ru-RU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313" y="836613"/>
            <a:ext cx="8715375" cy="863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>
              <a:spcBef>
                <a:spcPct val="0"/>
              </a:spcBef>
              <a:defRPr/>
            </a:pPr>
            <a:r>
              <a:rPr lang="ru-RU" sz="1400" b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400" b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Составление и утверждение местного бюджета – сложный и многоуровневый процесс, основанный на правовых нормах. Формирование, рассмотрение и утверждение местного бюджета происходит ежегодно.</a:t>
            </a:r>
          </a:p>
        </p:txBody>
      </p:sp>
      <p:grpSp>
        <p:nvGrpSpPr>
          <p:cNvPr id="40964" name="7-конечная звезда 6"/>
          <p:cNvGrpSpPr>
            <a:grpSpLocks/>
          </p:cNvGrpSpPr>
          <p:nvPr/>
        </p:nvGrpSpPr>
        <p:grpSpPr bwMode="auto">
          <a:xfrm>
            <a:off x="0" y="2420938"/>
            <a:ext cx="539750" cy="503237"/>
            <a:chOff x="50" y="1283"/>
            <a:chExt cx="346" cy="291"/>
          </a:xfrm>
        </p:grpSpPr>
        <p:pic>
          <p:nvPicPr>
            <p:cNvPr id="40974" name="7-конечная звезда 6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" y="1283"/>
              <a:ext cx="346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75" name="Text Box 5"/>
            <p:cNvSpPr txBox="1">
              <a:spLocks noChangeArrowheads="1"/>
            </p:cNvSpPr>
            <p:nvPr/>
          </p:nvSpPr>
          <p:spPr bwMode="auto">
            <a:xfrm>
              <a:off x="150" y="1350"/>
              <a:ext cx="150" cy="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>
                <a:spcBef>
                  <a:spcPct val="0"/>
                </a:spcBef>
              </a:pPr>
              <a:endParaRPr lang="ru-RU" sz="1800" b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8" name="7-конечная звезда 7"/>
          <p:cNvSpPr/>
          <p:nvPr/>
        </p:nvSpPr>
        <p:spPr>
          <a:xfrm>
            <a:off x="142844" y="4334048"/>
            <a:ext cx="428596" cy="444041"/>
          </a:xfrm>
          <a:prstGeom prst="star7">
            <a:avLst/>
          </a:prstGeom>
          <a:solidFill>
            <a:schemeClr val="accent3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0"/>
              </a:spcBef>
              <a:defRPr/>
            </a:pPr>
            <a:endParaRPr lang="ru-RU" sz="1800" b="0">
              <a:solidFill>
                <a:srgbClr val="0066FF"/>
              </a:solidFill>
              <a:latin typeface="Calibri" pitchFamily="34" charset="0"/>
            </a:endParaRPr>
          </a:p>
        </p:txBody>
      </p:sp>
      <p:sp>
        <p:nvSpPr>
          <p:cNvPr id="9" name="7-конечная звезда 8"/>
          <p:cNvSpPr/>
          <p:nvPr/>
        </p:nvSpPr>
        <p:spPr>
          <a:xfrm>
            <a:off x="142844" y="5715016"/>
            <a:ext cx="428628" cy="357190"/>
          </a:xfrm>
          <a:prstGeom prst="star7">
            <a:avLst/>
          </a:prstGeom>
          <a:solidFill>
            <a:schemeClr val="accent3">
              <a:lumMod val="5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b="0" dirty="0"/>
          </a:p>
        </p:txBody>
      </p:sp>
      <p:sp>
        <p:nvSpPr>
          <p:cNvPr id="11" name="Скругленный прямоугольник 10"/>
          <p:cNvSpPr>
            <a:spLocks noChangeArrowheads="1"/>
          </p:cNvSpPr>
          <p:nvPr/>
        </p:nvSpPr>
        <p:spPr bwMode="auto">
          <a:xfrm>
            <a:off x="539750" y="1844675"/>
            <a:ext cx="8389938" cy="192881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 algn="ctr">
            <a:solidFill>
              <a:srgbClr val="3366FF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just">
              <a:spcBef>
                <a:spcPct val="0"/>
              </a:spcBef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Составление проекта бюджета. </a:t>
            </a:r>
            <a:r>
              <a:rPr lang="ru-RU" sz="1400" b="0" dirty="0">
                <a:latin typeface="Times New Roman" pitchFamily="18" charset="0"/>
                <a:cs typeface="Times New Roman" pitchFamily="18" charset="0"/>
              </a:rPr>
              <a:t>До начала составления проекта местного бюджета принимается нормативно-правовой акт, в котором определяются ответственные исполнители, порядок и сроки работы над документами и материалами, необходимыми для составления проекта местного бюджета. Непосредственное составление местного бюджета осуществляет Финансовое управление Администрации муниципального образования «</a:t>
            </a:r>
            <a:r>
              <a:rPr lang="ru-RU" sz="1400" b="0" dirty="0" err="1"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муниципальный округ» </a:t>
            </a:r>
            <a:r>
              <a:rPr lang="ru-RU" sz="1400" b="0" dirty="0">
                <a:latin typeface="Times New Roman" pitchFamily="18" charset="0"/>
                <a:cs typeface="Times New Roman" pitchFamily="18" charset="0"/>
              </a:rPr>
              <a:t>Смоленской области. Готовый проект местного бюджета представляется на рассмотрение в </a:t>
            </a:r>
            <a:r>
              <a:rPr lang="ru-RU" sz="1400" b="0" dirty="0" err="1">
                <a:latin typeface="Times New Roman" pitchFamily="18" charset="0"/>
                <a:cs typeface="Times New Roman" pitchFamily="18" charset="0"/>
              </a:rPr>
              <a:t>Сычевскую</a:t>
            </a:r>
            <a:r>
              <a:rPr lang="ru-RU" sz="1400" b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0" dirty="0" smtClean="0">
                <a:latin typeface="Times New Roman" pitchFamily="18" charset="0"/>
                <a:cs typeface="Times New Roman" pitchFamily="18" charset="0"/>
              </a:rPr>
              <a:t>окружную </a:t>
            </a:r>
            <a:r>
              <a:rPr lang="ru-RU" sz="1400" b="0" dirty="0">
                <a:latin typeface="Times New Roman" pitchFamily="18" charset="0"/>
                <a:cs typeface="Times New Roman" pitchFamily="18" charset="0"/>
              </a:rPr>
              <a:t>Думу не позднее 15 ноября текущего года.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/>
          <p:cNvSpPr>
            <a:spLocks noChangeArrowheads="1"/>
          </p:cNvSpPr>
          <p:nvPr/>
        </p:nvSpPr>
        <p:spPr bwMode="auto">
          <a:xfrm>
            <a:off x="682625" y="3860800"/>
            <a:ext cx="8247063" cy="1655763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 algn="ctr">
            <a:solidFill>
              <a:srgbClr val="98B954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algn="just">
              <a:spcBef>
                <a:spcPct val="0"/>
              </a:spcBef>
              <a:defRPr/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Рассмотрение проекта бюджета.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Глава  муниципального образования «</a:t>
            </a:r>
            <a:r>
              <a:rPr lang="ru-RU" sz="1400" b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муниципальный округ»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Смоленской области не позднее 15 ноября текущего года вносит на рассмотрение </a:t>
            </a:r>
            <a:r>
              <a:rPr lang="ru-RU" sz="1400" b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Сычевской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окружной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Думы проект решения о местном бюджете на </a:t>
            </a:r>
            <a:r>
              <a:rPr lang="ru-RU" sz="1400" b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год и плановый период </a:t>
            </a:r>
            <a:r>
              <a:rPr lang="ru-RU" sz="1400" b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2027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b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2028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годов.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</a:rPr>
              <a:t>Проект местного бюджета  рассмотрен   на заседании </a:t>
            </a:r>
            <a:r>
              <a:rPr lang="ru-RU" sz="1400" b="0" dirty="0" err="1">
                <a:solidFill>
                  <a:srgbClr val="000000"/>
                </a:solidFill>
                <a:latin typeface="Times New Roman" pitchFamily="18" charset="0"/>
              </a:rPr>
              <a:t>Сычевской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ru-RU" sz="1400" b="0" dirty="0" smtClean="0">
                <a:solidFill>
                  <a:srgbClr val="000000"/>
                </a:solidFill>
                <a:latin typeface="Times New Roman" pitchFamily="18" charset="0"/>
              </a:rPr>
              <a:t>окружной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</a:rPr>
              <a:t>Думы </a:t>
            </a:r>
            <a:r>
              <a:rPr lang="ru-RU" sz="1400" b="0" dirty="0" smtClean="0">
                <a:solidFill>
                  <a:srgbClr val="000000"/>
                </a:solidFill>
                <a:latin typeface="Times New Roman" pitchFamily="18" charset="0"/>
              </a:rPr>
              <a:t>25 октября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</a:rPr>
              <a:t>т.г</a:t>
            </a:r>
            <a:r>
              <a:rPr lang="ru-RU" sz="1800" b="0" dirty="0"/>
              <a:t>, </a:t>
            </a:r>
            <a:r>
              <a:rPr lang="ru-RU" sz="1400" b="0" dirty="0" smtClean="0">
                <a:latin typeface="Times New Roman" pitchFamily="18" charset="0"/>
              </a:rPr>
              <a:t>12 </a:t>
            </a:r>
            <a:r>
              <a:rPr lang="ru-RU" sz="1400" b="0" dirty="0">
                <a:latin typeface="Times New Roman" pitchFamily="18" charset="0"/>
              </a:rPr>
              <a:t>декабря</a:t>
            </a:r>
            <a:r>
              <a:rPr lang="ru-RU" sz="1800" b="0" dirty="0"/>
              <a:t> </a:t>
            </a:r>
            <a:r>
              <a:rPr lang="ru-RU" sz="1400" b="0" dirty="0">
                <a:latin typeface="Times New Roman" pitchFamily="18" charset="0"/>
              </a:rPr>
              <a:t>прошли  публичные слушанья по проекту  бюджета.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Проект местного бюджета рассматривается депутатами в одном чтении.</a:t>
            </a:r>
          </a:p>
        </p:txBody>
      </p:sp>
      <p:sp>
        <p:nvSpPr>
          <p:cNvPr id="15" name="Скругленный прямоугольник 14"/>
          <p:cNvSpPr>
            <a:spLocks noChangeArrowheads="1"/>
          </p:cNvSpPr>
          <p:nvPr/>
        </p:nvSpPr>
        <p:spPr bwMode="auto">
          <a:xfrm>
            <a:off x="611188" y="5661025"/>
            <a:ext cx="8316912" cy="1073150"/>
          </a:xfrm>
          <a:prstGeom prst="roundRect">
            <a:avLst>
              <a:gd name="adj" fmla="val 16667"/>
            </a:avLst>
          </a:prstGeom>
          <a:solidFill>
            <a:srgbClr val="CCFFFF"/>
          </a:solidFill>
          <a:ln w="9525" algn="ctr">
            <a:solidFill>
              <a:srgbClr val="98B954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algn="just">
              <a:spcBef>
                <a:spcPct val="0"/>
              </a:spcBef>
              <a:defRPr/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Утверждение бюджета.</a:t>
            </a:r>
            <a:r>
              <a:rPr lang="ru-RU" sz="16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Решение о местном бюджете на очередной финансовый год и на плановый период утверждается </a:t>
            </a:r>
            <a:r>
              <a:rPr lang="ru-RU" sz="1400" b="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Сычевской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окружной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Думой. Решение о проекте бюджета муниципального района на </a:t>
            </a:r>
            <a:r>
              <a:rPr lang="ru-RU" sz="1400" b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год и плановой период </a:t>
            </a:r>
            <a:r>
              <a:rPr lang="ru-RU" sz="1400" b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2027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b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2028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годов утверждено  </a:t>
            </a:r>
            <a:r>
              <a:rPr lang="ru-RU" sz="1400" b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17 ноября 2025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года № </a:t>
            </a:r>
            <a:r>
              <a:rPr lang="ru-RU" sz="1400" b="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83</a:t>
            </a:r>
            <a:endParaRPr lang="ru-RU" sz="1400" b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Группа 14"/>
          <p:cNvGrpSpPr>
            <a:grpSpLocks/>
          </p:cNvGrpSpPr>
          <p:nvPr/>
        </p:nvGrpSpPr>
        <p:grpSpPr bwMode="auto">
          <a:xfrm>
            <a:off x="142844" y="0"/>
            <a:ext cx="9001156" cy="6525344"/>
            <a:chOff x="351547" y="142852"/>
            <a:chExt cx="8649609" cy="6525390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793154" y="142852"/>
              <a:ext cx="7208002" cy="92869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80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Times New Roman" pitchFamily="18" charset="0"/>
                  <a:cs typeface="Times New Roman" pitchFamily="18" charset="0"/>
                </a:rPr>
                <a:t>На чем основывается проект местного бюджета?</a:t>
              </a:r>
              <a:endParaRPr lang="ru-RU" sz="28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214212" y="1142984"/>
              <a:ext cx="6581003" cy="64294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spcBef>
                  <a:spcPct val="0"/>
                </a:spcBef>
                <a:defRPr/>
              </a:pPr>
              <a:r>
                <a:rPr lang="ru-RU" sz="1800" dirty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Местный бюджет составляется и утверждается сроком на три года – очередной финансовый год и плановый период.</a:t>
              </a:r>
            </a:p>
            <a:p>
              <a:pPr algn="just">
                <a:spcBef>
                  <a:spcPct val="0"/>
                </a:spcBef>
                <a:defRPr/>
              </a:pPr>
              <a:r>
                <a:rPr lang="ru-RU" sz="1800" dirty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</a:p>
          </p:txBody>
        </p:sp>
        <p:sp>
          <p:nvSpPr>
            <p:cNvPr id="5" name="Скругленный прямоугольник 4"/>
            <p:cNvSpPr/>
            <p:nvPr/>
          </p:nvSpPr>
          <p:spPr>
            <a:xfrm>
              <a:off x="351547" y="1928801"/>
              <a:ext cx="8512344" cy="571504"/>
            </a:xfrm>
            <a:prstGeom prst="roundRect">
              <a:avLst/>
            </a:prstGeom>
            <a:blipFill>
              <a:blip r:embed="rId2" cstate="print"/>
              <a:tile tx="0" ty="0" sx="65000" sy="65000" flip="none" algn="ctr"/>
            </a:blip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ct val="0"/>
                </a:spcBef>
                <a:defRPr/>
              </a:pPr>
              <a:r>
                <a:rPr lang="ru-RU" sz="2400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Составление  местного бюджета основывается на </a:t>
              </a:r>
            </a:p>
          </p:txBody>
        </p:sp>
        <p:sp>
          <p:nvSpPr>
            <p:cNvPr id="6" name="Скругленный прямоугольник 5"/>
            <p:cNvSpPr>
              <a:spLocks noChangeArrowheads="1"/>
            </p:cNvSpPr>
            <p:nvPr/>
          </p:nvSpPr>
          <p:spPr bwMode="auto">
            <a:xfrm>
              <a:off x="1106699" y="3286124"/>
              <a:ext cx="2324693" cy="3382118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 algn="ctr">
              <a:solidFill>
                <a:srgbClr val="98B954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>
                <a:spcBef>
                  <a:spcPct val="0"/>
                </a:spcBef>
                <a:defRPr/>
              </a:pPr>
              <a:r>
                <a:rPr lang="ru-RU" sz="6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1</a:t>
              </a:r>
            </a:p>
            <a:p>
              <a:pPr>
                <a:spcBef>
                  <a:spcPct val="0"/>
                </a:spcBef>
                <a:defRPr/>
              </a:pPr>
              <a:r>
                <a:rPr lang="ru-RU" sz="16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Основные направления бюджетной  и налоговой политики муниципального образования «</a:t>
              </a:r>
              <a:r>
                <a:rPr lang="ru-RU" sz="1600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Сычевский</a:t>
              </a:r>
              <a:r>
                <a:rPr lang="ru-RU" sz="16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муниципальный округ»</a:t>
              </a:r>
              <a:endPara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Скругленный прямоугольник 7"/>
            <p:cNvSpPr>
              <a:spLocks noChangeArrowheads="1"/>
            </p:cNvSpPr>
            <p:nvPr/>
          </p:nvSpPr>
          <p:spPr bwMode="auto">
            <a:xfrm>
              <a:off x="3989892" y="3286124"/>
              <a:ext cx="2128071" cy="3143272"/>
            </a:xfrm>
            <a:prstGeom prst="roundRect">
              <a:avLst>
                <a:gd name="adj" fmla="val 16667"/>
              </a:avLst>
            </a:prstGeom>
            <a:solidFill>
              <a:srgbClr val="92D050"/>
            </a:solidFill>
            <a:ln w="9525" algn="ctr">
              <a:solidFill>
                <a:srgbClr val="98B954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>
                <a:spcBef>
                  <a:spcPct val="0"/>
                </a:spcBef>
                <a:defRPr/>
              </a:pPr>
              <a:r>
                <a:rPr lang="ru-RU" sz="6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2</a:t>
              </a:r>
              <a:endParaRPr lang="ru-RU" sz="16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>
                <a:spcBef>
                  <a:spcPct val="0"/>
                </a:spcBef>
                <a:defRPr/>
              </a:pPr>
              <a:r>
                <a:rPr lang="ru-RU" sz="1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Прогнозе социально-экономического развития муниципального образования</a:t>
              </a:r>
            </a:p>
            <a:p>
              <a:pPr>
                <a:spcBef>
                  <a:spcPct val="0"/>
                </a:spcBef>
                <a:defRPr/>
              </a:pPr>
              <a:r>
                <a:rPr lang="ru-RU" sz="1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«</a:t>
              </a:r>
              <a:r>
                <a:rPr lang="ru-RU" sz="1400" dirty="0" err="1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Сычевский</a:t>
              </a:r>
              <a:r>
                <a:rPr lang="ru-RU" sz="1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муниципальный округ» </a:t>
              </a:r>
              <a:r>
                <a:rPr lang="ru-RU" sz="1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Смоленской области</a:t>
              </a:r>
            </a:p>
            <a:p>
              <a:pPr>
                <a:spcBef>
                  <a:spcPct val="0"/>
                </a:spcBef>
                <a:defRPr/>
              </a:pPr>
              <a:endParaRPr lang="ru-RU" sz="16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Скругленный прямоугольник 8"/>
            <p:cNvSpPr>
              <a:spLocks noChangeArrowheads="1"/>
            </p:cNvSpPr>
            <p:nvPr/>
          </p:nvSpPr>
          <p:spPr bwMode="auto">
            <a:xfrm>
              <a:off x="6598496" y="3286124"/>
              <a:ext cx="1990776" cy="3143272"/>
            </a:xfrm>
            <a:prstGeom prst="roundRect">
              <a:avLst>
                <a:gd name="adj" fmla="val 16667"/>
              </a:avLst>
            </a:prstGeom>
            <a:solidFill>
              <a:srgbClr val="00CCFF"/>
            </a:solidFill>
            <a:ln w="9525" algn="ctr">
              <a:solidFill>
                <a:srgbClr val="98B954"/>
              </a:solidFill>
              <a:round/>
              <a:headEnd/>
              <a:tailEnd/>
            </a:ln>
            <a:effectLst>
              <a:outerShdw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>
                <a:spcBef>
                  <a:spcPct val="0"/>
                </a:spcBef>
                <a:defRPr/>
              </a:pPr>
              <a:r>
                <a:rPr lang="ru-RU" sz="60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3</a:t>
              </a:r>
            </a:p>
            <a:p>
              <a:pPr>
                <a:spcBef>
                  <a:spcPct val="0"/>
                </a:spcBef>
                <a:defRPr/>
              </a:pPr>
              <a:r>
                <a:rPr lang="ru-RU" sz="1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Муниципальных программах муниципального образования «</a:t>
              </a:r>
              <a:r>
                <a:rPr lang="ru-RU" sz="1400" dirty="0" err="1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Сычевский</a:t>
              </a:r>
              <a:r>
                <a:rPr lang="ru-RU" sz="1400" dirty="0" smtClean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муниципальный округ» </a:t>
              </a:r>
              <a:r>
                <a:rPr lang="ru-RU" sz="1400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Смоленской области</a:t>
              </a:r>
            </a:p>
          </p:txBody>
        </p:sp>
        <p:sp>
          <p:nvSpPr>
            <p:cNvPr id="10" name="Стрелка вниз 9"/>
            <p:cNvSpPr/>
            <p:nvPr/>
          </p:nvSpPr>
          <p:spPr>
            <a:xfrm flipH="1">
              <a:off x="1000100" y="2500306"/>
              <a:ext cx="240033" cy="785818"/>
            </a:xfrm>
            <a:prstGeom prst="down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b="0" dirty="0"/>
            </a:p>
          </p:txBody>
        </p:sp>
        <p:sp>
          <p:nvSpPr>
            <p:cNvPr id="11" name="Выгнутая вверх стрелка 10"/>
            <p:cNvSpPr/>
            <p:nvPr/>
          </p:nvSpPr>
          <p:spPr>
            <a:xfrm>
              <a:off x="1215009" y="2928935"/>
              <a:ext cx="2071628" cy="357189"/>
            </a:xfrm>
            <a:prstGeom prst="curvedDownArrow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b="0" dirty="0">
                <a:solidFill>
                  <a:schemeClr val="tx1"/>
                </a:solidFill>
              </a:endParaRPr>
            </a:p>
          </p:txBody>
        </p:sp>
        <p:sp>
          <p:nvSpPr>
            <p:cNvPr id="12" name="Выгнутая вверх стрелка 11"/>
            <p:cNvSpPr/>
            <p:nvPr/>
          </p:nvSpPr>
          <p:spPr>
            <a:xfrm>
              <a:off x="3286637" y="2928935"/>
              <a:ext cx="2428594" cy="357189"/>
            </a:xfrm>
            <a:prstGeom prst="curvedDownArrow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b="0" dirty="0">
                <a:solidFill>
                  <a:schemeClr val="tx1"/>
                </a:solidFill>
              </a:endParaRPr>
            </a:p>
          </p:txBody>
        </p:sp>
        <p:sp>
          <p:nvSpPr>
            <p:cNvPr id="13" name="Выгнутая вверх стрелка 12"/>
            <p:cNvSpPr/>
            <p:nvPr/>
          </p:nvSpPr>
          <p:spPr>
            <a:xfrm>
              <a:off x="5715231" y="2928935"/>
              <a:ext cx="2215024" cy="357189"/>
            </a:xfrm>
            <a:prstGeom prst="curvedDownArrow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b="0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2" descr="C:\Documents and Settings\User\Рабочий стол\logo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0195" y="285705"/>
              <a:ext cx="1849441" cy="1071571"/>
            </a:xfrm>
            <a:prstGeom prst="rect">
              <a:avLst/>
            </a:prstGeom>
            <a:noFill/>
            <a:effectLst>
              <a:innerShdw blurRad="114300">
                <a:prstClr val="black"/>
              </a:innerShdw>
            </a:effectLst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500063" y="142875"/>
            <a:ext cx="8229600" cy="3286125"/>
          </a:xfrm>
        </p:spPr>
        <p:txBody>
          <a:bodyPr>
            <a:normAutofit/>
          </a:bodyPr>
          <a:lstStyle/>
          <a:p>
            <a:pPr marL="274320" indent="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400" b="1" dirty="0" smtClean="0"/>
              <a:t>Сведения о налоговых льготах и объеме выпадающих доходов в связи с предоставлением таких льгот отсутствуют, так как на 2026г. и плановый период 2027 и 2028 гг. налоговые льготы по налогам, зачисляемым в бюджет муниципального образования «</a:t>
            </a:r>
            <a:r>
              <a:rPr lang="ru-RU" sz="2400" b="1" dirty="0" err="1" smtClean="0"/>
              <a:t>Сычевский</a:t>
            </a:r>
            <a:r>
              <a:rPr lang="ru-RU" sz="2400" b="1" dirty="0" smtClean="0"/>
              <a:t> муниципальный округ» Смоленской области, не предусмотрены. </a:t>
            </a:r>
          </a:p>
          <a:p>
            <a:pPr marL="274320" indent="-274320" eaLnBrk="1" fontAlgn="auto" hangingPunct="1"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3071813"/>
            <a:ext cx="7191375" cy="3668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Oval 5" descr="Голубая тисненая бумага"/>
          <p:cNvSpPr>
            <a:spLocks noChangeArrowheads="1"/>
          </p:cNvSpPr>
          <p:nvPr/>
        </p:nvSpPr>
        <p:spPr bwMode="auto">
          <a:xfrm>
            <a:off x="5076056" y="836712"/>
            <a:ext cx="3786188" cy="1944216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5715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800" b="0" dirty="0">
                <a:solidFill>
                  <a:srgbClr val="008000"/>
                </a:solidFill>
              </a:rPr>
              <a:t>ООО </a:t>
            </a:r>
            <a:endParaRPr lang="ru-RU" sz="1800" b="0" dirty="0" smtClean="0">
              <a:solidFill>
                <a:srgbClr val="008000"/>
              </a:solidFill>
            </a:endParaRPr>
          </a:p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«</a:t>
            </a:r>
            <a:r>
              <a:rPr lang="ru-RU" sz="1800" b="0" dirty="0">
                <a:solidFill>
                  <a:srgbClr val="008000"/>
                </a:solidFill>
              </a:rPr>
              <a:t>Сельскохозяйственное </a:t>
            </a:r>
            <a:br>
              <a:rPr lang="ru-RU" sz="1800" b="0" dirty="0">
                <a:solidFill>
                  <a:srgbClr val="008000"/>
                </a:solidFill>
              </a:rPr>
            </a:br>
            <a:r>
              <a:rPr lang="ru-RU" sz="1800" b="0" dirty="0">
                <a:solidFill>
                  <a:srgbClr val="008000"/>
                </a:solidFill>
              </a:rPr>
              <a:t>предприятие «Мещерское</a:t>
            </a:r>
            <a:r>
              <a:rPr lang="ru-RU" sz="1800" b="0" dirty="0" smtClean="0">
                <a:solidFill>
                  <a:srgbClr val="008000"/>
                </a:solidFill>
              </a:rPr>
              <a:t>»</a:t>
            </a:r>
          </a:p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Выращивание озимых и яровых</a:t>
            </a:r>
          </a:p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культур</a:t>
            </a:r>
            <a:endParaRPr lang="ru-RU" sz="1800" b="0" dirty="0">
              <a:solidFill>
                <a:srgbClr val="008000"/>
              </a:solidFill>
            </a:endParaRPr>
          </a:p>
          <a:p>
            <a:pPr>
              <a:spcBef>
                <a:spcPct val="0"/>
              </a:spcBef>
            </a:pPr>
            <a:endParaRPr lang="ru-RU" sz="1800" b="0" dirty="0">
              <a:solidFill>
                <a:srgbClr val="008000"/>
              </a:solidFill>
            </a:endParaRPr>
          </a:p>
        </p:txBody>
      </p:sp>
      <p:sp>
        <p:nvSpPr>
          <p:cNvPr id="46083" name="Oval 5" descr="Голубая тисненая бумага"/>
          <p:cNvSpPr>
            <a:spLocks noChangeArrowheads="1"/>
          </p:cNvSpPr>
          <p:nvPr/>
        </p:nvSpPr>
        <p:spPr bwMode="auto">
          <a:xfrm>
            <a:off x="107504" y="3861048"/>
            <a:ext cx="3347864" cy="2016224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5715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Фонд </a:t>
            </a:r>
          </a:p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Возрождения охоты</a:t>
            </a:r>
          </a:p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Осуществление </a:t>
            </a:r>
          </a:p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пользования объектами </a:t>
            </a:r>
          </a:p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животного мира</a:t>
            </a:r>
            <a:endParaRPr lang="ru-RU" sz="1800" b="0" dirty="0">
              <a:solidFill>
                <a:srgbClr val="008000"/>
              </a:solidFill>
            </a:endParaRPr>
          </a:p>
        </p:txBody>
      </p:sp>
      <p:sp>
        <p:nvSpPr>
          <p:cNvPr id="46084" name="Oval 5" descr="Голубая тисненая бумага"/>
          <p:cNvSpPr>
            <a:spLocks noChangeArrowheads="1"/>
          </p:cNvSpPr>
          <p:nvPr/>
        </p:nvSpPr>
        <p:spPr bwMode="auto">
          <a:xfrm>
            <a:off x="2915816" y="2420888"/>
            <a:ext cx="3286125" cy="2079501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5715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pPr lvl="1"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ЗАО </a:t>
            </a:r>
            <a:r>
              <a:rPr lang="ru-RU" sz="1800" b="0" dirty="0">
                <a:solidFill>
                  <a:srgbClr val="008000"/>
                </a:solidFill>
              </a:rPr>
              <a:t>«</a:t>
            </a:r>
            <a:r>
              <a:rPr lang="ru-RU" sz="1800" b="0" dirty="0" err="1" smtClean="0">
                <a:solidFill>
                  <a:srgbClr val="008000"/>
                </a:solidFill>
              </a:rPr>
              <a:t>Тропарево</a:t>
            </a:r>
            <a:r>
              <a:rPr lang="ru-RU" sz="1800" b="0" dirty="0" smtClean="0">
                <a:solidFill>
                  <a:srgbClr val="008000"/>
                </a:solidFill>
              </a:rPr>
              <a:t>» </a:t>
            </a:r>
          </a:p>
          <a:p>
            <a:pPr lvl="1"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обеспечение кормовых</a:t>
            </a:r>
          </a:p>
          <a:p>
            <a:pPr lvl="1"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баз свиноводческих </a:t>
            </a:r>
          </a:p>
          <a:p>
            <a:pPr lvl="1"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комплексов </a:t>
            </a:r>
            <a:endParaRPr lang="ru-RU" sz="1800" b="0" dirty="0">
              <a:solidFill>
                <a:srgbClr val="008000"/>
              </a:solidFill>
            </a:endParaRPr>
          </a:p>
        </p:txBody>
      </p:sp>
      <p:sp>
        <p:nvSpPr>
          <p:cNvPr id="46085" name="Oval 5" descr="Голубая тисненая бумага"/>
          <p:cNvSpPr>
            <a:spLocks noChangeArrowheads="1"/>
          </p:cNvSpPr>
          <p:nvPr/>
        </p:nvSpPr>
        <p:spPr bwMode="auto">
          <a:xfrm>
            <a:off x="179512" y="908720"/>
            <a:ext cx="3857625" cy="1800200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5715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ФКУ «СПБСТИН» </a:t>
            </a:r>
          </a:p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Деятельность </a:t>
            </a:r>
          </a:p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больничных организаций</a:t>
            </a:r>
            <a:endParaRPr lang="ru-RU" sz="1800" b="0" dirty="0">
              <a:solidFill>
                <a:srgbClr val="008000"/>
              </a:solidFill>
            </a:endParaRPr>
          </a:p>
        </p:txBody>
      </p:sp>
      <p:sp>
        <p:nvSpPr>
          <p:cNvPr id="46086" name="Oval 5" descr="Голубая тисненая бумага"/>
          <p:cNvSpPr>
            <a:spLocks noChangeArrowheads="1"/>
          </p:cNvSpPr>
          <p:nvPr/>
        </p:nvSpPr>
        <p:spPr bwMode="auto">
          <a:xfrm>
            <a:off x="5652120" y="3717032"/>
            <a:ext cx="3347864" cy="2072085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5715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АНО Санаторий </a:t>
            </a:r>
            <a:r>
              <a:rPr lang="ru-RU" sz="1800" b="0" dirty="0" err="1" smtClean="0">
                <a:solidFill>
                  <a:srgbClr val="008000"/>
                </a:solidFill>
              </a:rPr>
              <a:t>Дугино</a:t>
            </a:r>
            <a:r>
              <a:rPr lang="ru-RU" sz="1800" b="0" dirty="0" smtClean="0">
                <a:solidFill>
                  <a:srgbClr val="008000"/>
                </a:solidFill>
              </a:rPr>
              <a:t> </a:t>
            </a:r>
          </a:p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  Центр восстановления </a:t>
            </a:r>
          </a:p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здоровья и реабилитации</a:t>
            </a:r>
            <a:endParaRPr lang="ru-RU" sz="1800" b="0" dirty="0">
              <a:solidFill>
                <a:srgbClr val="008000"/>
              </a:solidFill>
            </a:endParaRPr>
          </a:p>
        </p:txBody>
      </p:sp>
      <p:sp>
        <p:nvSpPr>
          <p:cNvPr id="46087" name="Прямоугольник 7"/>
          <p:cNvSpPr>
            <a:spLocks noChangeArrowheads="1"/>
          </p:cNvSpPr>
          <p:nvPr/>
        </p:nvSpPr>
        <p:spPr bwMode="auto">
          <a:xfrm>
            <a:off x="683568" y="188640"/>
            <a:ext cx="75009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ru-RU" sz="3200" b="0" dirty="0">
                <a:solidFill>
                  <a:srgbClr val="008000"/>
                </a:solidFill>
              </a:rPr>
              <a:t>Крупнейшие налогоплательщики:</a:t>
            </a:r>
          </a:p>
        </p:txBody>
      </p:sp>
      <p:sp>
        <p:nvSpPr>
          <p:cNvPr id="46088" name="Oval 5" descr="Голубая тисненая бумага"/>
          <p:cNvSpPr>
            <a:spLocks noChangeArrowheads="1"/>
          </p:cNvSpPr>
          <p:nvPr/>
        </p:nvSpPr>
        <p:spPr bwMode="auto">
          <a:xfrm>
            <a:off x="3203848" y="5085184"/>
            <a:ext cx="3024336" cy="1656184"/>
          </a:xfrm>
          <a:prstGeom prst="ellipse">
            <a:avLst/>
          </a:prstGeom>
          <a:blipFill dpi="0" rotWithShape="1">
            <a:blip r:embed="rId2" cstate="print"/>
            <a:srcRect/>
            <a:tile tx="0" ty="0" sx="100000" sy="100000" flip="none" algn="tl"/>
          </a:blipFill>
          <a:ln w="57150">
            <a:solidFill>
              <a:srgbClr val="00FFFF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ПАО </a:t>
            </a:r>
            <a:r>
              <a:rPr lang="ru-RU" sz="1800" b="0" dirty="0" err="1" smtClean="0">
                <a:solidFill>
                  <a:srgbClr val="008000"/>
                </a:solidFill>
              </a:rPr>
              <a:t>Россети</a:t>
            </a:r>
            <a:endParaRPr lang="ru-RU" sz="1800" b="0" dirty="0" smtClean="0">
              <a:solidFill>
                <a:srgbClr val="008000"/>
              </a:solidFill>
            </a:endParaRPr>
          </a:p>
          <a:p>
            <a:pPr>
              <a:spcBef>
                <a:spcPct val="0"/>
              </a:spcBef>
            </a:pPr>
            <a:r>
              <a:rPr lang="ru-RU" sz="1800" b="0" dirty="0" smtClean="0">
                <a:solidFill>
                  <a:srgbClr val="008000"/>
                </a:solidFill>
              </a:rPr>
              <a:t> электроснабжение района</a:t>
            </a:r>
            <a:endParaRPr lang="ru-RU" sz="1800" b="0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994122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Поступления от основных налогоплательщиков </a:t>
            </a:r>
            <a:b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в 2025 году </a:t>
            </a:r>
            <a:r>
              <a:rPr lang="ru-RU" sz="1800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(тыс.рублей)</a:t>
            </a:r>
            <a:endParaRPr lang="ru-RU" sz="2800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quarter" idx="1"/>
          </p:nvPr>
        </p:nvGraphicFramePr>
        <p:xfrm>
          <a:off x="179512" y="1340768"/>
          <a:ext cx="8784975" cy="4885609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888432"/>
                <a:gridCol w="1584175"/>
                <a:gridCol w="1152127"/>
                <a:gridCol w="1296143"/>
                <a:gridCol w="864098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Плательщик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Налогов всего </a:t>
                      </a:r>
                      <a:r>
                        <a:rPr lang="ru-RU" sz="1400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(из них)</a:t>
                      </a:r>
                      <a:endParaRPr lang="ru-RU" sz="1400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НДФЛ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Земельный налог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УСН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algn="l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ФКУ «СПБСТИН» 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26862,0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26507,6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387,5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</a:tr>
              <a:tr h="788483">
                <a:tc>
                  <a:txBody>
                    <a:bodyPr/>
                    <a:lstStyle/>
                    <a:p>
                      <a:pPr>
                        <a:spcBef>
                          <a:spcPct val="0"/>
                        </a:spcBef>
                      </a:pPr>
                      <a:r>
                        <a:rPr lang="ru-RU" sz="1800" b="0" dirty="0" smtClean="0">
                          <a:solidFill>
                            <a:srgbClr val="008000"/>
                          </a:solidFill>
                        </a:rPr>
                        <a:t>ООО «Сельскохозяйственное </a:t>
                      </a:r>
                      <a:br>
                        <a:rPr lang="ru-RU" sz="1800" b="0" dirty="0" smtClean="0">
                          <a:solidFill>
                            <a:srgbClr val="008000"/>
                          </a:solidFill>
                        </a:rPr>
                      </a:br>
                      <a:r>
                        <a:rPr lang="ru-RU" sz="1800" b="0" dirty="0" smtClean="0">
                          <a:solidFill>
                            <a:srgbClr val="008000"/>
                          </a:solidFill>
                        </a:rPr>
                        <a:t>предприятие «Мещерское»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3884,1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3024,5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859,6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</a:tr>
              <a:tr h="72606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008000"/>
                          </a:solidFill>
                        </a:rPr>
                        <a:t>ПАО </a:t>
                      </a:r>
                      <a:r>
                        <a:rPr lang="ru-RU" sz="1800" b="0" dirty="0" err="1" smtClean="0">
                          <a:solidFill>
                            <a:srgbClr val="008000"/>
                          </a:solidFill>
                        </a:rPr>
                        <a:t>Россети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1721,0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1721,0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</a:tr>
              <a:tr h="717418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008000"/>
                          </a:solidFill>
                        </a:rPr>
                        <a:t>ЗАО «</a:t>
                      </a:r>
                      <a:r>
                        <a:rPr lang="ru-RU" sz="1800" b="0" dirty="0" err="1" smtClean="0">
                          <a:solidFill>
                            <a:srgbClr val="008000"/>
                          </a:solidFill>
                        </a:rPr>
                        <a:t>Тропарево</a:t>
                      </a:r>
                      <a:r>
                        <a:rPr lang="ru-RU" sz="1800" b="0" dirty="0" smtClean="0">
                          <a:solidFill>
                            <a:srgbClr val="008000"/>
                          </a:solidFill>
                        </a:rPr>
                        <a:t>» 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14121,0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12311,7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1809,3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</a:tr>
              <a:tr h="7174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008000"/>
                          </a:solidFill>
                        </a:rPr>
                        <a:t>АНО Санаторий </a:t>
                      </a:r>
                      <a:r>
                        <a:rPr lang="ru-RU" sz="1800" b="0" dirty="0" err="1" smtClean="0">
                          <a:solidFill>
                            <a:srgbClr val="008000"/>
                          </a:solidFill>
                        </a:rPr>
                        <a:t>Дугино</a:t>
                      </a:r>
                      <a:r>
                        <a:rPr lang="ru-RU" sz="1800" b="0" dirty="0" smtClean="0">
                          <a:solidFill>
                            <a:srgbClr val="008000"/>
                          </a:solidFill>
                        </a:rPr>
                        <a:t> 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10430,5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10430,4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137,8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</a:tr>
              <a:tr h="416059">
                <a:tc>
                  <a:txBody>
                    <a:bodyPr/>
                    <a:lstStyle/>
                    <a:p>
                      <a:pPr>
                        <a:spcBef>
                          <a:spcPct val="0"/>
                        </a:spcBef>
                      </a:pPr>
                      <a:r>
                        <a:rPr lang="ru-RU" sz="1800" b="0" dirty="0" smtClean="0">
                          <a:solidFill>
                            <a:srgbClr val="008000"/>
                          </a:solidFill>
                        </a:rPr>
                        <a:t>Фонд Возрождения охоты</a:t>
                      </a:r>
                    </a:p>
                    <a:p>
                      <a:pPr>
                        <a:spcBef>
                          <a:spcPct val="0"/>
                        </a:spcBef>
                      </a:pP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3659,6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3124,9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rgbClr val="008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534,7</a:t>
                      </a:r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0" dirty="0">
                        <a:solidFill>
                          <a:srgbClr val="008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142875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sz="2400" dirty="0" smtClean="0">
                <a:solidFill>
                  <a:srgbClr val="CC0099"/>
                </a:solidFill>
              </a:rPr>
              <a:t>Какие налоги, уплачиваются непосредственно на территории муниципального образования</a:t>
            </a:r>
            <a:br>
              <a:rPr lang="ru-RU" sz="2400" dirty="0" smtClean="0">
                <a:solidFill>
                  <a:srgbClr val="CC0099"/>
                </a:solidFill>
              </a:rPr>
            </a:br>
            <a:r>
              <a:rPr lang="ru-RU" sz="2400" dirty="0" smtClean="0">
                <a:solidFill>
                  <a:srgbClr val="CC0099"/>
                </a:solidFill>
              </a:rPr>
              <a:t> «</a:t>
            </a:r>
            <a:r>
              <a:rPr lang="ru-RU" sz="2400" dirty="0" err="1" smtClean="0">
                <a:solidFill>
                  <a:srgbClr val="CC0099"/>
                </a:solidFill>
              </a:rPr>
              <a:t>Сычевский</a:t>
            </a:r>
            <a:r>
              <a:rPr lang="ru-RU" sz="2400" dirty="0" smtClean="0">
                <a:solidFill>
                  <a:srgbClr val="CC0099"/>
                </a:solidFill>
              </a:rPr>
              <a:t> муниципальный округ»</a:t>
            </a:r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 rot="372716">
            <a:off x="488950" y="1052513"/>
            <a:ext cx="1412875" cy="2190750"/>
          </a:xfrm>
          <a:prstGeom prst="rect">
            <a:avLst/>
          </a:prstGeom>
          <a:solidFill>
            <a:srgbClr val="00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dirty="0"/>
              <a:t>Налог</a:t>
            </a:r>
          </a:p>
          <a:p>
            <a:pPr>
              <a:spcBef>
                <a:spcPct val="0"/>
              </a:spcBef>
            </a:pPr>
            <a:r>
              <a:rPr lang="ru-RU" dirty="0"/>
              <a:t> на доходы</a:t>
            </a:r>
          </a:p>
          <a:p>
            <a:pPr>
              <a:spcBef>
                <a:spcPct val="0"/>
              </a:spcBef>
            </a:pPr>
            <a:r>
              <a:rPr lang="ru-RU" dirty="0"/>
              <a:t> физических</a:t>
            </a:r>
          </a:p>
          <a:p>
            <a:pPr>
              <a:spcBef>
                <a:spcPct val="0"/>
              </a:spcBef>
            </a:pPr>
            <a:r>
              <a:rPr lang="ru-RU" dirty="0"/>
              <a:t> лиц</a:t>
            </a:r>
          </a:p>
          <a:p>
            <a:pPr>
              <a:spcBef>
                <a:spcPct val="0"/>
              </a:spcBef>
            </a:pPr>
            <a:r>
              <a:rPr lang="ru-RU" dirty="0"/>
              <a:t>(НДФЛ)</a:t>
            </a:r>
          </a:p>
          <a:p>
            <a:pPr>
              <a:spcBef>
                <a:spcPct val="0"/>
              </a:spcBef>
            </a:pPr>
            <a:r>
              <a:rPr lang="ru-RU" dirty="0" smtClean="0"/>
              <a:t>41,052%</a:t>
            </a:r>
            <a:endParaRPr lang="ru-RU" dirty="0"/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2268538" y="1557338"/>
            <a:ext cx="1223962" cy="1727200"/>
          </a:xfrm>
          <a:prstGeom prst="rect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dirty="0" smtClean="0"/>
              <a:t>Налог,</a:t>
            </a:r>
          </a:p>
          <a:p>
            <a:pPr>
              <a:spcBef>
                <a:spcPct val="0"/>
              </a:spcBef>
            </a:pPr>
            <a:r>
              <a:rPr lang="ru-RU" dirty="0" smtClean="0"/>
              <a:t>взимаемый в</a:t>
            </a:r>
          </a:p>
          <a:p>
            <a:pPr>
              <a:spcBef>
                <a:spcPct val="0"/>
              </a:spcBef>
            </a:pPr>
            <a:r>
              <a:rPr lang="ru-RU" dirty="0" smtClean="0"/>
              <a:t>связи</a:t>
            </a:r>
          </a:p>
          <a:p>
            <a:pPr>
              <a:spcBef>
                <a:spcPct val="0"/>
              </a:spcBef>
            </a:pPr>
            <a:r>
              <a:rPr lang="ru-RU" dirty="0" smtClean="0"/>
              <a:t>с применением</a:t>
            </a:r>
          </a:p>
          <a:p>
            <a:pPr>
              <a:spcBef>
                <a:spcPct val="0"/>
              </a:spcBef>
            </a:pPr>
            <a:r>
              <a:rPr lang="ru-RU" dirty="0" smtClean="0"/>
              <a:t>упрощенной</a:t>
            </a:r>
          </a:p>
          <a:p>
            <a:pPr>
              <a:spcBef>
                <a:spcPct val="0"/>
              </a:spcBef>
            </a:pPr>
            <a:r>
              <a:rPr lang="ru-RU" dirty="0" smtClean="0"/>
              <a:t>системы</a:t>
            </a:r>
          </a:p>
          <a:p>
            <a:pPr>
              <a:spcBef>
                <a:spcPct val="0"/>
              </a:spcBef>
            </a:pPr>
            <a:r>
              <a:rPr lang="ru-RU" dirty="0" err="1" smtClean="0"/>
              <a:t>налого</a:t>
            </a:r>
            <a:r>
              <a:rPr lang="ru-RU" dirty="0" smtClean="0"/>
              <a:t>-</a:t>
            </a:r>
          </a:p>
          <a:p>
            <a:pPr>
              <a:spcBef>
                <a:spcPct val="0"/>
              </a:spcBef>
            </a:pPr>
            <a:r>
              <a:rPr lang="ru-RU" dirty="0" smtClean="0"/>
              <a:t>обложения </a:t>
            </a:r>
          </a:p>
          <a:p>
            <a:pPr>
              <a:spcBef>
                <a:spcPct val="0"/>
              </a:spcBef>
            </a:pPr>
            <a:r>
              <a:rPr lang="ru-RU" dirty="0" smtClean="0"/>
              <a:t>10%</a:t>
            </a:r>
            <a:endParaRPr lang="ru-RU" dirty="0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3635375" y="1844675"/>
            <a:ext cx="1800225" cy="1439863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/>
              <a:t>Налог, взимаемый</a:t>
            </a:r>
          </a:p>
          <a:p>
            <a:pPr>
              <a:spcBef>
                <a:spcPct val="0"/>
              </a:spcBef>
            </a:pPr>
            <a:r>
              <a:rPr lang="ru-RU"/>
              <a:t>в связи с </a:t>
            </a:r>
          </a:p>
          <a:p>
            <a:pPr>
              <a:spcBef>
                <a:spcPct val="0"/>
              </a:spcBef>
            </a:pPr>
            <a:r>
              <a:rPr lang="ru-RU"/>
              <a:t>применением</a:t>
            </a:r>
          </a:p>
          <a:p>
            <a:pPr>
              <a:spcBef>
                <a:spcPct val="0"/>
              </a:spcBef>
            </a:pPr>
            <a:r>
              <a:rPr lang="ru-RU"/>
              <a:t>патентной системы</a:t>
            </a:r>
          </a:p>
          <a:p>
            <a:pPr>
              <a:spcBef>
                <a:spcPct val="0"/>
              </a:spcBef>
            </a:pPr>
            <a:r>
              <a:rPr lang="ru-RU"/>
              <a:t>налогообложения</a:t>
            </a:r>
          </a:p>
          <a:p>
            <a:pPr>
              <a:spcBef>
                <a:spcPct val="0"/>
              </a:spcBef>
            </a:pPr>
            <a:r>
              <a:rPr lang="ru-RU"/>
              <a:t>100 %</a:t>
            </a:r>
          </a:p>
        </p:txBody>
      </p:sp>
      <p:sp>
        <p:nvSpPr>
          <p:cNvPr id="47110" name="Rectangle 6"/>
          <p:cNvSpPr>
            <a:spLocks noChangeArrowheads="1"/>
          </p:cNvSpPr>
          <p:nvPr/>
        </p:nvSpPr>
        <p:spPr bwMode="auto">
          <a:xfrm rot="-667657">
            <a:off x="5510213" y="1482725"/>
            <a:ext cx="1939925" cy="1368425"/>
          </a:xfrm>
          <a:prstGeom prst="rect">
            <a:avLst/>
          </a:prstGeom>
          <a:solidFill>
            <a:srgbClr val="FF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dirty="0"/>
              <a:t>Единый</a:t>
            </a:r>
          </a:p>
          <a:p>
            <a:pPr>
              <a:spcBef>
                <a:spcPct val="0"/>
              </a:spcBef>
            </a:pPr>
            <a:r>
              <a:rPr lang="ru-RU" dirty="0"/>
              <a:t>Сельскохозяйственный </a:t>
            </a:r>
          </a:p>
          <a:p>
            <a:pPr>
              <a:spcBef>
                <a:spcPct val="0"/>
              </a:spcBef>
            </a:pPr>
            <a:r>
              <a:rPr lang="ru-RU" dirty="0"/>
              <a:t>Налог</a:t>
            </a:r>
          </a:p>
          <a:p>
            <a:pPr>
              <a:spcBef>
                <a:spcPct val="0"/>
              </a:spcBef>
            </a:pPr>
            <a:r>
              <a:rPr lang="ru-RU" dirty="0" smtClean="0"/>
              <a:t>100</a:t>
            </a:r>
            <a:r>
              <a:rPr lang="ru-RU" dirty="0"/>
              <a:t>%</a:t>
            </a:r>
          </a:p>
        </p:txBody>
      </p:sp>
      <p:sp>
        <p:nvSpPr>
          <p:cNvPr id="47111" name="Rectangle 7"/>
          <p:cNvSpPr>
            <a:spLocks noChangeArrowheads="1"/>
          </p:cNvSpPr>
          <p:nvPr/>
        </p:nvSpPr>
        <p:spPr bwMode="auto">
          <a:xfrm rot="517233">
            <a:off x="7542213" y="1584325"/>
            <a:ext cx="1347787" cy="172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/>
              <a:t>Госпошлина</a:t>
            </a:r>
          </a:p>
          <a:p>
            <a:pPr>
              <a:spcBef>
                <a:spcPct val="0"/>
              </a:spcBef>
            </a:pPr>
            <a:endParaRPr lang="ru-RU"/>
          </a:p>
          <a:p>
            <a:pPr>
              <a:spcBef>
                <a:spcPct val="0"/>
              </a:spcBef>
            </a:pPr>
            <a:r>
              <a:rPr lang="ru-RU"/>
              <a:t>100%</a:t>
            </a:r>
          </a:p>
        </p:txBody>
      </p:sp>
      <p:sp>
        <p:nvSpPr>
          <p:cNvPr id="47112" name="AutoShape 8"/>
          <p:cNvSpPr>
            <a:spLocks noChangeArrowheads="1"/>
          </p:cNvSpPr>
          <p:nvPr/>
        </p:nvSpPr>
        <p:spPr bwMode="auto">
          <a:xfrm>
            <a:off x="1042988" y="3429000"/>
            <a:ext cx="433387" cy="1152525"/>
          </a:xfrm>
          <a:prstGeom prst="downArrow">
            <a:avLst>
              <a:gd name="adj1" fmla="val 50000"/>
              <a:gd name="adj2" fmla="val 664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3" name="AutoShape 9"/>
          <p:cNvSpPr>
            <a:spLocks noChangeArrowheads="1"/>
          </p:cNvSpPr>
          <p:nvPr/>
        </p:nvSpPr>
        <p:spPr bwMode="auto">
          <a:xfrm>
            <a:off x="2700338" y="3429000"/>
            <a:ext cx="433387" cy="1152525"/>
          </a:xfrm>
          <a:prstGeom prst="downArrow">
            <a:avLst>
              <a:gd name="adj1" fmla="val 50000"/>
              <a:gd name="adj2" fmla="val 664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4" name="AutoShape 10"/>
          <p:cNvSpPr>
            <a:spLocks noChangeArrowheads="1"/>
          </p:cNvSpPr>
          <p:nvPr/>
        </p:nvSpPr>
        <p:spPr bwMode="auto">
          <a:xfrm>
            <a:off x="4356100" y="3429000"/>
            <a:ext cx="433388" cy="1152525"/>
          </a:xfrm>
          <a:prstGeom prst="downArrow">
            <a:avLst>
              <a:gd name="adj1" fmla="val 50000"/>
              <a:gd name="adj2" fmla="val 6648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5" name="AutoShape 11"/>
          <p:cNvSpPr>
            <a:spLocks noChangeArrowheads="1"/>
          </p:cNvSpPr>
          <p:nvPr/>
        </p:nvSpPr>
        <p:spPr bwMode="auto">
          <a:xfrm>
            <a:off x="6156325" y="3141663"/>
            <a:ext cx="433388" cy="1439862"/>
          </a:xfrm>
          <a:prstGeom prst="downArrow">
            <a:avLst>
              <a:gd name="adj1" fmla="val 50000"/>
              <a:gd name="adj2" fmla="val 8305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6" name="AutoShape 12"/>
          <p:cNvSpPr>
            <a:spLocks noChangeArrowheads="1"/>
          </p:cNvSpPr>
          <p:nvPr/>
        </p:nvSpPr>
        <p:spPr bwMode="auto">
          <a:xfrm>
            <a:off x="7596188" y="3429000"/>
            <a:ext cx="433387" cy="1152525"/>
          </a:xfrm>
          <a:prstGeom prst="downArrow">
            <a:avLst>
              <a:gd name="adj1" fmla="val 50000"/>
              <a:gd name="adj2" fmla="val 6648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7117" name="AutoShape 13"/>
          <p:cNvSpPr>
            <a:spLocks noChangeArrowheads="1"/>
          </p:cNvSpPr>
          <p:nvPr/>
        </p:nvSpPr>
        <p:spPr bwMode="auto">
          <a:xfrm>
            <a:off x="250825" y="4941888"/>
            <a:ext cx="8713788" cy="1511300"/>
          </a:xfrm>
          <a:prstGeom prst="flowChartAlternateProcess">
            <a:avLst/>
          </a:prstGeom>
          <a:solidFill>
            <a:srgbClr val="FF66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800" dirty="0"/>
              <a:t>БЮДЖЕТ МУНИЦИПАЛЬНОГО ОБРАЗОВАНИЯ </a:t>
            </a:r>
            <a:endParaRPr lang="ru-RU" sz="1800" dirty="0" smtClean="0"/>
          </a:p>
          <a:p>
            <a:pPr>
              <a:spcBef>
                <a:spcPct val="0"/>
              </a:spcBef>
            </a:pPr>
            <a:r>
              <a:rPr lang="ru-RU" sz="1800" dirty="0" smtClean="0"/>
              <a:t>«</a:t>
            </a:r>
            <a:r>
              <a:rPr lang="ru-RU" sz="1800" dirty="0"/>
              <a:t>СЫЧЕВСКИЙ </a:t>
            </a:r>
            <a:r>
              <a:rPr lang="ru-RU" sz="1800" dirty="0" smtClean="0"/>
              <a:t> МУНИЦИПАЛЬНЫЙ ОКРУГ»</a:t>
            </a:r>
            <a:endParaRPr lang="ru-RU" sz="1800" dirty="0"/>
          </a:p>
          <a:p>
            <a:pPr>
              <a:spcBef>
                <a:spcPct val="0"/>
              </a:spcBef>
            </a:pPr>
            <a:r>
              <a:rPr lang="ru-RU" sz="1800" dirty="0"/>
              <a:t>СМОЛЕНСКОЙ ОБЛАСТИ</a:t>
            </a:r>
          </a:p>
        </p:txBody>
      </p:sp>
    </p:spTree>
  </p:cSld>
  <p:clrMapOvr>
    <a:masterClrMapping/>
  </p:clrMapOvr>
  <p:transition advTm="6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43042" y="0"/>
            <a:ext cx="7286676" cy="1214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Какие налоги уплачивают в местный бюджет граждане муниципального образования?</a:t>
            </a:r>
          </a:p>
        </p:txBody>
      </p:sp>
      <p:grpSp>
        <p:nvGrpSpPr>
          <p:cNvPr id="48131" name="Группа 12"/>
          <p:cNvGrpSpPr>
            <a:grpSpLocks/>
          </p:cNvGrpSpPr>
          <p:nvPr/>
        </p:nvGrpSpPr>
        <p:grpSpPr bwMode="auto">
          <a:xfrm>
            <a:off x="2357438" y="1571625"/>
            <a:ext cx="4357687" cy="2500313"/>
            <a:chOff x="2571736" y="1928802"/>
            <a:chExt cx="4357718" cy="2500330"/>
          </a:xfrm>
        </p:grpSpPr>
        <p:sp>
          <p:nvSpPr>
            <p:cNvPr id="8" name="Блок-схема: задержка 7"/>
            <p:cNvSpPr/>
            <p:nvPr/>
          </p:nvSpPr>
          <p:spPr>
            <a:xfrm>
              <a:off x="4857752" y="1928802"/>
              <a:ext cx="2071702" cy="2500330"/>
            </a:xfrm>
            <a:prstGeom prst="flowChartDelay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Предоставление налоговых вычетов</a:t>
              </a:r>
            </a:p>
          </p:txBody>
        </p:sp>
        <p:sp>
          <p:nvSpPr>
            <p:cNvPr id="9" name="Блок-схема: задержка 8"/>
            <p:cNvSpPr/>
            <p:nvPr/>
          </p:nvSpPr>
          <p:spPr>
            <a:xfrm flipH="1">
              <a:off x="2571736" y="1928802"/>
              <a:ext cx="2143140" cy="2500330"/>
            </a:xfrm>
            <a:prstGeom prst="flowChartDelay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НАЛОГ НА ДОХОДЫ ФИЗИЧЕСКИХ ЛИЦ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Глава 23 Налогового Кодекса Российской Федерации</a:t>
              </a:r>
            </a:p>
          </p:txBody>
        </p:sp>
        <p:sp>
          <p:nvSpPr>
            <p:cNvPr id="10" name="Стрелка вправо 9"/>
            <p:cNvSpPr/>
            <p:nvPr/>
          </p:nvSpPr>
          <p:spPr>
            <a:xfrm>
              <a:off x="4357686" y="2000240"/>
              <a:ext cx="1000132" cy="428628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b="0" dirty="0"/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142844" y="3857628"/>
            <a:ext cx="4357718" cy="2643206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отдельных случаях: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9% - в отношении доходов от долевого участия в деятельности организаций, полученных в виде дивидендов;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30% - в отношении всех доходов, получаемых физическими лицами – иностранными гражданами;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35% - в отношении стоимости полученных выигрышей и призов.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572000" y="4071938"/>
            <a:ext cx="4357688" cy="26431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>
              <a:spcBef>
                <a:spcPct val="0"/>
              </a:spcBef>
              <a:defRPr/>
            </a:pPr>
            <a:r>
              <a:rPr lang="ru-RU" sz="1600" u="sng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Социальные</a:t>
            </a:r>
            <a:r>
              <a:rPr lang="ru-RU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сумме, уплаченной: за обучение, на лечение, дополнительных страховых взносов на накопительную часть трудовой пенсии.</a:t>
            </a:r>
          </a:p>
          <a:p>
            <a:pPr algn="just">
              <a:spcBef>
                <a:spcPct val="0"/>
              </a:spcBef>
              <a:defRPr/>
            </a:pPr>
            <a:r>
              <a:rPr lang="ru-RU" sz="1600" u="sng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Стандартные,</a:t>
            </a:r>
            <a:r>
              <a:rPr lang="ru-RU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том числе на детей.</a:t>
            </a:r>
          </a:p>
          <a:p>
            <a:pPr algn="just">
              <a:spcBef>
                <a:spcPct val="0"/>
              </a:spcBef>
              <a:defRPr/>
            </a:pPr>
            <a:r>
              <a:rPr lang="ru-RU" sz="1600" u="sng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Профессиональные,</a:t>
            </a:r>
            <a:r>
              <a:rPr lang="ru-RU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том числе для нотариусов, адвокатов, лиц, получающих авторские вознаграждения.</a:t>
            </a:r>
          </a:p>
          <a:p>
            <a:pPr algn="just">
              <a:spcBef>
                <a:spcPct val="0"/>
              </a:spcBef>
              <a:defRPr/>
            </a:pPr>
            <a:r>
              <a:rPr lang="ru-RU" sz="1600" u="sng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Имущественные,</a:t>
            </a:r>
            <a:r>
              <a:rPr lang="ru-RU" sz="16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том числе на приобретение жилья.</a:t>
            </a:r>
            <a:endParaRPr lang="ru-RU" sz="1600" u="sng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  <a:defRPr/>
            </a:pPr>
            <a:endParaRPr lang="ru-RU" sz="1400" u="sng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ct val="0"/>
              </a:spcBef>
              <a:defRPr/>
            </a:pPr>
            <a:endParaRPr lang="ru-RU" sz="1600" u="sng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5750" y="2714625"/>
            <a:ext cx="1928813" cy="1714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Ставка налога 13%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Заголовок 1"/>
          <p:cNvSpPr>
            <a:spLocks noGrp="1"/>
          </p:cNvSpPr>
          <p:nvPr>
            <p:ph type="title"/>
          </p:nvPr>
        </p:nvSpPr>
        <p:spPr>
          <a:xfrm>
            <a:off x="3000375" y="0"/>
            <a:ext cx="6000750" cy="1571625"/>
          </a:xfrm>
        </p:spPr>
        <p:txBody>
          <a:bodyPr/>
          <a:lstStyle/>
          <a:p>
            <a:pPr eaLnBrk="1" hangingPunct="1"/>
            <a:r>
              <a:rPr lang="ru-RU" sz="1800" b="1" dirty="0" smtClean="0"/>
              <a:t>Основные параметры  бюджета муниципального образования «</a:t>
            </a:r>
            <a:r>
              <a:rPr lang="ru-RU" sz="1800" b="1" dirty="0" err="1" smtClean="0"/>
              <a:t>Сычевский</a:t>
            </a:r>
            <a:r>
              <a:rPr lang="ru-RU" sz="1800" b="1" dirty="0" smtClean="0"/>
              <a:t> муниципальный округ» Смоленской области  на 2026-2028 годы</a:t>
            </a:r>
            <a:br>
              <a:rPr lang="ru-RU" sz="1800" b="1" dirty="0" smtClean="0"/>
            </a:br>
            <a:endParaRPr lang="ru-RU" sz="1800" b="1" dirty="0" smtClean="0"/>
          </a:p>
        </p:txBody>
      </p:sp>
      <p:graphicFrame>
        <p:nvGraphicFramePr>
          <p:cNvPr id="44083" name="Group 51"/>
          <p:cNvGraphicFramePr>
            <a:graphicFrameLocks noGrp="1"/>
          </p:cNvGraphicFramePr>
          <p:nvPr>
            <p:ph sz="quarter" idx="1"/>
          </p:nvPr>
        </p:nvGraphicFramePr>
        <p:xfrm>
          <a:off x="214282" y="1603375"/>
          <a:ext cx="8390166" cy="5040335"/>
        </p:xfrm>
        <a:graphic>
          <a:graphicData uri="http://schemas.openxmlformats.org/drawingml/2006/table">
            <a:tbl>
              <a:tblPr/>
              <a:tblGrid>
                <a:gridCol w="3314633"/>
                <a:gridCol w="1657317"/>
                <a:gridCol w="1657317"/>
                <a:gridCol w="1760899"/>
              </a:tblGrid>
              <a:tr h="1008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Бюджет муниципального образования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«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муниципальный округ»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08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008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Доходы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1145797,3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865990,8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688134,4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1008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Расходы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1196797,3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865990,8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688134,4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008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Дефицит (профицит)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-51000,0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pic>
        <p:nvPicPr>
          <p:cNvPr id="49201" name="Picture 5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86063" cy="1571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Заголовок 1"/>
          <p:cNvSpPr>
            <a:spLocks noGrp="1"/>
          </p:cNvSpPr>
          <p:nvPr>
            <p:ph type="title"/>
          </p:nvPr>
        </p:nvSpPr>
        <p:spPr>
          <a:xfrm>
            <a:off x="2214563" y="0"/>
            <a:ext cx="6929437" cy="1714500"/>
          </a:xfrm>
        </p:spPr>
        <p:txBody>
          <a:bodyPr/>
          <a:lstStyle/>
          <a:p>
            <a:pPr eaLnBrk="1" hangingPunct="1"/>
            <a:r>
              <a:rPr lang="ru-RU" sz="1800" b="1" smtClean="0"/>
              <a:t>ИНФОРМАЦИЯ </a:t>
            </a:r>
            <a:br>
              <a:rPr lang="ru-RU" sz="1800" b="1" smtClean="0"/>
            </a:br>
            <a:r>
              <a:rPr lang="ru-RU" sz="1800" b="1" smtClean="0"/>
              <a:t>об объеме доходов бюджета муниципального района в расчете на душу населения</a:t>
            </a:r>
          </a:p>
        </p:txBody>
      </p:sp>
      <p:graphicFrame>
        <p:nvGraphicFramePr>
          <p:cNvPr id="45105" name="Group 49"/>
          <p:cNvGraphicFramePr>
            <a:graphicFrameLocks noGrp="1"/>
          </p:cNvGraphicFramePr>
          <p:nvPr>
            <p:ph sz="quarter" idx="1"/>
          </p:nvPr>
        </p:nvGraphicFramePr>
        <p:xfrm>
          <a:off x="357158" y="1714488"/>
          <a:ext cx="8501124" cy="4929211"/>
        </p:xfrm>
        <a:graphic>
          <a:graphicData uri="http://schemas.openxmlformats.org/drawingml/2006/table">
            <a:tbl>
              <a:tblPr/>
              <a:tblGrid>
                <a:gridCol w="3586411"/>
                <a:gridCol w="1461131"/>
                <a:gridCol w="1261886"/>
                <a:gridCol w="1062641"/>
                <a:gridCol w="1129055"/>
              </a:tblGrid>
              <a:tr h="948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Наименование показателя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962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Итого доходов,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804017,9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1145797,3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865990,8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688134,4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962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Налоговые и неналоговые доходы,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132906,8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160974,7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173058,8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182936,1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7962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Безвозмездные поступления,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671111,1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984822,6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692931,9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505198,3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962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Численность постоянного населения, тыс. 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11,84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11,75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11,75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7962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Доходы на душу населения,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67906,9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96773,4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73701,3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58564,6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pic>
        <p:nvPicPr>
          <p:cNvPr id="50223" name="Picture 2" descr="C:\Users\user\Desktop\kak-rasschityvaetsja-stoimost-kurerskoj-dostavk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431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715200" cy="128215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6600CC"/>
                </a:solidFill>
                <a:latin typeface="Comic Sans MS" pitchFamily="66" charset="0"/>
              </a:rPr>
              <a:t> </a:t>
            </a:r>
            <a:r>
              <a:rPr lang="ru-RU" sz="1400" b="1" dirty="0" smtClean="0">
                <a:solidFill>
                  <a:srgbClr val="6600CC"/>
                </a:solidFill>
                <a:latin typeface="Comic Sans MS" pitchFamily="66" charset="0"/>
              </a:rPr>
              <a:t>ПОЯСНИТЕЛЬНАЯ ЗАПИСКА    </a:t>
            </a:r>
            <a:br>
              <a:rPr lang="ru-RU" sz="1400" b="1" dirty="0" smtClean="0">
                <a:solidFill>
                  <a:srgbClr val="6600CC"/>
                </a:solidFill>
                <a:latin typeface="Comic Sans MS" pitchFamily="66" charset="0"/>
              </a:rPr>
            </a:br>
            <a:r>
              <a:rPr lang="ru-RU" sz="1400" dirty="0" smtClean="0">
                <a:solidFill>
                  <a:srgbClr val="6600CC"/>
                </a:solidFill>
                <a:latin typeface="Comic Sans MS" pitchFamily="66" charset="0"/>
              </a:rPr>
              <a:t>к решению </a:t>
            </a:r>
            <a:r>
              <a:rPr lang="ru-RU" sz="1400" dirty="0" err="1" smtClean="0">
                <a:solidFill>
                  <a:srgbClr val="6600CC"/>
                </a:solidFill>
                <a:latin typeface="Comic Sans MS" pitchFamily="66" charset="0"/>
              </a:rPr>
              <a:t>Сычевской</a:t>
            </a:r>
            <a:r>
              <a:rPr lang="ru-RU" sz="1400" dirty="0" smtClean="0">
                <a:solidFill>
                  <a:srgbClr val="6600CC"/>
                </a:solidFill>
                <a:latin typeface="Comic Sans MS" pitchFamily="66" charset="0"/>
              </a:rPr>
              <a:t> окружной Думы от 25.03.2026 №13 </a:t>
            </a:r>
            <a:br>
              <a:rPr lang="ru-RU" sz="1400" dirty="0" smtClean="0">
                <a:solidFill>
                  <a:srgbClr val="6600CC"/>
                </a:solidFill>
                <a:latin typeface="Comic Sans MS" pitchFamily="66" charset="0"/>
              </a:rPr>
            </a:br>
            <a:r>
              <a:rPr lang="ru-RU" sz="1400" dirty="0" smtClean="0">
                <a:solidFill>
                  <a:srgbClr val="6600CC"/>
                </a:solidFill>
                <a:latin typeface="Comic Sans MS" pitchFamily="66" charset="0"/>
              </a:rPr>
              <a:t>«О бюджете муниципального образования «</a:t>
            </a:r>
            <a:r>
              <a:rPr lang="ru-RU" sz="1400" dirty="0" err="1" smtClean="0">
                <a:solidFill>
                  <a:srgbClr val="6600CC"/>
                </a:solidFill>
                <a:latin typeface="Comic Sans MS" pitchFamily="66" charset="0"/>
              </a:rPr>
              <a:t>Сычевский</a:t>
            </a:r>
            <a:r>
              <a:rPr lang="ru-RU" sz="1400" dirty="0" smtClean="0">
                <a:solidFill>
                  <a:srgbClr val="6600CC"/>
                </a:solidFill>
                <a:latin typeface="Comic Sans MS" pitchFamily="66" charset="0"/>
              </a:rPr>
              <a:t> муниципальный округ» Смоленской области» </a:t>
            </a:r>
            <a:br>
              <a:rPr lang="ru-RU" sz="1400" dirty="0" smtClean="0">
                <a:solidFill>
                  <a:srgbClr val="6600CC"/>
                </a:solidFill>
                <a:latin typeface="Comic Sans MS" pitchFamily="66" charset="0"/>
              </a:rPr>
            </a:br>
            <a:r>
              <a:rPr lang="ru-RU" sz="1400" dirty="0" smtClean="0">
                <a:solidFill>
                  <a:srgbClr val="6600CC"/>
                </a:solidFill>
                <a:latin typeface="Comic Sans MS" pitchFamily="66" charset="0"/>
              </a:rPr>
              <a:t>на 2026 год и на плановый период 2027 и 2028 годов»</a:t>
            </a:r>
            <a:endParaRPr lang="ru-RU" sz="1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1628800"/>
            <a:ext cx="8060432" cy="5112568"/>
          </a:xfrm>
        </p:spPr>
        <p:txBody>
          <a:bodyPr/>
          <a:lstStyle/>
          <a:p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Доходы  на 2026 год  1 145 797 276,28 рублей</a:t>
            </a:r>
            <a:endParaRPr lang="ru-RU" sz="1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Поступление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налоговых и неналоговых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доходов  бюджета муниципального округа  в 2026 году прогнозируется в сумме 160 974 685,00 руб.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Безвозмездные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поступления на 2026 год запланированы в сумме 984 822 591,28 рубль из них: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1) Дотации из областного бюджета на 2026 год  в сумме </a:t>
            </a:r>
            <a:r>
              <a:rPr lang="ru-RU" sz="1400" dirty="0" smtClean="0"/>
              <a:t>236 098 000,00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2) Субсидии на 2026 год в сумме </a:t>
            </a:r>
            <a:r>
              <a:rPr lang="ru-RU" sz="1400" dirty="0" smtClean="0"/>
              <a:t>562 677 572,61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рубля.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3) Субвенции на 2026 год  в сумме </a:t>
            </a:r>
            <a:r>
              <a:rPr lang="ru-RU" sz="1400" dirty="0" smtClean="0"/>
              <a:t>182 325 238,05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рублей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4) Иные межбюджетные трансферты на 2026 год в сумме </a:t>
            </a:r>
            <a:r>
              <a:rPr lang="ru-RU" sz="1400" dirty="0" smtClean="0"/>
              <a:t>2 857 198,00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рублей.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5) Прочие безвозмездные поступления на 2026 год в сумме </a:t>
            </a:r>
            <a:r>
              <a:rPr lang="ru-RU" sz="1400" dirty="0" smtClean="0"/>
              <a:t>864 582,62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рубля.</a:t>
            </a:r>
          </a:p>
          <a:p>
            <a:r>
              <a:rPr lang="ru-RU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Расходы бюджета на 2026 год 1 196 797 276,28 рублей</a:t>
            </a:r>
            <a:endParaRPr lang="ru-RU" sz="14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образование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dirty="0" smtClean="0"/>
              <a:t>290 914 998,02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культуру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dirty="0" smtClean="0"/>
              <a:t>97 317 808,54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рублей 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социальную поддержку граждан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/>
              <a:t>25 298 762,60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рубля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жилищно-коммунальное хозяйство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dirty="0" smtClean="0"/>
              <a:t>91 563 047,97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физкультуру и спорт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dirty="0" smtClean="0"/>
              <a:t>20 863 945,64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рублей 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 содержание и ремонт дорог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400" dirty="0" smtClean="0"/>
              <a:t>534 400 416,58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рублей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Резервный фонд  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3 000 000,00 рублей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Дефицит бюджета муниципального образования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составляет 51000,00 тыс.руб.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858000" y="714357"/>
            <a:ext cx="1785938" cy="35718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 рублей</a:t>
            </a:r>
          </a:p>
        </p:txBody>
      </p:sp>
      <p:graphicFrame>
        <p:nvGraphicFramePr>
          <p:cNvPr id="7" name="Диаграмма 7"/>
          <p:cNvGraphicFramePr>
            <a:graphicFrameLocks/>
          </p:cNvGraphicFramePr>
          <p:nvPr/>
        </p:nvGraphicFramePr>
        <p:xfrm>
          <a:off x="50800" y="1392238"/>
          <a:ext cx="9042400" cy="5905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30" name="Text Box 9"/>
          <p:cNvSpPr txBox="1">
            <a:spLocks noChangeArrowheads="1"/>
          </p:cNvSpPr>
          <p:nvPr/>
        </p:nvSpPr>
        <p:spPr bwMode="auto">
          <a:xfrm>
            <a:off x="323850" y="260350"/>
            <a:ext cx="86407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ru-RU" sz="2400" dirty="0">
                <a:solidFill>
                  <a:srgbClr val="CC3300"/>
                </a:solidFill>
              </a:rPr>
              <a:t>ОСНОВНЫЕ ХАРАКТЕРИСТИКИ БЮДЖЕТА </a:t>
            </a:r>
          </a:p>
          <a:p>
            <a:pPr>
              <a:spcBef>
                <a:spcPct val="0"/>
              </a:spcBef>
            </a:pPr>
            <a:r>
              <a:rPr lang="ru-RU" sz="2400" dirty="0">
                <a:solidFill>
                  <a:srgbClr val="CC3300"/>
                </a:solidFill>
              </a:rPr>
              <a:t>НА </a:t>
            </a:r>
            <a:r>
              <a:rPr lang="ru-RU" sz="2400" dirty="0" smtClean="0">
                <a:solidFill>
                  <a:srgbClr val="CC3300"/>
                </a:solidFill>
              </a:rPr>
              <a:t>2024-2028 </a:t>
            </a:r>
            <a:r>
              <a:rPr lang="ru-RU" sz="2400" dirty="0">
                <a:solidFill>
                  <a:srgbClr val="CC3300"/>
                </a:solidFill>
              </a:rPr>
              <a:t>ГОДЫ</a:t>
            </a:r>
          </a:p>
        </p:txBody>
      </p:sp>
      <p:graphicFrame>
        <p:nvGraphicFramePr>
          <p:cNvPr id="8" name="Object 11"/>
          <p:cNvGraphicFramePr>
            <a:graphicFrameLocks/>
          </p:cNvGraphicFramePr>
          <p:nvPr/>
        </p:nvGraphicFramePr>
        <p:xfrm>
          <a:off x="722313" y="1300163"/>
          <a:ext cx="7737475" cy="5099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1800" b="1" dirty="0" smtClean="0">
                <a:solidFill>
                  <a:srgbClr val="008000"/>
                </a:solidFill>
              </a:rPr>
              <a:t>МУНИЦИПАЛЬНЫЙ ДОЛГ В ДИНАМИКЕ НА 2024-2028 ГОДА</a:t>
            </a:r>
          </a:p>
        </p:txBody>
      </p:sp>
      <p:graphicFrame>
        <p:nvGraphicFramePr>
          <p:cNvPr id="4" name="Object 4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503238" y="1603375"/>
          <a:ext cx="8135937" cy="4519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>
            <a:spLocks noChangeArrowheads="1"/>
          </p:cNvSpPr>
          <p:nvPr/>
        </p:nvSpPr>
        <p:spPr bwMode="auto">
          <a:xfrm>
            <a:off x="539750" y="333375"/>
            <a:ext cx="8321675" cy="1003300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 w="9525" algn="ctr">
            <a:solidFill>
              <a:srgbClr val="17375E"/>
            </a:solidFill>
            <a:round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>
              <a:spcBef>
                <a:spcPct val="0"/>
              </a:spcBef>
              <a:defRPr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Доходы бюджета – безвозмездные и безвозвратные поступления денежных               средств в бюджет</a:t>
            </a:r>
          </a:p>
        </p:txBody>
      </p:sp>
      <p:sp>
        <p:nvSpPr>
          <p:cNvPr id="6" name="Скругленный прямоугольник 5"/>
          <p:cNvSpPr>
            <a:spLocks noChangeArrowheads="1"/>
          </p:cNvSpPr>
          <p:nvPr/>
        </p:nvSpPr>
        <p:spPr bwMode="auto">
          <a:xfrm>
            <a:off x="714375" y="1428750"/>
            <a:ext cx="8286750" cy="785813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525" algn="ctr">
            <a:solidFill>
              <a:srgbClr val="98B954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НАЛОГОВЫЕ ДОХОДЫ -  </a:t>
            </a:r>
            <a:r>
              <a:rPr lang="ru-RU" sz="1400" b="0" dirty="0">
                <a:solidFill>
                  <a:schemeClr val="dk1"/>
                </a:solidFill>
                <a:latin typeface="Times New Roman" pitchFamily="18" charset="0"/>
                <a:cs typeface="Times New Roman" pitchFamily="18" charset="0"/>
              </a:rPr>
              <a:t>доходы от предусмотренных законодательством Российской Федерации федеральных налогов и сборов, в том числе от налогов, предусмотренных специальными налоговыми режимами</a:t>
            </a:r>
          </a:p>
        </p:txBody>
      </p:sp>
      <p:sp>
        <p:nvSpPr>
          <p:cNvPr id="7" name="Скругленный прямоугольник 6"/>
          <p:cNvSpPr>
            <a:spLocks noChangeArrowheads="1"/>
          </p:cNvSpPr>
          <p:nvPr/>
        </p:nvSpPr>
        <p:spPr bwMode="auto">
          <a:xfrm>
            <a:off x="714375" y="2286000"/>
            <a:ext cx="8286750" cy="71437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525" algn="ctr">
            <a:solidFill>
              <a:srgbClr val="98B954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algn="just">
              <a:spcBef>
                <a:spcPct val="0"/>
              </a:spcBef>
              <a:defRPr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НЕНАЛОГОВЫ ДОХОДЫ -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платежи, которые включают в себя возмездные операции от прямого предоставления государством в пользование имущества и природных ресурсов, от различного вида услуг, а также платежи в виде штрафов или иных санкций за нарушение законодательства</a:t>
            </a:r>
          </a:p>
          <a:p>
            <a:pPr algn="just">
              <a:spcBef>
                <a:spcPct val="0"/>
              </a:spcBef>
              <a:defRPr/>
            </a:pPr>
            <a:endParaRPr lang="ru-RU" sz="1400" b="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>
            <a:spLocks noChangeArrowheads="1"/>
          </p:cNvSpPr>
          <p:nvPr/>
        </p:nvSpPr>
        <p:spPr bwMode="auto">
          <a:xfrm>
            <a:off x="714375" y="3071813"/>
            <a:ext cx="8286750" cy="714375"/>
          </a:xfrm>
          <a:prstGeom prst="roundRect">
            <a:avLst>
              <a:gd name="adj" fmla="val 14625"/>
            </a:avLst>
          </a:prstGeom>
          <a:solidFill>
            <a:srgbClr val="99CCFF"/>
          </a:solidFill>
          <a:ln w="9525" algn="ctr">
            <a:solidFill>
              <a:srgbClr val="98B954"/>
            </a:solidFill>
            <a:round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/>
          <a:lstStyle/>
          <a:p>
            <a:pPr algn="just">
              <a:spcBef>
                <a:spcPct val="0"/>
              </a:spcBef>
              <a:defRPr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 - </a:t>
            </a:r>
            <a:r>
              <a:rPr lang="ru-RU" sz="1400" b="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поступающие в бюджет денежные средства на безвозвратной и безвозмездной основе из федерального, областного бюджетов (межбюджетные трансферты в виде дотаций, субсидий), а также перечисления от физических и юридических лиц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5400000">
            <a:off x="-643731" y="2285207"/>
            <a:ext cx="2143125" cy="1587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428625" y="1857375"/>
            <a:ext cx="285750" cy="1588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428625" y="2643188"/>
            <a:ext cx="285750" cy="1587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428625" y="3357563"/>
            <a:ext cx="285750" cy="1587"/>
          </a:xfrm>
          <a:prstGeom prst="straightConnector1">
            <a:avLst/>
          </a:prstGeom>
          <a:ln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" name="Диаграмма 38"/>
          <p:cNvGraphicFramePr>
            <a:graphicFrameLocks noChangeAspect="1"/>
          </p:cNvGraphicFramePr>
          <p:nvPr/>
        </p:nvGraphicFramePr>
        <p:xfrm>
          <a:off x="3214678" y="4143380"/>
          <a:ext cx="2968625" cy="1279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086" name="Группа 49"/>
          <p:cNvGrpSpPr>
            <a:grpSpLocks/>
          </p:cNvGrpSpPr>
          <p:nvPr/>
        </p:nvGrpSpPr>
        <p:grpSpPr bwMode="auto">
          <a:xfrm>
            <a:off x="827088" y="6237288"/>
            <a:ext cx="8001000" cy="357187"/>
            <a:chOff x="1000100" y="6286520"/>
            <a:chExt cx="8001056" cy="357190"/>
          </a:xfrm>
        </p:grpSpPr>
        <p:sp>
          <p:nvSpPr>
            <p:cNvPr id="42" name="Овал 41"/>
            <p:cNvSpPr/>
            <p:nvPr/>
          </p:nvSpPr>
          <p:spPr>
            <a:xfrm>
              <a:off x="1000100" y="6357958"/>
              <a:ext cx="214313" cy="214315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b="0" dirty="0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3428992" y="6357958"/>
              <a:ext cx="214313" cy="214315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b="0" dirty="0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5786445" y="6357958"/>
              <a:ext cx="214315" cy="214315"/>
            </a:xfrm>
            <a:prstGeom prst="ellipse">
              <a:avLst/>
            </a:prstGeom>
            <a:solidFill>
              <a:srgbClr val="92D050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800" b="0" dirty="0"/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1357289" y="6286520"/>
              <a:ext cx="1928827" cy="3571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Налоговые доходы</a:t>
              </a:r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3643305" y="6286520"/>
              <a:ext cx="2428892" cy="3571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Неналоговые доходы</a:t>
              </a:r>
            </a:p>
          </p:txBody>
        </p:sp>
        <p:sp>
          <p:nvSpPr>
            <p:cNvPr id="49" name="Прямоугольник 48"/>
            <p:cNvSpPr/>
            <p:nvPr/>
          </p:nvSpPr>
          <p:spPr>
            <a:xfrm>
              <a:off x="6072197" y="6286520"/>
              <a:ext cx="2928959" cy="3571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Безвозмездные поступления</a:t>
              </a:r>
            </a:p>
          </p:txBody>
        </p:sp>
      </p:grpSp>
      <p:sp>
        <p:nvSpPr>
          <p:cNvPr id="3087" name="Text Box 34"/>
          <p:cNvSpPr txBox="1">
            <a:spLocks noChangeArrowheads="1"/>
          </p:cNvSpPr>
          <p:nvPr/>
        </p:nvSpPr>
        <p:spPr bwMode="auto">
          <a:xfrm>
            <a:off x="900113" y="3933825"/>
            <a:ext cx="7775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endParaRPr lang="ru-RU" sz="1800" b="0"/>
          </a:p>
        </p:txBody>
      </p:sp>
      <p:graphicFrame>
        <p:nvGraphicFramePr>
          <p:cNvPr id="22" name="Object 5"/>
          <p:cNvGraphicFramePr>
            <a:graphicFrameLocks noChangeAspect="1"/>
          </p:cNvGraphicFramePr>
          <p:nvPr/>
        </p:nvGraphicFramePr>
        <p:xfrm>
          <a:off x="5894388" y="4056063"/>
          <a:ext cx="2801937" cy="133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Object 6"/>
          <p:cNvGraphicFramePr>
            <a:graphicFrameLocks noChangeAspect="1"/>
          </p:cNvGraphicFramePr>
          <p:nvPr/>
        </p:nvGraphicFramePr>
        <p:xfrm>
          <a:off x="477838" y="4056063"/>
          <a:ext cx="2900362" cy="1230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858000" y="928688"/>
            <a:ext cx="1857375" cy="4286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4102" name="Text Box 8"/>
          <p:cNvSpPr txBox="1">
            <a:spLocks noChangeArrowheads="1"/>
          </p:cNvSpPr>
          <p:nvPr/>
        </p:nvSpPr>
        <p:spPr bwMode="auto">
          <a:xfrm>
            <a:off x="1187450" y="609600"/>
            <a:ext cx="72723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ru-RU" sz="1800" b="0"/>
          </a:p>
        </p:txBody>
      </p:sp>
      <p:sp>
        <p:nvSpPr>
          <p:cNvPr id="4103" name="Text Box 9"/>
          <p:cNvSpPr txBox="1">
            <a:spLocks noChangeArrowheads="1"/>
          </p:cNvSpPr>
          <p:nvPr/>
        </p:nvSpPr>
        <p:spPr bwMode="auto">
          <a:xfrm>
            <a:off x="755650" y="352425"/>
            <a:ext cx="8064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endParaRPr lang="ru-RU" sz="1800" b="0"/>
          </a:p>
        </p:txBody>
      </p:sp>
      <p:sp>
        <p:nvSpPr>
          <p:cNvPr id="4104" name="Text Box 10"/>
          <p:cNvSpPr txBox="1">
            <a:spLocks noChangeArrowheads="1"/>
          </p:cNvSpPr>
          <p:nvPr/>
        </p:nvSpPr>
        <p:spPr bwMode="auto">
          <a:xfrm>
            <a:off x="539750" y="352425"/>
            <a:ext cx="828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</a:pPr>
            <a:r>
              <a:rPr lang="ru-RU" sz="1800" dirty="0">
                <a:solidFill>
                  <a:srgbClr val="CC3300"/>
                </a:solidFill>
              </a:rPr>
              <a:t>СТРУКТУРА ДОХОДОВ БЮДЖЕТА НА </a:t>
            </a:r>
            <a:r>
              <a:rPr lang="ru-RU" sz="1800" dirty="0" smtClean="0">
                <a:solidFill>
                  <a:srgbClr val="CC3300"/>
                </a:solidFill>
              </a:rPr>
              <a:t>2026 </a:t>
            </a:r>
            <a:r>
              <a:rPr lang="ru-RU" sz="1800" dirty="0">
                <a:solidFill>
                  <a:srgbClr val="CC3300"/>
                </a:solidFill>
              </a:rPr>
              <a:t>ГОД И ПЛАНОВЫЙ ПЕРИОД </a:t>
            </a:r>
            <a:r>
              <a:rPr lang="ru-RU" sz="1800" dirty="0" smtClean="0">
                <a:solidFill>
                  <a:srgbClr val="CC3300"/>
                </a:solidFill>
              </a:rPr>
              <a:t>2027 </a:t>
            </a:r>
            <a:r>
              <a:rPr lang="ru-RU" sz="1800" dirty="0">
                <a:solidFill>
                  <a:srgbClr val="CC3300"/>
                </a:solidFill>
              </a:rPr>
              <a:t>И </a:t>
            </a:r>
            <a:r>
              <a:rPr lang="ru-RU" sz="1800" dirty="0" smtClean="0">
                <a:solidFill>
                  <a:srgbClr val="CC3300"/>
                </a:solidFill>
              </a:rPr>
              <a:t>2028 </a:t>
            </a:r>
            <a:r>
              <a:rPr lang="ru-RU" sz="1800" dirty="0">
                <a:solidFill>
                  <a:srgbClr val="CC3300"/>
                </a:solidFill>
              </a:rPr>
              <a:t>ГОДОВ</a:t>
            </a:r>
          </a:p>
        </p:txBody>
      </p:sp>
      <p:graphicFrame>
        <p:nvGraphicFramePr>
          <p:cNvPr id="8" name="Диаграмма 5"/>
          <p:cNvGraphicFramePr>
            <a:graphicFrameLocks/>
          </p:cNvGraphicFramePr>
          <p:nvPr/>
        </p:nvGraphicFramePr>
        <p:xfrm>
          <a:off x="407989" y="1408113"/>
          <a:ext cx="8328053" cy="4827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Object 12"/>
          <p:cNvGraphicFramePr>
            <a:graphicFrameLocks/>
          </p:cNvGraphicFramePr>
          <p:nvPr/>
        </p:nvGraphicFramePr>
        <p:xfrm>
          <a:off x="407988" y="979470"/>
          <a:ext cx="8328054" cy="5254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4"/>
          <p:cNvSpPr>
            <a:spLocks noGrp="1" noChangeArrowheads="1"/>
          </p:cNvSpPr>
          <p:nvPr>
            <p:ph type="title"/>
          </p:nvPr>
        </p:nvSpPr>
        <p:spPr>
          <a:xfrm>
            <a:off x="142875" y="116632"/>
            <a:ext cx="9001125" cy="582612"/>
          </a:xfrm>
        </p:spPr>
        <p:txBody>
          <a:bodyPr/>
          <a:lstStyle/>
          <a:p>
            <a:pPr algn="ctr" eaLnBrk="1" hangingPunct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Структура налоговых и неналоговых доходов на 2024-2028 годы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23528" y="592377"/>
          <a:ext cx="8568952" cy="6121877"/>
        </p:xfrm>
        <a:graphic>
          <a:graphicData uri="http://schemas.openxmlformats.org/drawingml/2006/table">
            <a:tbl>
              <a:tblPr/>
              <a:tblGrid>
                <a:gridCol w="3185081"/>
                <a:gridCol w="1181267"/>
                <a:gridCol w="1052338"/>
                <a:gridCol w="1146840"/>
                <a:gridCol w="1001713"/>
                <a:gridCol w="1001713"/>
              </a:tblGrid>
              <a:tr h="2832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ru-RU" sz="1200" dirty="0">
                        <a:latin typeface="Calibri"/>
                        <a:ea typeface="Times New Roman"/>
                      </a:endParaRP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Calibri"/>
                          <a:ea typeface="Calibri"/>
                          <a:cs typeface="Times New Roman"/>
                        </a:rPr>
                        <a:t>2024 Отчет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>
                          <a:latin typeface="Calibri"/>
                          <a:ea typeface="Calibri"/>
                          <a:cs typeface="Times New Roman"/>
                        </a:rPr>
                        <a:t>20</a:t>
                      </a:r>
                      <a:r>
                        <a:rPr lang="en-US" sz="1200" b="1" dirty="0" smtClean="0"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1200" b="1" dirty="0" smtClean="0">
                          <a:latin typeface="Calibri"/>
                          <a:ea typeface="Calibri"/>
                          <a:cs typeface="Times New Roman"/>
                        </a:rPr>
                        <a:t>5 План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Calibri"/>
                          <a:ea typeface="Calibri"/>
                          <a:cs typeface="Times New Roman"/>
                        </a:rPr>
                        <a:t>2026 Проект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Calibri"/>
                          <a:ea typeface="Calibri"/>
                          <a:cs typeface="Times New Roman"/>
                        </a:rPr>
                        <a:t>2027</a:t>
                      </a:r>
                      <a:r>
                        <a:rPr lang="en-US" sz="1200" b="1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Calibri"/>
                          <a:ea typeface="Calibri"/>
                          <a:cs typeface="Times New Roman"/>
                        </a:rPr>
                        <a:t>Проект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Calibri"/>
                          <a:ea typeface="Calibri"/>
                          <a:cs typeface="Times New Roman"/>
                        </a:rPr>
                        <a:t>2028</a:t>
                      </a:r>
                      <a:r>
                        <a:rPr lang="en-US" sz="1200" b="1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 smtClean="0">
                          <a:latin typeface="Calibri"/>
                          <a:ea typeface="Calibri"/>
                          <a:cs typeface="Times New Roman"/>
                        </a:rPr>
                        <a:t>Проект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2655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Налоговые доходы - всего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125212,6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129300,6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155435,4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169354,4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179193,0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2633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 Налог на доходы физических лиц</a:t>
                      </a: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97800,1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102126,7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119602,6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129055,7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137990,8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2633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Акцизы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8959,9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9921,2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10749,8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14202,1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14018,2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3998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2.Налог, взимаемый в связи с применением упрощенной системы налогообложения</a:t>
                      </a: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2901,4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2756,0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4242,3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4501,9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4800,6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3998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 Налог взимаемый в связи с применением патентной </a:t>
                      </a: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системы налогообложения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1246,2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1305,2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2816,1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3044,2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3290,8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2633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Налог на имущество физических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лиц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4634,7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4663,5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4327,3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4470,1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4617,6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2633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Земельный налог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7831,5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7542,0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9693,3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9916,2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10144,3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2633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</a:t>
                      </a: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r>
                        <a:rPr lang="ru-RU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Государственная пошлина </a:t>
                      </a: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1839,5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980,0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4004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4164,2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4330,7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2633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</a:t>
                      </a: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. </a:t>
                      </a:r>
                      <a:r>
                        <a:rPr lang="ru-RU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0,3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6,0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2633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Неналоговые доходы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23820,0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3606,2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5539,3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3704,4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3743,1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2633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1. Арендная плата за земли</a:t>
                      </a: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3389,0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1621,9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2064,2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2184,2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2184,2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2633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2. Аренда имущества</a:t>
                      </a: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646,9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562,3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221,0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226,0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231,2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2633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Прочие поступления</a:t>
                      </a:r>
                      <a:r>
                        <a:rPr lang="ru-RU" sz="10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от использования имущества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216,3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50,0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4012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Плата, поступившая в рамках договора на предоставление нестационарного торгового объекта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115,0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96,2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3998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3. Плата за негативное воздействие на окружающую среду</a:t>
                      </a: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142,1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167,8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2633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4. Доходы от оказания платных услуг</a:t>
                      </a: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3292,9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825,2</a:t>
                      </a: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786,5</a:t>
                      </a: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802,0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818,1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3998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5. Доходы от реализации материальных и нематериальных активов</a:t>
                      </a: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14890,8</a:t>
                      </a: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2000,0</a:t>
                      </a: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2633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6. Штрафы, санкции, возмещение ущерба</a:t>
                      </a: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1127,0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282,8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467,6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492,2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509,6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  <a:tr h="2673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Итого </a:t>
                      </a:r>
                      <a:r>
                        <a:rPr lang="ru-RU" sz="1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доходов</a:t>
                      </a:r>
                      <a:endParaRPr lang="ru-RU" sz="10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149032,6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132906,8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160974,7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173058,8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182936,1</a:t>
                      </a:r>
                      <a:endParaRPr lang="ru-RU" sz="12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0087" marR="60087" marT="30044" marB="3004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ECB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chemeClr val="accent2"/>
                </a:solidFill>
              </a:rPr>
              <a:t>Поступление налоговых доходов в динамике </a:t>
            </a:r>
            <a:br>
              <a:rPr lang="ru-RU" sz="2400" b="1" dirty="0" smtClean="0">
                <a:solidFill>
                  <a:schemeClr val="accent2"/>
                </a:solidFill>
              </a:rPr>
            </a:br>
            <a:r>
              <a:rPr lang="ru-RU" sz="2400" b="1" dirty="0" smtClean="0">
                <a:solidFill>
                  <a:schemeClr val="accent2"/>
                </a:solidFill>
              </a:rPr>
              <a:t>2024-2028 годов</a:t>
            </a:r>
          </a:p>
        </p:txBody>
      </p:sp>
      <p:graphicFrame>
        <p:nvGraphicFramePr>
          <p:cNvPr id="4" name="Object 9"/>
          <p:cNvGraphicFramePr>
            <a:graphicFrameLocks noChangeAspect="1"/>
          </p:cNvGraphicFramePr>
          <p:nvPr/>
        </p:nvGraphicFramePr>
        <p:xfrm>
          <a:off x="708352" y="1772817"/>
          <a:ext cx="8036907" cy="38164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Группа 8"/>
          <p:cNvGrpSpPr>
            <a:grpSpLocks/>
          </p:cNvGrpSpPr>
          <p:nvPr/>
        </p:nvGrpSpPr>
        <p:grpSpPr bwMode="auto">
          <a:xfrm>
            <a:off x="0" y="-100013"/>
            <a:ext cx="8715375" cy="6480176"/>
            <a:chOff x="179388" y="188913"/>
            <a:chExt cx="8715375" cy="6480203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214313" y="4572019"/>
              <a:ext cx="4143375" cy="185738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spcBef>
                  <a:spcPct val="0"/>
                </a:spcBef>
                <a:defRPr/>
              </a:pPr>
              <a:r>
                <a:rPr lang="ru-RU" sz="160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1.Общегосударственные вопросы.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ru-RU" sz="160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2. Национальная оборона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ru-RU" sz="1600">
                  <a:solidFill>
                    <a:schemeClr val="accent2"/>
                  </a:solidFill>
                  <a:latin typeface="Times New Roman" pitchFamily="18" charset="0"/>
                </a:rPr>
                <a:t>3. Национальная безопасность и правоохранительная деятельность</a:t>
              </a:r>
              <a:r>
                <a:rPr lang="ru-RU" sz="1600" b="0">
                  <a:solidFill>
                    <a:schemeClr val="tx1"/>
                  </a:solidFill>
                </a:rPr>
                <a:t>  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ru-RU" sz="1600">
                  <a:solidFill>
                    <a:schemeClr val="accent2"/>
                  </a:solidFill>
                  <a:latin typeface="Times New Roman" pitchFamily="18" charset="0"/>
                </a:rPr>
                <a:t>4.</a:t>
              </a:r>
              <a:r>
                <a:rPr lang="ru-RU" sz="1600" b="0">
                  <a:solidFill>
                    <a:schemeClr val="tx1"/>
                  </a:solidFill>
                </a:rPr>
                <a:t> </a:t>
              </a:r>
              <a:r>
                <a:rPr lang="ru-RU" sz="160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Национальная экономика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ru-RU" sz="160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5. Жилищно-коммунальное хозяйство</a:t>
              </a:r>
            </a:p>
            <a:p>
              <a:pPr algn="just">
                <a:spcBef>
                  <a:spcPct val="0"/>
                </a:spcBef>
                <a:defRPr/>
              </a:pPr>
              <a:r>
                <a:rPr lang="ru-RU" sz="160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6. Охрана окружающей среды</a:t>
              </a:r>
            </a:p>
            <a:p>
              <a:pPr algn="just">
                <a:spcBef>
                  <a:spcPct val="0"/>
                </a:spcBef>
                <a:defRPr/>
              </a:pPr>
              <a:r>
                <a:rPr lang="ru-RU" sz="160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7. Образование</a:t>
              </a:r>
            </a:p>
            <a:p>
              <a:pPr algn="just">
                <a:spcBef>
                  <a:spcPct val="0"/>
                </a:spcBef>
                <a:defRPr/>
              </a:pPr>
              <a:endParaRPr lang="ru-RU" sz="1600" b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 bwMode="auto">
            <a:xfrm>
              <a:off x="1393826" y="188913"/>
              <a:ext cx="7429500" cy="64293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Times New Roman" pitchFamily="18" charset="0"/>
                  <a:cs typeface="Times New Roman" pitchFamily="18" charset="0"/>
                </a:rPr>
                <a:t>Классификация расходов бюджета</a:t>
              </a:r>
              <a:endParaRPr lang="ru-RU" sz="3600" b="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 bwMode="auto">
            <a:xfrm>
              <a:off x="179388" y="1331919"/>
              <a:ext cx="8715375" cy="25003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spcBef>
                  <a:spcPct val="0"/>
                </a:spcBef>
                <a:defRPr/>
              </a:pPr>
              <a:r>
                <a:rPr lang="ru-RU" sz="160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     </a:t>
              </a:r>
              <a:r>
                <a:rPr lang="ru-RU" sz="160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Расходы бюджета – </a:t>
              </a:r>
              <a:r>
                <a:rPr lang="ru-RU" sz="1600" b="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это выплачиваемые из бюджета денежные средства, за исключением средств, являющихся источниками финансирования дефицита бюджета.</a:t>
              </a:r>
            </a:p>
            <a:p>
              <a:pPr algn="just">
                <a:spcBef>
                  <a:spcPct val="0"/>
                </a:spcBef>
                <a:defRPr/>
              </a:pPr>
              <a:r>
                <a:rPr lang="ru-RU" sz="160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     Формирование расходов</a:t>
              </a:r>
              <a:r>
                <a:rPr lang="ru-RU" sz="1600" b="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 осуществляется в соответствии с расходными обязательствами, обусловленными установленным законодательством разграничением полномочий, исполнение которых  должно происходить в очередном финансовом году за счет средств соответствующих бюджетов. </a:t>
              </a:r>
            </a:p>
            <a:p>
              <a:pPr algn="just">
                <a:spcBef>
                  <a:spcPct val="0"/>
                </a:spcBef>
                <a:defRPr/>
              </a:pPr>
              <a:r>
                <a:rPr lang="ru-RU" sz="1600" b="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     </a:t>
              </a:r>
              <a:r>
                <a:rPr lang="ru-RU" sz="160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Принципы формирования расходов бюджета:</a:t>
              </a:r>
            </a:p>
            <a:p>
              <a:pPr algn="just">
                <a:spcBef>
                  <a:spcPct val="0"/>
                </a:spcBef>
                <a:buFont typeface="Wingdings" pitchFamily="2" charset="2"/>
                <a:buChar char="Ø"/>
                <a:defRPr/>
              </a:pPr>
              <a:r>
                <a:rPr lang="ru-RU" sz="160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b="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по разделам;</a:t>
              </a:r>
            </a:p>
            <a:p>
              <a:pPr algn="just">
                <a:spcBef>
                  <a:spcPct val="0"/>
                </a:spcBef>
                <a:buFont typeface="Wingdings" pitchFamily="2" charset="2"/>
                <a:buChar char="Ø"/>
                <a:defRPr/>
              </a:pPr>
              <a:r>
                <a:rPr lang="ru-RU" sz="1600" b="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 по ведомствам;</a:t>
              </a:r>
            </a:p>
            <a:p>
              <a:pPr algn="just">
                <a:spcBef>
                  <a:spcPct val="0"/>
                </a:spcBef>
                <a:buFont typeface="Wingdings" pitchFamily="2" charset="2"/>
                <a:buChar char="Ø"/>
                <a:defRPr/>
              </a:pPr>
              <a:r>
                <a:rPr lang="ru-RU" sz="1600" b="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 по муниципальным программам муниципального образования «</a:t>
              </a:r>
              <a:r>
                <a:rPr lang="ru-RU" sz="1600" b="0" dirty="0" err="1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Сычевский</a:t>
              </a:r>
              <a:r>
                <a:rPr lang="ru-RU" sz="1600" b="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b="0" dirty="0" smtClean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муниципальный округ» </a:t>
              </a:r>
              <a:r>
                <a:rPr lang="ru-RU" sz="1600" b="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Смоленской области.</a:t>
              </a:r>
            </a:p>
            <a:p>
              <a:pPr algn="just">
                <a:spcBef>
                  <a:spcPct val="0"/>
                </a:spcBef>
                <a:buFont typeface="Wingdings" pitchFamily="2" charset="2"/>
                <a:buChar char="Ø"/>
                <a:defRPr/>
              </a:pPr>
              <a:endParaRPr lang="ru-RU" sz="16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Прямоугольник 4"/>
            <p:cNvSpPr/>
            <p:nvPr/>
          </p:nvSpPr>
          <p:spPr bwMode="auto">
            <a:xfrm>
              <a:off x="428596" y="4143380"/>
              <a:ext cx="8358188" cy="35718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u="sng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4">
                          <a:shade val="20000"/>
                          <a:satMod val="245000"/>
                        </a:schemeClr>
                      </a:gs>
                      <a:gs pos="43000">
                        <a:schemeClr val="accent4">
                          <a:satMod val="255000"/>
                        </a:schemeClr>
                      </a:gs>
                      <a:gs pos="48000">
                        <a:schemeClr val="accent4">
                          <a:shade val="85000"/>
                          <a:satMod val="255000"/>
                        </a:schemeClr>
                      </a:gs>
                      <a:gs pos="100000">
                        <a:schemeClr val="accent4">
                          <a:shade val="20000"/>
                          <a:satMod val="245000"/>
                        </a:schemeClr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Times New Roman" pitchFamily="18" charset="0"/>
                  <a:cs typeface="Times New Roman" pitchFamily="18" charset="0"/>
                </a:rPr>
                <a:t>Разделы классификации расходов местного бюджета</a:t>
              </a:r>
            </a:p>
          </p:txBody>
        </p:sp>
        <p:sp>
          <p:nvSpPr>
            <p:cNvPr id="7" name="Прямоугольник 6"/>
            <p:cNvSpPr/>
            <p:nvPr/>
          </p:nvSpPr>
          <p:spPr bwMode="auto">
            <a:xfrm>
              <a:off x="4214813" y="4643458"/>
              <a:ext cx="4572000" cy="202565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spcBef>
                  <a:spcPct val="0"/>
                </a:spcBef>
                <a:defRPr/>
              </a:pPr>
              <a:r>
                <a:rPr lang="ru-RU" sz="160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8. Культура, кинематография</a:t>
              </a:r>
            </a:p>
            <a:p>
              <a:pPr algn="just">
                <a:spcBef>
                  <a:spcPct val="0"/>
                </a:spcBef>
                <a:defRPr/>
              </a:pPr>
              <a:r>
                <a:rPr lang="ru-RU" sz="160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9. Здравоохранение</a:t>
              </a:r>
            </a:p>
            <a:p>
              <a:pPr algn="just">
                <a:spcBef>
                  <a:spcPct val="0"/>
                </a:spcBef>
                <a:defRPr/>
              </a:pPr>
              <a:r>
                <a:rPr lang="ru-RU" sz="160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10. Социальная политика.</a:t>
              </a:r>
            </a:p>
            <a:p>
              <a:pPr algn="just">
                <a:spcBef>
                  <a:spcPct val="0"/>
                </a:spcBef>
                <a:defRPr/>
              </a:pPr>
              <a:r>
                <a:rPr lang="ru-RU" sz="160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11. Физическая культура.</a:t>
              </a:r>
            </a:p>
            <a:p>
              <a:pPr algn="just">
                <a:spcBef>
                  <a:spcPct val="0"/>
                </a:spcBef>
                <a:defRPr/>
              </a:pPr>
              <a:r>
                <a:rPr lang="ru-RU" sz="160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12. Средства массовой информации.</a:t>
              </a:r>
            </a:p>
            <a:p>
              <a:pPr algn="l">
                <a:spcBef>
                  <a:spcPct val="0"/>
                </a:spcBef>
                <a:defRPr/>
              </a:pPr>
              <a:r>
                <a:rPr lang="ru-RU" sz="160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13. Обслуживание муниципального долга.</a:t>
              </a:r>
            </a:p>
            <a:p>
              <a:pPr algn="just">
                <a:spcBef>
                  <a:spcPct val="0"/>
                </a:spcBef>
                <a:defRPr/>
              </a:pPr>
              <a:r>
                <a:rPr lang="ru-RU" sz="1600" dirty="0" smtClean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14. Межбюджетные </a:t>
              </a:r>
              <a:r>
                <a:rPr lang="ru-RU" sz="1600" dirty="0">
                  <a:solidFill>
                    <a:schemeClr val="accent2"/>
                  </a:solidFill>
                  <a:latin typeface="Times New Roman" pitchFamily="18" charset="0"/>
                  <a:cs typeface="Times New Roman" pitchFamily="18" charset="0"/>
                </a:rPr>
                <a:t>трансферта общего характера.</a:t>
              </a:r>
            </a:p>
          </p:txBody>
        </p:sp>
        <p:pic>
          <p:nvPicPr>
            <p:cNvPr id="11" name="Picture 2" descr="C:\Documents and Settings\User\Рабочий стол\logo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9388" y="260351"/>
              <a:ext cx="1324460" cy="714374"/>
            </a:xfrm>
            <a:prstGeom prst="rect">
              <a:avLst/>
            </a:prstGeom>
            <a:noFill/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1" name="Группа 5"/>
          <p:cNvGrpSpPr>
            <a:grpSpLocks/>
          </p:cNvGrpSpPr>
          <p:nvPr/>
        </p:nvGrpSpPr>
        <p:grpSpPr bwMode="auto">
          <a:xfrm>
            <a:off x="214281" y="214291"/>
            <a:ext cx="8462961" cy="5672124"/>
            <a:chOff x="420554" y="228080"/>
            <a:chExt cx="8146576" cy="5251613"/>
          </a:xfrm>
        </p:grpSpPr>
        <p:graphicFrame>
          <p:nvGraphicFramePr>
            <p:cNvPr id="6" name="Диаграмма 3"/>
            <p:cNvGraphicFramePr>
              <a:graphicFrameLocks/>
            </p:cNvGraphicFramePr>
            <p:nvPr/>
          </p:nvGraphicFramePr>
          <p:xfrm>
            <a:off x="594826" y="1403979"/>
            <a:ext cx="7972304" cy="40757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pic>
          <p:nvPicPr>
            <p:cNvPr id="7174" name="Picture 2" descr="C:\Documents and Settings\User\Рабочий стол\logo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0554" y="228080"/>
              <a:ext cx="1324469" cy="714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1691680" y="214290"/>
            <a:ext cx="6984776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sz="2800" b="0" dirty="0">
                <a:solidFill>
                  <a:schemeClr val="accent2"/>
                </a:solidFill>
              </a:rPr>
              <a:t>Распределение </a:t>
            </a:r>
            <a:r>
              <a:rPr lang="ru-RU" sz="2800" b="0" dirty="0" smtClean="0">
                <a:solidFill>
                  <a:schemeClr val="accent2"/>
                </a:solidFill>
              </a:rPr>
              <a:t>расходов</a:t>
            </a:r>
            <a:r>
              <a:rPr lang="en-US" sz="2800" b="0" dirty="0" smtClean="0">
                <a:solidFill>
                  <a:schemeClr val="accent2"/>
                </a:solidFill>
              </a:rPr>
              <a:t> </a:t>
            </a:r>
            <a:r>
              <a:rPr lang="ru-RU" sz="2800" b="0" dirty="0" smtClean="0">
                <a:solidFill>
                  <a:schemeClr val="accent2"/>
                </a:solidFill>
              </a:rPr>
              <a:t>на 2026 </a:t>
            </a:r>
            <a:r>
              <a:rPr lang="ru-RU" sz="2800" b="0" dirty="0">
                <a:solidFill>
                  <a:schemeClr val="accent2"/>
                </a:solidFill>
              </a:rPr>
              <a:t>год</a:t>
            </a:r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5"/>
          <p:cNvGrpSpPr>
            <a:grpSpLocks/>
          </p:cNvGrpSpPr>
          <p:nvPr/>
        </p:nvGrpSpPr>
        <p:grpSpPr bwMode="auto">
          <a:xfrm>
            <a:off x="214281" y="214291"/>
            <a:ext cx="8462961" cy="5672124"/>
            <a:chOff x="420554" y="228080"/>
            <a:chExt cx="8146576" cy="5251613"/>
          </a:xfrm>
        </p:grpSpPr>
        <p:graphicFrame>
          <p:nvGraphicFramePr>
            <p:cNvPr id="6" name="Диаграмма 3"/>
            <p:cNvGraphicFramePr>
              <a:graphicFrameLocks/>
            </p:cNvGraphicFramePr>
            <p:nvPr/>
          </p:nvGraphicFramePr>
          <p:xfrm>
            <a:off x="594826" y="1403979"/>
            <a:ext cx="7972304" cy="407571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pic>
          <p:nvPicPr>
            <p:cNvPr id="7174" name="Picture 2" descr="C:\Documents and Settings\User\Рабочий стол\logo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0554" y="228080"/>
              <a:ext cx="1324469" cy="714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172" name="Text Box 6"/>
          <p:cNvSpPr txBox="1">
            <a:spLocks noChangeArrowheads="1"/>
          </p:cNvSpPr>
          <p:nvPr/>
        </p:nvSpPr>
        <p:spPr bwMode="auto">
          <a:xfrm>
            <a:off x="1691680" y="214290"/>
            <a:ext cx="6984776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sz="2800" b="0" dirty="0">
                <a:solidFill>
                  <a:schemeClr val="accent2"/>
                </a:solidFill>
              </a:rPr>
              <a:t>Распределение </a:t>
            </a:r>
            <a:r>
              <a:rPr lang="ru-RU" sz="2800" b="0" dirty="0" smtClean="0">
                <a:solidFill>
                  <a:schemeClr val="accent2"/>
                </a:solidFill>
              </a:rPr>
              <a:t>расходов</a:t>
            </a:r>
            <a:r>
              <a:rPr lang="en-US" sz="2800" b="0" dirty="0" smtClean="0">
                <a:solidFill>
                  <a:schemeClr val="accent2"/>
                </a:solidFill>
              </a:rPr>
              <a:t> </a:t>
            </a:r>
            <a:r>
              <a:rPr lang="ru-RU" sz="2800" b="0" dirty="0" smtClean="0">
                <a:solidFill>
                  <a:schemeClr val="accent2"/>
                </a:solidFill>
              </a:rPr>
              <a:t>на 2027 </a:t>
            </a:r>
            <a:r>
              <a:rPr lang="ru-RU" sz="2800" b="0" dirty="0">
                <a:solidFill>
                  <a:schemeClr val="accent2"/>
                </a:solidFill>
              </a:rPr>
              <a:t>год</a:t>
            </a:r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Группа 5"/>
          <p:cNvGrpSpPr>
            <a:grpSpLocks/>
          </p:cNvGrpSpPr>
          <p:nvPr/>
        </p:nvGrpSpPr>
        <p:grpSpPr bwMode="auto">
          <a:xfrm>
            <a:off x="323528" y="332657"/>
            <a:ext cx="8335853" cy="5953863"/>
            <a:chOff x="420554" y="-652204"/>
            <a:chExt cx="7542445" cy="4597538"/>
          </a:xfrm>
        </p:grpSpPr>
        <p:graphicFrame>
          <p:nvGraphicFramePr>
            <p:cNvPr id="6" name="Диаграмма 3"/>
            <p:cNvGraphicFramePr>
              <a:graphicFrameLocks/>
            </p:cNvGraphicFramePr>
            <p:nvPr/>
          </p:nvGraphicFramePr>
          <p:xfrm>
            <a:off x="420586" y="234832"/>
            <a:ext cx="7542413" cy="371050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pic>
          <p:nvPicPr>
            <p:cNvPr id="8198" name="Picture 2" descr="C:\Documents and Settings\User\Рабочий стол\logo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0554" y="-652204"/>
              <a:ext cx="1563702" cy="714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8196" name="Text Box 6"/>
          <p:cNvSpPr txBox="1">
            <a:spLocks noChangeArrowheads="1"/>
          </p:cNvSpPr>
          <p:nvPr/>
        </p:nvSpPr>
        <p:spPr bwMode="auto">
          <a:xfrm>
            <a:off x="2411760" y="404664"/>
            <a:ext cx="6552728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sz="2800" b="0" dirty="0">
                <a:solidFill>
                  <a:schemeClr val="accent2"/>
                </a:solidFill>
              </a:rPr>
              <a:t>Распределение </a:t>
            </a:r>
            <a:r>
              <a:rPr lang="ru-RU" sz="2800" b="0" dirty="0" smtClean="0">
                <a:solidFill>
                  <a:schemeClr val="accent2"/>
                </a:solidFill>
              </a:rPr>
              <a:t>расходов</a:t>
            </a:r>
            <a:r>
              <a:rPr lang="en-US" sz="2800" b="0" dirty="0" smtClean="0">
                <a:solidFill>
                  <a:schemeClr val="accent2"/>
                </a:solidFill>
              </a:rPr>
              <a:t> </a:t>
            </a:r>
            <a:r>
              <a:rPr lang="ru-RU" sz="2800" b="0" dirty="0" smtClean="0">
                <a:solidFill>
                  <a:schemeClr val="accent2"/>
                </a:solidFill>
              </a:rPr>
              <a:t>на 2028 </a:t>
            </a:r>
            <a:r>
              <a:rPr lang="ru-RU" sz="2800" b="0" dirty="0">
                <a:solidFill>
                  <a:schemeClr val="accent2"/>
                </a:solidFill>
              </a:rPr>
              <a:t>год</a:t>
            </a:r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0" name="Группа 21"/>
          <p:cNvGrpSpPr>
            <a:grpSpLocks/>
          </p:cNvGrpSpPr>
          <p:nvPr/>
        </p:nvGrpSpPr>
        <p:grpSpPr bwMode="auto">
          <a:xfrm>
            <a:off x="142875" y="0"/>
            <a:ext cx="9001125" cy="6240189"/>
            <a:chOff x="214282" y="142852"/>
            <a:chExt cx="8786874" cy="4940184"/>
          </a:xfrm>
        </p:grpSpPr>
        <p:sp>
          <p:nvSpPr>
            <p:cNvPr id="3" name="Прямоугольник 2"/>
            <p:cNvSpPr/>
            <p:nvPr/>
          </p:nvSpPr>
          <p:spPr>
            <a:xfrm>
              <a:off x="1214414" y="142852"/>
              <a:ext cx="7786742" cy="7143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360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latin typeface="Times New Roman" pitchFamily="18" charset="0"/>
                  <a:cs typeface="Times New Roman" pitchFamily="18" charset="0"/>
                </a:rPr>
                <a:t>Муниципальные программы</a:t>
              </a:r>
              <a:endParaRPr lang="ru-RU" sz="36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214282" y="999976"/>
              <a:ext cx="8786874" cy="250099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spcBef>
                  <a:spcPct val="0"/>
                </a:spcBef>
                <a:defRPr/>
              </a:pPr>
              <a:r>
                <a:rPr lang="ru-RU" sz="1400" b="0" dirty="0">
                  <a:solidFill>
                    <a:srgbClr val="FFFFFF"/>
                  </a:solidFill>
                  <a:latin typeface="Times New Roman" pitchFamily="18" charset="0"/>
                  <a:cs typeface="Times New Roman" pitchFamily="18" charset="0"/>
                </a:rPr>
                <a:t>     </a:t>
              </a:r>
              <a:r>
                <a:rPr lang="ru-RU" sz="1600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В целях повышения эффективности и результативности бюджетных расходов Администрацией муниципального образования «</a:t>
              </a:r>
              <a:r>
                <a:rPr lang="ru-RU" sz="1600" dirty="0" err="1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Сычевский</a:t>
              </a:r>
              <a:r>
                <a:rPr lang="ru-RU" sz="1600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600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муниципальный округ» </a:t>
              </a:r>
              <a:r>
                <a:rPr lang="ru-RU" sz="1600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Смоленской области принято решение о формировании и исполнении расходной части местного бюджета через реализацию </a:t>
              </a:r>
              <a:r>
                <a:rPr lang="ru-RU" sz="1600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19 </a:t>
              </a:r>
              <a:r>
                <a:rPr lang="ru-RU" sz="1600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муниципальных программ. Проект местного бюджета на </a:t>
              </a:r>
              <a:r>
                <a:rPr lang="ru-RU" sz="1600" dirty="0" smtClean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2026-2028 </a:t>
              </a:r>
              <a:r>
                <a:rPr lang="ru-RU" sz="1600" dirty="0">
                  <a:solidFill>
                    <a:srgbClr val="0000FF"/>
                  </a:solidFill>
                  <a:latin typeface="Times New Roman" pitchFamily="18" charset="0"/>
                  <a:cs typeface="Times New Roman" pitchFamily="18" charset="0"/>
                </a:rPr>
                <a:t>годы – программный бюджет. Отличие муниципальных программ от целевых заключается в том, что целевые программы направлены на решение конкретных возникающих проблем, а муниципальные программы являются более крупными и долгосрочными, направлены на развитие конкретной социально-экономической сферы,  включают меры муниципального и правового регулирования. Составление бюджета в программном варианте позволяет контролировать достижение целей и задач региональной политики в целом по сферам деятельности.</a:t>
              </a:r>
            </a:p>
          </p:txBody>
        </p:sp>
        <p:grpSp>
          <p:nvGrpSpPr>
            <p:cNvPr id="53253" name="Группа 48"/>
            <p:cNvGrpSpPr>
              <a:grpSpLocks/>
            </p:cNvGrpSpPr>
            <p:nvPr/>
          </p:nvGrpSpPr>
          <p:grpSpPr bwMode="auto">
            <a:xfrm>
              <a:off x="357073" y="3256543"/>
              <a:ext cx="8643997" cy="1826493"/>
              <a:chOff x="357073" y="3256543"/>
              <a:chExt cx="8643997" cy="1826493"/>
            </a:xfrm>
          </p:grpSpPr>
          <p:sp>
            <p:nvSpPr>
              <p:cNvPr id="6" name="Скругленный прямоугольник 5"/>
              <p:cNvSpPr/>
              <p:nvPr/>
            </p:nvSpPr>
            <p:spPr>
              <a:xfrm>
                <a:off x="357073" y="3511399"/>
                <a:ext cx="1500198" cy="1285884"/>
              </a:xfrm>
              <a:prstGeom prst="roundRect">
                <a:avLst/>
              </a:prstGeom>
              <a:effectLst>
                <a:innerShdw blurRad="114300">
                  <a:prstClr val="black"/>
                </a:innerShdw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800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itchFamily="18" charset="0"/>
                    <a:cs typeface="Times New Roman" pitchFamily="18" charset="0"/>
                  </a:rPr>
                  <a:t>Программа</a:t>
                </a:r>
              </a:p>
            </p:txBody>
          </p:sp>
          <p:sp>
            <p:nvSpPr>
              <p:cNvPr id="8" name="Скругленный прямоугольник 7"/>
              <p:cNvSpPr/>
              <p:nvPr/>
            </p:nvSpPr>
            <p:spPr>
              <a:xfrm>
                <a:off x="2357753" y="3712597"/>
                <a:ext cx="1428836" cy="912108"/>
              </a:xfrm>
              <a:prstGeom prst="round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Комплексы процессных мероприятий</a:t>
                </a:r>
                <a:endParaRPr lang="ru-RU" sz="1800" dirty="0"/>
              </a:p>
            </p:txBody>
          </p:sp>
          <p:sp>
            <p:nvSpPr>
              <p:cNvPr id="10" name="Овал 9"/>
              <p:cNvSpPr/>
              <p:nvPr/>
            </p:nvSpPr>
            <p:spPr>
              <a:xfrm>
                <a:off x="4256806" y="3256543"/>
                <a:ext cx="1929393" cy="500198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Комплекс процессных мероприятий</a:t>
                </a:r>
                <a:endParaRPr lang="ru-RU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1" name="Овал 10"/>
              <p:cNvSpPr/>
              <p:nvPr/>
            </p:nvSpPr>
            <p:spPr>
              <a:xfrm>
                <a:off x="4214310" y="3940624"/>
                <a:ext cx="1929393" cy="498941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b="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Комплекс процессных мероприятий</a:t>
                </a:r>
                <a:endParaRPr lang="ru-RU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b="0" dirty="0"/>
              </a:p>
            </p:txBody>
          </p:sp>
          <p:sp>
            <p:nvSpPr>
              <p:cNvPr id="12" name="Овал 11"/>
              <p:cNvSpPr/>
              <p:nvPr/>
            </p:nvSpPr>
            <p:spPr>
              <a:xfrm>
                <a:off x="4214310" y="4582838"/>
                <a:ext cx="1929393" cy="500198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dirty="0" smtClean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Комплекс процессных мероприятий +</a:t>
                </a:r>
                <a:endParaRPr lang="ru-RU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" name="Скругленный прямоугольник 12"/>
              <p:cNvSpPr/>
              <p:nvPr/>
            </p:nvSpPr>
            <p:spPr>
              <a:xfrm>
                <a:off x="6929369" y="3725714"/>
                <a:ext cx="2071701" cy="785818"/>
              </a:xfrm>
              <a:prstGeom prst="roundRect">
                <a:avLst/>
              </a:prstGeom>
              <a:blipFill>
                <a:blip r:embed="rId2" cstate="print"/>
                <a:tile tx="0" ty="0" sx="65000" sy="65000" flip="none" algn="ctr"/>
              </a:blipFill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18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Показатели эффективности</a:t>
                </a:r>
              </a:p>
            </p:txBody>
          </p:sp>
          <p:cxnSp>
            <p:nvCxnSpPr>
              <p:cNvPr id="16" name="Прямая со стрелкой 15"/>
              <p:cNvCxnSpPr/>
              <p:nvPr/>
            </p:nvCxnSpPr>
            <p:spPr>
              <a:xfrm flipV="1">
                <a:off x="3764748" y="3508528"/>
                <a:ext cx="431353" cy="43209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 стрелкой 18"/>
              <p:cNvCxnSpPr/>
              <p:nvPr/>
            </p:nvCxnSpPr>
            <p:spPr>
              <a:xfrm>
                <a:off x="3765837" y="4306621"/>
                <a:ext cx="492058" cy="45605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 стрелкой 19"/>
              <p:cNvCxnSpPr/>
              <p:nvPr/>
            </p:nvCxnSpPr>
            <p:spPr>
              <a:xfrm flipV="1">
                <a:off x="1857195" y="4154276"/>
                <a:ext cx="500558" cy="1885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 стрелкой 29"/>
              <p:cNvCxnSpPr>
                <a:stCxn id="8" idx="3"/>
                <a:endCxn id="11" idx="2"/>
              </p:cNvCxnSpPr>
              <p:nvPr/>
            </p:nvCxnSpPr>
            <p:spPr>
              <a:xfrm>
                <a:off x="3786589" y="4168651"/>
                <a:ext cx="427721" cy="2144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Правая фигурная скобка 47"/>
              <p:cNvSpPr/>
              <p:nvPr/>
            </p:nvSpPr>
            <p:spPr>
              <a:xfrm>
                <a:off x="6143702" y="3512061"/>
                <a:ext cx="928279" cy="1356066"/>
              </a:xfrm>
              <a:prstGeom prst="rightBrac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800" b="0" dirty="0"/>
              </a:p>
            </p:txBody>
          </p:sp>
        </p:grpSp>
        <p:pic>
          <p:nvPicPr>
            <p:cNvPr id="53254" name="Picture 2" descr="C:\Documents and Settings\User\Рабочий стол\logo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4282" y="142852"/>
              <a:ext cx="1571636" cy="847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CC3300"/>
                </a:solidFill>
                <a:latin typeface="Times New Roman" pitchFamily="18" charset="0"/>
              </a:rPr>
              <a:t>Расходы бюджета в рамках муниципальных программ</a:t>
            </a:r>
            <a:br>
              <a:rPr lang="ru-RU" sz="2400" b="1" dirty="0" smtClean="0">
                <a:solidFill>
                  <a:srgbClr val="CC3300"/>
                </a:solidFill>
                <a:latin typeface="Times New Roman" pitchFamily="18" charset="0"/>
              </a:rPr>
            </a:br>
            <a:r>
              <a:rPr lang="ru-RU" sz="2400" b="1" dirty="0" smtClean="0">
                <a:solidFill>
                  <a:srgbClr val="CC3300"/>
                </a:solidFill>
                <a:latin typeface="Times New Roman" pitchFamily="18" charset="0"/>
              </a:rPr>
              <a:t>составляют 1150395,3 тыс. руб., или </a:t>
            </a:r>
            <a:r>
              <a:rPr lang="ru-RU" sz="2400" b="1" i="1" dirty="0" smtClean="0">
                <a:solidFill>
                  <a:srgbClr val="CC3300"/>
                </a:solidFill>
                <a:latin typeface="Times New Roman" pitchFamily="18" charset="0"/>
              </a:rPr>
              <a:t>96,1%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2636838"/>
            <a:ext cx="8229600" cy="3489325"/>
          </a:xfrm>
        </p:spPr>
        <p:txBody>
          <a:bodyPr/>
          <a:lstStyle/>
          <a:p>
            <a:pPr eaLnBrk="1" hangingPunct="1"/>
            <a:endParaRPr lang="ru-RU" sz="2000" dirty="0" smtClean="0"/>
          </a:p>
          <a:p>
            <a:pPr eaLnBrk="1" hangingPunct="1"/>
            <a:endParaRPr lang="ru-RU" sz="2000" dirty="0" smtClean="0"/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611188" y="1196975"/>
            <a:ext cx="4824412" cy="1152525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</a:pPr>
            <a:r>
              <a:rPr lang="ru-RU" sz="1800" dirty="0"/>
              <a:t> </a:t>
            </a:r>
            <a:r>
              <a:rPr lang="ru-RU" sz="1600" dirty="0">
                <a:latin typeface="Times New Roman" pitchFamily="18" charset="0"/>
              </a:rPr>
              <a:t>«Местное самоуправление</a:t>
            </a:r>
          </a:p>
          <a:p>
            <a:pPr>
              <a:spcBef>
                <a:spcPct val="20000"/>
              </a:spcBef>
            </a:pPr>
            <a:r>
              <a:rPr lang="ru-RU" sz="1600" dirty="0">
                <a:latin typeface="Times New Roman" pitchFamily="18" charset="0"/>
              </a:rPr>
              <a:t>в муниципальном </a:t>
            </a:r>
            <a:r>
              <a:rPr lang="ru-RU" sz="1600" dirty="0" smtClean="0">
                <a:latin typeface="Times New Roman" pitchFamily="18" charset="0"/>
              </a:rPr>
              <a:t>образовании </a:t>
            </a:r>
            <a:r>
              <a:rPr lang="ru-RU" sz="1600" dirty="0">
                <a:latin typeface="Times New Roman" pitchFamily="18" charset="0"/>
              </a:rPr>
              <a:t>«</a:t>
            </a:r>
            <a:r>
              <a:rPr lang="ru-RU" sz="1600" dirty="0" err="1" smtClean="0">
                <a:latin typeface="Times New Roman" pitchFamily="18" charset="0"/>
              </a:rPr>
              <a:t>Сычевский</a:t>
            </a:r>
            <a:endParaRPr lang="ru-RU" sz="1600" dirty="0" smtClean="0">
              <a:latin typeface="Times New Roman" pitchFamily="18" charset="0"/>
            </a:endParaRPr>
          </a:p>
          <a:p>
            <a:pPr>
              <a:spcBef>
                <a:spcPct val="20000"/>
              </a:spcBef>
            </a:pPr>
            <a:r>
              <a:rPr lang="ru-RU" sz="1600" dirty="0" smtClean="0">
                <a:latin typeface="Times New Roman" pitchFamily="18" charset="0"/>
              </a:rPr>
              <a:t> муниципальный округ»</a:t>
            </a:r>
            <a:endParaRPr lang="ru-RU" sz="1600" dirty="0">
              <a:latin typeface="Times New Roman" pitchFamily="18" charset="0"/>
            </a:endParaRPr>
          </a:p>
          <a:p>
            <a:pPr>
              <a:spcBef>
                <a:spcPct val="20000"/>
              </a:spcBef>
            </a:pPr>
            <a:r>
              <a:rPr lang="ru-RU" sz="1600" dirty="0">
                <a:latin typeface="Times New Roman" pitchFamily="18" charset="0"/>
              </a:rPr>
              <a:t> Смоленской области»</a:t>
            </a:r>
          </a:p>
        </p:txBody>
      </p:sp>
      <p:sp>
        <p:nvSpPr>
          <p:cNvPr id="54277" name="Rectangle 5"/>
          <p:cNvSpPr>
            <a:spLocks noChangeArrowheads="1"/>
          </p:cNvSpPr>
          <p:nvPr/>
        </p:nvSpPr>
        <p:spPr bwMode="auto">
          <a:xfrm>
            <a:off x="395288" y="2565400"/>
            <a:ext cx="936625" cy="8636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20000"/>
              </a:spcBef>
            </a:pPr>
            <a:r>
              <a:rPr lang="ru-RU" sz="1400" dirty="0" smtClean="0">
                <a:latin typeface="Times New Roman" pitchFamily="18" charset="0"/>
              </a:rPr>
              <a:t>2026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20000"/>
              </a:spcBef>
            </a:pPr>
            <a:r>
              <a:rPr lang="ru-RU" sz="1400" dirty="0" smtClean="0">
                <a:latin typeface="Times New Roman" pitchFamily="18" charset="0"/>
              </a:rPr>
              <a:t>54579,1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20000"/>
              </a:spcBef>
            </a:pPr>
            <a:r>
              <a:rPr lang="ru-RU" sz="1400" dirty="0">
                <a:latin typeface="Times New Roman" pitchFamily="18" charset="0"/>
              </a:rPr>
              <a:t>тыс. руб.</a:t>
            </a: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2627313" y="2565400"/>
            <a:ext cx="936625" cy="8636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2028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44318,3 </a:t>
            </a: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тыс</a:t>
            </a:r>
            <a:r>
              <a:rPr lang="ru-RU" sz="1400" dirty="0">
                <a:latin typeface="Times New Roman" pitchFamily="18" charset="0"/>
              </a:rPr>
              <a:t>. руб.</a:t>
            </a:r>
          </a:p>
        </p:txBody>
      </p:sp>
      <p:sp>
        <p:nvSpPr>
          <p:cNvPr id="54279" name="Rectangle 9"/>
          <p:cNvSpPr>
            <a:spLocks noChangeArrowheads="1"/>
          </p:cNvSpPr>
          <p:nvPr/>
        </p:nvSpPr>
        <p:spPr bwMode="auto">
          <a:xfrm>
            <a:off x="1476375" y="2565400"/>
            <a:ext cx="1008063" cy="863600"/>
          </a:xfrm>
          <a:prstGeom prst="rect">
            <a:avLst/>
          </a:prstGeom>
          <a:solidFill>
            <a:srgbClr val="33CC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2027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32239,4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тыс. руб</a:t>
            </a:r>
            <a:r>
              <a:rPr lang="ru-RU" sz="1600" dirty="0">
                <a:latin typeface="Times New Roman" pitchFamily="18" charset="0"/>
              </a:rPr>
              <a:t>.</a:t>
            </a:r>
          </a:p>
        </p:txBody>
      </p:sp>
      <p:sp>
        <p:nvSpPr>
          <p:cNvPr id="54280" name="Rectangle 11"/>
          <p:cNvSpPr>
            <a:spLocks noChangeArrowheads="1"/>
          </p:cNvSpPr>
          <p:nvPr/>
        </p:nvSpPr>
        <p:spPr bwMode="auto">
          <a:xfrm>
            <a:off x="179388" y="3716338"/>
            <a:ext cx="5040312" cy="1008062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«Управление муниципальными </a:t>
            </a: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финансами в муниципальном образовании </a:t>
            </a: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«</a:t>
            </a:r>
            <a:r>
              <a:rPr lang="ru-RU" sz="1400" dirty="0" err="1">
                <a:latin typeface="Times New Roman" pitchFamily="18" charset="0"/>
              </a:rPr>
              <a:t>Сычевский</a:t>
            </a:r>
            <a:r>
              <a:rPr lang="ru-RU" sz="1400" dirty="0">
                <a:latin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</a:rPr>
              <a:t>муниципальный округ» </a:t>
            </a:r>
            <a:r>
              <a:rPr lang="ru-RU" sz="1400" dirty="0">
                <a:latin typeface="Times New Roman" pitchFamily="18" charset="0"/>
              </a:rPr>
              <a:t>Смоленской области </a:t>
            </a:r>
          </a:p>
        </p:txBody>
      </p:sp>
      <p:sp>
        <p:nvSpPr>
          <p:cNvPr id="54281" name="Rectangle 12"/>
          <p:cNvSpPr>
            <a:spLocks noChangeArrowheads="1"/>
          </p:cNvSpPr>
          <p:nvPr/>
        </p:nvSpPr>
        <p:spPr bwMode="auto">
          <a:xfrm>
            <a:off x="250825" y="5157788"/>
            <a:ext cx="936625" cy="6985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2026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14676,0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 тыс. руб.</a:t>
            </a:r>
          </a:p>
        </p:txBody>
      </p:sp>
      <p:sp>
        <p:nvSpPr>
          <p:cNvPr id="54282" name="Rectangle 13"/>
          <p:cNvSpPr>
            <a:spLocks noChangeArrowheads="1"/>
          </p:cNvSpPr>
          <p:nvPr/>
        </p:nvSpPr>
        <p:spPr bwMode="auto">
          <a:xfrm>
            <a:off x="1476375" y="5157788"/>
            <a:ext cx="1008063" cy="698500"/>
          </a:xfrm>
          <a:prstGeom prst="rect">
            <a:avLst/>
          </a:prstGeom>
          <a:solidFill>
            <a:srgbClr val="99C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2027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14546,7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тыс. руб.</a:t>
            </a:r>
          </a:p>
        </p:txBody>
      </p:sp>
      <p:sp>
        <p:nvSpPr>
          <p:cNvPr id="54283" name="Rectangle 14"/>
          <p:cNvSpPr>
            <a:spLocks noChangeArrowheads="1"/>
          </p:cNvSpPr>
          <p:nvPr/>
        </p:nvSpPr>
        <p:spPr bwMode="auto">
          <a:xfrm>
            <a:off x="2627313" y="5157788"/>
            <a:ext cx="720725" cy="6985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2028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14546,7</a:t>
            </a: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тыс</a:t>
            </a:r>
            <a:r>
              <a:rPr lang="ru-RU" sz="1400" dirty="0">
                <a:latin typeface="Times New Roman" pitchFamily="18" charset="0"/>
              </a:rPr>
              <a:t>. руб.</a:t>
            </a:r>
          </a:p>
        </p:txBody>
      </p:sp>
      <p:sp>
        <p:nvSpPr>
          <p:cNvPr id="54284" name="Rectangle 15" descr="самоуправ"/>
          <p:cNvSpPr>
            <a:spLocks noChangeArrowheads="1"/>
          </p:cNvSpPr>
          <p:nvPr/>
        </p:nvSpPr>
        <p:spPr bwMode="auto">
          <a:xfrm>
            <a:off x="3779838" y="2420938"/>
            <a:ext cx="1800225" cy="1223962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285" name="Rectangle 16" descr="финансы"/>
          <p:cNvSpPr>
            <a:spLocks noChangeArrowheads="1"/>
          </p:cNvSpPr>
          <p:nvPr/>
        </p:nvSpPr>
        <p:spPr bwMode="auto">
          <a:xfrm>
            <a:off x="3563938" y="4797425"/>
            <a:ext cx="1944687" cy="136842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4286" name="Rectangle 18"/>
          <p:cNvSpPr>
            <a:spLocks noChangeArrowheads="1"/>
          </p:cNvSpPr>
          <p:nvPr/>
        </p:nvSpPr>
        <p:spPr bwMode="auto">
          <a:xfrm>
            <a:off x="5940425" y="1196975"/>
            <a:ext cx="2952750" cy="1152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54287" name="Rectangle 19"/>
          <p:cNvSpPr>
            <a:spLocks noChangeArrowheads="1"/>
          </p:cNvSpPr>
          <p:nvPr/>
        </p:nvSpPr>
        <p:spPr bwMode="auto">
          <a:xfrm>
            <a:off x="7596188" y="1628775"/>
            <a:ext cx="9144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4288" name="Rectangle 20"/>
          <p:cNvSpPr>
            <a:spLocks noChangeArrowheads="1"/>
          </p:cNvSpPr>
          <p:nvPr/>
        </p:nvSpPr>
        <p:spPr bwMode="auto">
          <a:xfrm>
            <a:off x="7740650" y="3141663"/>
            <a:ext cx="9144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4289" name="Rectangle 21"/>
          <p:cNvSpPr>
            <a:spLocks noChangeArrowheads="1"/>
          </p:cNvSpPr>
          <p:nvPr/>
        </p:nvSpPr>
        <p:spPr bwMode="auto">
          <a:xfrm>
            <a:off x="6732588" y="1844675"/>
            <a:ext cx="914400" cy="914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4290" name="Rectangle 22"/>
          <p:cNvSpPr>
            <a:spLocks noChangeArrowheads="1"/>
          </p:cNvSpPr>
          <p:nvPr/>
        </p:nvSpPr>
        <p:spPr bwMode="auto">
          <a:xfrm>
            <a:off x="6300788" y="1268413"/>
            <a:ext cx="2065337" cy="12747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54291" name="AutoShape 23"/>
          <p:cNvSpPr>
            <a:spLocks noChangeArrowheads="1"/>
          </p:cNvSpPr>
          <p:nvPr/>
        </p:nvSpPr>
        <p:spPr bwMode="auto">
          <a:xfrm>
            <a:off x="6948488" y="1700213"/>
            <a:ext cx="998537" cy="1028700"/>
          </a:xfrm>
          <a:prstGeom prst="verticalScroll">
            <a:avLst>
              <a:gd name="adj" fmla="val 12500"/>
            </a:avLst>
          </a:prstGeom>
          <a:noFill/>
          <a:ln w="9525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54292" name="Rectangle 24"/>
          <p:cNvSpPr>
            <a:spLocks noChangeArrowheads="1"/>
          </p:cNvSpPr>
          <p:nvPr/>
        </p:nvSpPr>
        <p:spPr bwMode="auto">
          <a:xfrm flipV="1">
            <a:off x="6372225" y="1341438"/>
            <a:ext cx="2160588" cy="16557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54293" name="Rectangle 25"/>
          <p:cNvSpPr>
            <a:spLocks noChangeArrowheads="1"/>
          </p:cNvSpPr>
          <p:nvPr/>
        </p:nvSpPr>
        <p:spPr bwMode="auto">
          <a:xfrm>
            <a:off x="6588125" y="1341438"/>
            <a:ext cx="2427288" cy="1511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54294" name="Rectangle 26"/>
          <p:cNvSpPr>
            <a:spLocks noChangeArrowheads="1"/>
          </p:cNvSpPr>
          <p:nvPr/>
        </p:nvSpPr>
        <p:spPr bwMode="auto">
          <a:xfrm>
            <a:off x="5724525" y="1418600"/>
            <a:ext cx="3311525" cy="1015663"/>
          </a:xfrm>
          <a:prstGeom prst="rect">
            <a:avLst/>
          </a:prstGeom>
          <a:solidFill>
            <a:srgbClr val="3366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dirty="0"/>
              <a:t>"Профилактика терроризма и экстремизма на территории муниципального образования "</a:t>
            </a:r>
            <a:r>
              <a:rPr lang="ru-RU" dirty="0" err="1"/>
              <a:t>Сычевский</a:t>
            </a:r>
            <a:r>
              <a:rPr lang="ru-RU" dirty="0"/>
              <a:t> </a:t>
            </a:r>
            <a:r>
              <a:rPr lang="ru-RU" dirty="0" smtClean="0"/>
              <a:t>муниципальный округ" </a:t>
            </a:r>
            <a:r>
              <a:rPr lang="ru-RU" dirty="0"/>
              <a:t>Смоленской области </a:t>
            </a:r>
          </a:p>
        </p:txBody>
      </p:sp>
      <p:sp>
        <p:nvSpPr>
          <p:cNvPr id="54295" name="Rectangle 27"/>
          <p:cNvSpPr>
            <a:spLocks noChangeArrowheads="1"/>
          </p:cNvSpPr>
          <p:nvPr/>
        </p:nvSpPr>
        <p:spPr bwMode="auto">
          <a:xfrm>
            <a:off x="5580063" y="2743200"/>
            <a:ext cx="1152525" cy="558800"/>
          </a:xfrm>
          <a:prstGeom prst="rect">
            <a:avLst/>
          </a:prstGeom>
          <a:solidFill>
            <a:srgbClr val="99CC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dirty="0" smtClean="0"/>
              <a:t>2026</a:t>
            </a:r>
            <a:endParaRPr lang="ru-RU" dirty="0"/>
          </a:p>
          <a:p>
            <a:r>
              <a:rPr lang="ru-RU" dirty="0"/>
              <a:t>2,0 тыс. руб.</a:t>
            </a:r>
          </a:p>
        </p:txBody>
      </p:sp>
      <p:sp>
        <p:nvSpPr>
          <p:cNvPr id="54296" name="Rectangle 28"/>
          <p:cNvSpPr>
            <a:spLocks noChangeArrowheads="1"/>
          </p:cNvSpPr>
          <p:nvPr/>
        </p:nvSpPr>
        <p:spPr bwMode="auto">
          <a:xfrm rot="1064671">
            <a:off x="6918325" y="2743200"/>
            <a:ext cx="1136650" cy="558800"/>
          </a:xfrm>
          <a:prstGeom prst="rect">
            <a:avLst/>
          </a:prstGeom>
          <a:solidFill>
            <a:srgbClr val="00FF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dirty="0" smtClean="0"/>
              <a:t>2027</a:t>
            </a:r>
            <a:endParaRPr lang="ru-RU" dirty="0"/>
          </a:p>
          <a:p>
            <a:r>
              <a:rPr lang="ru-RU" dirty="0"/>
              <a:t>2,0 тыс. руб.</a:t>
            </a:r>
          </a:p>
        </p:txBody>
      </p:sp>
      <p:sp>
        <p:nvSpPr>
          <p:cNvPr id="54297" name="Rectangle 29"/>
          <p:cNvSpPr>
            <a:spLocks noChangeArrowheads="1"/>
          </p:cNvSpPr>
          <p:nvPr/>
        </p:nvSpPr>
        <p:spPr bwMode="auto">
          <a:xfrm rot="-449243">
            <a:off x="7999413" y="2814638"/>
            <a:ext cx="1136650" cy="558800"/>
          </a:xfrm>
          <a:prstGeom prst="rect">
            <a:avLst/>
          </a:prstGeom>
          <a:solidFill>
            <a:srgbClr val="FF99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ru-RU" dirty="0" smtClean="0"/>
              <a:t>2028</a:t>
            </a:r>
            <a:endParaRPr lang="ru-RU" dirty="0"/>
          </a:p>
          <a:p>
            <a:r>
              <a:rPr lang="ru-RU" dirty="0"/>
              <a:t>2,0 тыс. руб.</a:t>
            </a:r>
          </a:p>
        </p:txBody>
      </p:sp>
      <p:sp>
        <p:nvSpPr>
          <p:cNvPr id="54298" name="Rectangle 30" descr="profilaktika_terrorizma"/>
          <p:cNvSpPr>
            <a:spLocks noChangeArrowheads="1"/>
          </p:cNvSpPr>
          <p:nvPr/>
        </p:nvSpPr>
        <p:spPr bwMode="auto">
          <a:xfrm>
            <a:off x="5867400" y="4005263"/>
            <a:ext cx="2952750" cy="2519362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4"/>
          <p:cNvSpPr>
            <a:spLocks noChangeArrowheads="1"/>
          </p:cNvSpPr>
          <p:nvPr/>
        </p:nvSpPr>
        <p:spPr bwMode="auto">
          <a:xfrm>
            <a:off x="323850" y="333375"/>
            <a:ext cx="3887788" cy="935038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i="1" dirty="0">
                <a:latin typeface="Times New Roman" pitchFamily="18" charset="0"/>
              </a:rPr>
              <a:t>Материально-техническое</a:t>
            </a:r>
          </a:p>
          <a:p>
            <a:pPr>
              <a:spcBef>
                <a:spcPct val="0"/>
              </a:spcBef>
            </a:pPr>
            <a:r>
              <a:rPr lang="ru-RU" sz="1400" i="1" dirty="0">
                <a:latin typeface="Times New Roman" pitchFamily="18" charset="0"/>
              </a:rPr>
              <a:t> и транспортное обеспечение деятельности</a:t>
            </a:r>
          </a:p>
          <a:p>
            <a:pPr>
              <a:spcBef>
                <a:spcPct val="0"/>
              </a:spcBef>
            </a:pPr>
            <a:r>
              <a:rPr lang="ru-RU" sz="1400" i="1" dirty="0">
                <a:latin typeface="Times New Roman" pitchFamily="18" charset="0"/>
              </a:rPr>
              <a:t>органов местного самоуправления</a:t>
            </a:r>
          </a:p>
        </p:txBody>
      </p:sp>
      <p:sp>
        <p:nvSpPr>
          <p:cNvPr id="55299" name="Rectangle 5"/>
          <p:cNvSpPr>
            <a:spLocks noChangeArrowheads="1"/>
          </p:cNvSpPr>
          <p:nvPr/>
        </p:nvSpPr>
        <p:spPr bwMode="auto">
          <a:xfrm>
            <a:off x="468313" y="1412875"/>
            <a:ext cx="914400" cy="914400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2026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35364,1</a:t>
            </a: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тыс</a:t>
            </a:r>
            <a:r>
              <a:rPr lang="ru-RU" sz="1400" dirty="0">
                <a:latin typeface="Times New Roman" pitchFamily="18" charset="0"/>
              </a:rPr>
              <a:t>. руб.</a:t>
            </a:r>
          </a:p>
        </p:txBody>
      </p:sp>
      <p:sp>
        <p:nvSpPr>
          <p:cNvPr id="55300" name="Rectangle 6"/>
          <p:cNvSpPr>
            <a:spLocks noChangeArrowheads="1"/>
          </p:cNvSpPr>
          <p:nvPr/>
        </p:nvSpPr>
        <p:spPr bwMode="auto">
          <a:xfrm>
            <a:off x="1619250" y="1412875"/>
            <a:ext cx="914400" cy="9144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2027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30130,7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тыс. руб.</a:t>
            </a:r>
          </a:p>
        </p:txBody>
      </p:sp>
      <p:sp>
        <p:nvSpPr>
          <p:cNvPr id="55301" name="Rectangle 7"/>
          <p:cNvSpPr>
            <a:spLocks noChangeArrowheads="1"/>
          </p:cNvSpPr>
          <p:nvPr/>
        </p:nvSpPr>
        <p:spPr bwMode="auto">
          <a:xfrm>
            <a:off x="2771775" y="1412875"/>
            <a:ext cx="914400" cy="914400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2028</a:t>
            </a: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29930,7</a:t>
            </a: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тыс. руб</a:t>
            </a:r>
            <a:r>
              <a:rPr lang="ru-RU" sz="1800" b="0" dirty="0" smtClean="0">
                <a:latin typeface="Times New Roman" pitchFamily="18" charset="0"/>
              </a:rPr>
              <a:t>.</a:t>
            </a:r>
            <a:endParaRPr lang="ru-RU" sz="1800" b="0" dirty="0">
              <a:latin typeface="Times New Roman" pitchFamily="18" charset="0"/>
            </a:endParaRPr>
          </a:p>
        </p:txBody>
      </p:sp>
      <p:sp>
        <p:nvSpPr>
          <p:cNvPr id="55302" name="Rectangle 8"/>
          <p:cNvSpPr>
            <a:spLocks noChangeArrowheads="1"/>
          </p:cNvSpPr>
          <p:nvPr/>
        </p:nvSpPr>
        <p:spPr bwMode="auto">
          <a:xfrm>
            <a:off x="4787900" y="2781300"/>
            <a:ext cx="3816350" cy="647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2000" i="1">
                <a:latin typeface="Times New Roman" pitchFamily="18" charset="0"/>
              </a:rPr>
              <a:t>Молодежная политика</a:t>
            </a:r>
          </a:p>
        </p:txBody>
      </p:sp>
      <p:sp>
        <p:nvSpPr>
          <p:cNvPr id="55303" name="Rectangle 9"/>
          <p:cNvSpPr>
            <a:spLocks noChangeArrowheads="1"/>
          </p:cNvSpPr>
          <p:nvPr/>
        </p:nvSpPr>
        <p:spPr bwMode="auto">
          <a:xfrm>
            <a:off x="8229600" y="3500438"/>
            <a:ext cx="914400" cy="914400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2028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1789,0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тыс. руб</a:t>
            </a:r>
            <a:r>
              <a:rPr lang="ru-RU" sz="1800" b="0" dirty="0">
                <a:latin typeface="Times New Roman" pitchFamily="18" charset="0"/>
              </a:rPr>
              <a:t>.</a:t>
            </a:r>
          </a:p>
        </p:txBody>
      </p:sp>
      <p:sp>
        <p:nvSpPr>
          <p:cNvPr id="55304" name="Rectangle 10"/>
          <p:cNvSpPr>
            <a:spLocks noChangeArrowheads="1"/>
          </p:cNvSpPr>
          <p:nvPr/>
        </p:nvSpPr>
        <p:spPr bwMode="auto">
          <a:xfrm>
            <a:off x="7092950" y="3500438"/>
            <a:ext cx="914400" cy="9144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2027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1789,0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тыс. руб.</a:t>
            </a:r>
          </a:p>
        </p:txBody>
      </p:sp>
      <p:sp>
        <p:nvSpPr>
          <p:cNvPr id="55305" name="Rectangle 11"/>
          <p:cNvSpPr>
            <a:spLocks noChangeArrowheads="1"/>
          </p:cNvSpPr>
          <p:nvPr/>
        </p:nvSpPr>
        <p:spPr bwMode="auto">
          <a:xfrm>
            <a:off x="6011863" y="3500438"/>
            <a:ext cx="914400" cy="9144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2026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1849,0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тыс.руб.</a:t>
            </a:r>
          </a:p>
        </p:txBody>
      </p:sp>
      <p:sp>
        <p:nvSpPr>
          <p:cNvPr id="55306" name="Rectangle 12"/>
          <p:cNvSpPr>
            <a:spLocks noChangeArrowheads="1"/>
          </p:cNvSpPr>
          <p:nvPr/>
        </p:nvSpPr>
        <p:spPr bwMode="auto">
          <a:xfrm>
            <a:off x="539750" y="2565400"/>
            <a:ext cx="3600450" cy="792163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600" i="1">
                <a:latin typeface="Times New Roman" pitchFamily="18" charset="0"/>
              </a:rPr>
              <a:t>Развитие животноводства </a:t>
            </a:r>
          </a:p>
          <a:p>
            <a:pPr>
              <a:spcBef>
                <a:spcPct val="0"/>
              </a:spcBef>
            </a:pPr>
            <a:r>
              <a:rPr lang="ru-RU" sz="1600" i="1">
                <a:latin typeface="Times New Roman" pitchFamily="18" charset="0"/>
              </a:rPr>
              <a:t>и укрепление кормовой базы</a:t>
            </a:r>
          </a:p>
        </p:txBody>
      </p:sp>
      <p:sp>
        <p:nvSpPr>
          <p:cNvPr id="55307" name="Rectangle 13"/>
          <p:cNvSpPr>
            <a:spLocks noChangeArrowheads="1"/>
          </p:cNvSpPr>
          <p:nvPr/>
        </p:nvSpPr>
        <p:spPr bwMode="auto">
          <a:xfrm>
            <a:off x="611188" y="3644900"/>
            <a:ext cx="914400" cy="914400"/>
          </a:xfrm>
          <a:prstGeom prst="rect">
            <a:avLst/>
          </a:prstGeom>
          <a:solidFill>
            <a:srgbClr val="33996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2026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181,1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тыс. руб.</a:t>
            </a:r>
          </a:p>
        </p:txBody>
      </p:sp>
      <p:sp>
        <p:nvSpPr>
          <p:cNvPr id="55308" name="Rectangle 14"/>
          <p:cNvSpPr>
            <a:spLocks noChangeArrowheads="1"/>
          </p:cNvSpPr>
          <p:nvPr/>
        </p:nvSpPr>
        <p:spPr bwMode="auto">
          <a:xfrm>
            <a:off x="1763713" y="3644900"/>
            <a:ext cx="914400" cy="91440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2027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60,0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тыс. руб.</a:t>
            </a:r>
          </a:p>
          <a:p>
            <a:pPr>
              <a:spcBef>
                <a:spcPct val="0"/>
              </a:spcBef>
            </a:pPr>
            <a:endParaRPr lang="ru-RU" sz="1800" b="0" dirty="0">
              <a:latin typeface="Times New Roman" pitchFamily="18" charset="0"/>
            </a:endParaRPr>
          </a:p>
        </p:txBody>
      </p:sp>
      <p:sp>
        <p:nvSpPr>
          <p:cNvPr id="55309" name="Rectangle 15"/>
          <p:cNvSpPr>
            <a:spLocks noChangeArrowheads="1"/>
          </p:cNvSpPr>
          <p:nvPr/>
        </p:nvSpPr>
        <p:spPr bwMode="auto">
          <a:xfrm>
            <a:off x="2916238" y="3644900"/>
            <a:ext cx="914400" cy="914400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2028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60,0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тыс. руб</a:t>
            </a:r>
            <a:r>
              <a:rPr lang="ru-RU" sz="1800" b="0" dirty="0">
                <a:latin typeface="Times New Roman" pitchFamily="18" charset="0"/>
              </a:rPr>
              <a:t>.</a:t>
            </a:r>
          </a:p>
          <a:p>
            <a:pPr>
              <a:spcBef>
                <a:spcPct val="0"/>
              </a:spcBef>
            </a:pPr>
            <a:endParaRPr lang="ru-RU" sz="1800" b="0" dirty="0">
              <a:latin typeface="Times New Roman" pitchFamily="18" charset="0"/>
            </a:endParaRPr>
          </a:p>
        </p:txBody>
      </p:sp>
      <p:sp>
        <p:nvSpPr>
          <p:cNvPr id="55310" name="Rectangle 16"/>
          <p:cNvSpPr>
            <a:spLocks noChangeArrowheads="1"/>
          </p:cNvSpPr>
          <p:nvPr/>
        </p:nvSpPr>
        <p:spPr bwMode="auto">
          <a:xfrm>
            <a:off x="4572000" y="333375"/>
            <a:ext cx="2232025" cy="1079500"/>
          </a:xfrm>
          <a:prstGeom prst="rect">
            <a:avLst/>
          </a:prstGeom>
          <a:solidFill>
            <a:srgbClr val="00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800" i="1">
                <a:latin typeface="Times New Roman" pitchFamily="18" charset="0"/>
              </a:rPr>
              <a:t>Энергосбережение </a:t>
            </a:r>
          </a:p>
        </p:txBody>
      </p:sp>
      <p:sp>
        <p:nvSpPr>
          <p:cNvPr id="55311" name="Rectangle 17"/>
          <p:cNvSpPr>
            <a:spLocks noChangeArrowheads="1"/>
          </p:cNvSpPr>
          <p:nvPr/>
        </p:nvSpPr>
        <p:spPr bwMode="auto">
          <a:xfrm>
            <a:off x="5364163" y="1557338"/>
            <a:ext cx="914400" cy="91440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2026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40,0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тыс.руб.</a:t>
            </a:r>
          </a:p>
        </p:txBody>
      </p:sp>
      <p:sp>
        <p:nvSpPr>
          <p:cNvPr id="55312" name="Rectangle 18"/>
          <p:cNvSpPr>
            <a:spLocks noChangeArrowheads="1"/>
          </p:cNvSpPr>
          <p:nvPr/>
        </p:nvSpPr>
        <p:spPr bwMode="auto">
          <a:xfrm>
            <a:off x="6516688" y="1557338"/>
            <a:ext cx="914400" cy="914400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2027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40,0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тыс.руб.</a:t>
            </a:r>
          </a:p>
        </p:txBody>
      </p:sp>
      <p:sp>
        <p:nvSpPr>
          <p:cNvPr id="55313" name="Rectangle 19"/>
          <p:cNvSpPr>
            <a:spLocks noChangeArrowheads="1"/>
          </p:cNvSpPr>
          <p:nvPr/>
        </p:nvSpPr>
        <p:spPr bwMode="auto">
          <a:xfrm>
            <a:off x="7667625" y="1557338"/>
            <a:ext cx="914400" cy="914400"/>
          </a:xfrm>
          <a:prstGeom prst="rect">
            <a:avLst/>
          </a:prstGeom>
          <a:solidFill>
            <a:srgbClr val="00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2028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40,0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тыс. руб.</a:t>
            </a:r>
          </a:p>
        </p:txBody>
      </p:sp>
      <p:sp>
        <p:nvSpPr>
          <p:cNvPr id="55314" name="Rectangle 20"/>
          <p:cNvSpPr>
            <a:spLocks noChangeArrowheads="1"/>
          </p:cNvSpPr>
          <p:nvPr/>
        </p:nvSpPr>
        <p:spPr bwMode="auto">
          <a:xfrm>
            <a:off x="4787900" y="4941888"/>
            <a:ext cx="3600450" cy="719137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>
                <a:latin typeface="Times New Roman" pitchFamily="18" charset="0"/>
              </a:rPr>
              <a:t>Развитие субъектов малого  и среднего</a:t>
            </a:r>
          </a:p>
          <a:p>
            <a:pPr>
              <a:spcBef>
                <a:spcPct val="0"/>
              </a:spcBef>
            </a:pPr>
            <a:r>
              <a:rPr lang="ru-RU" sz="1400">
                <a:latin typeface="Times New Roman" pitchFamily="18" charset="0"/>
              </a:rPr>
              <a:t> предпринимательства</a:t>
            </a:r>
          </a:p>
        </p:txBody>
      </p:sp>
      <p:sp>
        <p:nvSpPr>
          <p:cNvPr id="55315" name="Rectangle 21"/>
          <p:cNvSpPr>
            <a:spLocks noChangeArrowheads="1"/>
          </p:cNvSpPr>
          <p:nvPr/>
        </p:nvSpPr>
        <p:spPr bwMode="auto">
          <a:xfrm>
            <a:off x="4859338" y="5734050"/>
            <a:ext cx="914400" cy="914400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2026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2560,0</a:t>
            </a:r>
          </a:p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тыс.руб</a:t>
            </a:r>
            <a:r>
              <a:rPr lang="ru-RU" sz="1400" dirty="0">
                <a:latin typeface="Times New Roman" pitchFamily="18" charset="0"/>
              </a:rPr>
              <a:t>.</a:t>
            </a:r>
          </a:p>
        </p:txBody>
      </p:sp>
      <p:sp>
        <p:nvSpPr>
          <p:cNvPr id="55316" name="Rectangle 22"/>
          <p:cNvSpPr>
            <a:spLocks noChangeArrowheads="1"/>
          </p:cNvSpPr>
          <p:nvPr/>
        </p:nvSpPr>
        <p:spPr bwMode="auto">
          <a:xfrm>
            <a:off x="6011863" y="5734050"/>
            <a:ext cx="914400" cy="914400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2027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60,0</a:t>
            </a: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тыс.руб</a:t>
            </a:r>
            <a:r>
              <a:rPr lang="ru-RU" sz="1800" b="0" dirty="0">
                <a:latin typeface="Times New Roman" pitchFamily="18" charset="0"/>
              </a:rPr>
              <a:t>.</a:t>
            </a:r>
          </a:p>
        </p:txBody>
      </p:sp>
      <p:sp>
        <p:nvSpPr>
          <p:cNvPr id="55317" name="Rectangle 23"/>
          <p:cNvSpPr>
            <a:spLocks noChangeArrowheads="1"/>
          </p:cNvSpPr>
          <p:nvPr/>
        </p:nvSpPr>
        <p:spPr bwMode="auto">
          <a:xfrm>
            <a:off x="7308850" y="5734050"/>
            <a:ext cx="914400" cy="914400"/>
          </a:xfrm>
          <a:prstGeom prst="rect">
            <a:avLst/>
          </a:prstGeom>
          <a:solidFill>
            <a:srgbClr val="FF99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2028</a:t>
            </a:r>
            <a:endParaRPr lang="ru-RU" sz="140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60,0</a:t>
            </a:r>
          </a:p>
          <a:p>
            <a:pPr>
              <a:spcBef>
                <a:spcPct val="0"/>
              </a:spcBef>
            </a:pPr>
            <a:r>
              <a:rPr lang="ru-RU" sz="1400" dirty="0">
                <a:latin typeface="Times New Roman" pitchFamily="18" charset="0"/>
              </a:rPr>
              <a:t>тыс.руб</a:t>
            </a:r>
            <a:r>
              <a:rPr lang="ru-RU" sz="1800" b="0" dirty="0">
                <a:latin typeface="Times New Roman" pitchFamily="18" charset="0"/>
              </a:rPr>
              <a:t>.</a:t>
            </a:r>
          </a:p>
        </p:txBody>
      </p:sp>
      <p:sp>
        <p:nvSpPr>
          <p:cNvPr id="55318" name="Rectangle 24" descr="сх"/>
          <p:cNvSpPr>
            <a:spLocks noChangeArrowheads="1"/>
          </p:cNvSpPr>
          <p:nvPr/>
        </p:nvSpPr>
        <p:spPr bwMode="auto">
          <a:xfrm>
            <a:off x="395288" y="4797425"/>
            <a:ext cx="1728787" cy="143986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319" name="Rectangle 25" descr="mal_biznes"/>
          <p:cNvSpPr>
            <a:spLocks noChangeArrowheads="1"/>
          </p:cNvSpPr>
          <p:nvPr/>
        </p:nvSpPr>
        <p:spPr bwMode="auto">
          <a:xfrm>
            <a:off x="3348038" y="5229225"/>
            <a:ext cx="1274762" cy="136842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5320" name="Rectangle 26" descr="молодежь"/>
          <p:cNvSpPr>
            <a:spLocks noChangeArrowheads="1"/>
          </p:cNvSpPr>
          <p:nvPr/>
        </p:nvSpPr>
        <p:spPr bwMode="auto">
          <a:xfrm>
            <a:off x="4067175" y="3429000"/>
            <a:ext cx="2017713" cy="136842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5321" name="Picture 28" descr="%D1%8D%D0%BA%D0%BE%D0%BD%D0%BE%D0%BC%D0%B8%D1%8F_%D1%8D%D0%BD%D0%B5%D1%80%D0%B3%D0%B8%D0%B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4388" y="260350"/>
            <a:ext cx="144145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/>
          <p:cNvSpPr>
            <a:spLocks noChangeArrowheads="1"/>
          </p:cNvSpPr>
          <p:nvPr/>
        </p:nvSpPr>
        <p:spPr bwMode="auto">
          <a:xfrm>
            <a:off x="684213" y="404813"/>
            <a:ext cx="3671887" cy="1223962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800" i="1">
                <a:latin typeface="Times New Roman" pitchFamily="18" charset="0"/>
              </a:rPr>
              <a:t>Развитие образования</a:t>
            </a:r>
          </a:p>
        </p:txBody>
      </p:sp>
      <p:sp>
        <p:nvSpPr>
          <p:cNvPr id="56323" name="Rectangle 5"/>
          <p:cNvSpPr>
            <a:spLocks noChangeArrowheads="1"/>
          </p:cNvSpPr>
          <p:nvPr/>
        </p:nvSpPr>
        <p:spPr bwMode="auto">
          <a:xfrm>
            <a:off x="539750" y="1844675"/>
            <a:ext cx="1295400" cy="1152525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/>
              <a:t>2026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 smtClean="0"/>
              <a:t>287291,1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/>
              <a:t>тыс. руб.</a:t>
            </a:r>
          </a:p>
        </p:txBody>
      </p:sp>
      <p:sp>
        <p:nvSpPr>
          <p:cNvPr id="56324" name="Rectangle 6"/>
          <p:cNvSpPr>
            <a:spLocks noChangeArrowheads="1"/>
          </p:cNvSpPr>
          <p:nvPr/>
        </p:nvSpPr>
        <p:spPr bwMode="auto">
          <a:xfrm>
            <a:off x="1979613" y="1773238"/>
            <a:ext cx="1008062" cy="1150937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/>
              <a:t>2027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 smtClean="0"/>
              <a:t>260237,9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/>
              <a:t>тыс. руб</a:t>
            </a:r>
            <a:r>
              <a:rPr lang="ru-RU" sz="1800" b="0" dirty="0"/>
              <a:t>.</a:t>
            </a:r>
          </a:p>
        </p:txBody>
      </p:sp>
      <p:sp>
        <p:nvSpPr>
          <p:cNvPr id="56325" name="Rectangle 7"/>
          <p:cNvSpPr>
            <a:spLocks noChangeArrowheads="1"/>
          </p:cNvSpPr>
          <p:nvPr/>
        </p:nvSpPr>
        <p:spPr bwMode="auto">
          <a:xfrm>
            <a:off x="3132138" y="1700213"/>
            <a:ext cx="1152525" cy="11525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/>
              <a:t>2028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 smtClean="0"/>
              <a:t>276390,1</a:t>
            </a:r>
          </a:p>
          <a:p>
            <a:pPr>
              <a:spcBef>
                <a:spcPct val="0"/>
              </a:spcBef>
            </a:pPr>
            <a:r>
              <a:rPr lang="ru-RU" sz="1400" dirty="0" smtClean="0"/>
              <a:t>тыс</a:t>
            </a:r>
            <a:r>
              <a:rPr lang="ru-RU" sz="1400" dirty="0"/>
              <a:t>. руб</a:t>
            </a:r>
            <a:r>
              <a:rPr lang="ru-RU" sz="1400" b="0" dirty="0"/>
              <a:t>.</a:t>
            </a:r>
          </a:p>
        </p:txBody>
      </p:sp>
      <p:sp>
        <p:nvSpPr>
          <p:cNvPr id="56326" name="Rectangle 8" descr="образование"/>
          <p:cNvSpPr>
            <a:spLocks noChangeArrowheads="1"/>
          </p:cNvSpPr>
          <p:nvPr/>
        </p:nvSpPr>
        <p:spPr bwMode="auto">
          <a:xfrm>
            <a:off x="5076825" y="404813"/>
            <a:ext cx="3167063" cy="2592387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27" name="Rectangle 9"/>
          <p:cNvSpPr>
            <a:spLocks noChangeArrowheads="1"/>
          </p:cNvSpPr>
          <p:nvPr/>
        </p:nvSpPr>
        <p:spPr bwMode="auto">
          <a:xfrm>
            <a:off x="5076825" y="3644900"/>
            <a:ext cx="2952750" cy="1635125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800" i="1">
                <a:latin typeface="Times New Roman" pitchFamily="18" charset="0"/>
              </a:rPr>
              <a:t>Развитие культуры </a:t>
            </a:r>
          </a:p>
          <a:p>
            <a:pPr>
              <a:spcBef>
                <a:spcPct val="0"/>
              </a:spcBef>
            </a:pPr>
            <a:r>
              <a:rPr lang="ru-RU" sz="1800" i="1">
                <a:latin typeface="Times New Roman" pitchFamily="18" charset="0"/>
              </a:rPr>
              <a:t>и туризма</a:t>
            </a:r>
          </a:p>
        </p:txBody>
      </p:sp>
      <p:sp>
        <p:nvSpPr>
          <p:cNvPr id="56328" name="Rectangle 10"/>
          <p:cNvSpPr>
            <a:spLocks noChangeArrowheads="1"/>
          </p:cNvSpPr>
          <p:nvPr/>
        </p:nvSpPr>
        <p:spPr bwMode="auto">
          <a:xfrm>
            <a:off x="4932363" y="5516563"/>
            <a:ext cx="914400" cy="79216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/>
              <a:t>2026</a:t>
            </a:r>
          </a:p>
          <a:p>
            <a:pPr>
              <a:spcBef>
                <a:spcPct val="0"/>
              </a:spcBef>
            </a:pPr>
            <a:r>
              <a:rPr lang="ru-RU" sz="1400" dirty="0" smtClean="0"/>
              <a:t>129561,1</a:t>
            </a:r>
          </a:p>
          <a:p>
            <a:pPr>
              <a:spcBef>
                <a:spcPct val="0"/>
              </a:spcBef>
            </a:pPr>
            <a:r>
              <a:rPr lang="ru-RU" sz="1400" dirty="0" smtClean="0"/>
              <a:t>тыс</a:t>
            </a:r>
            <a:r>
              <a:rPr lang="ru-RU" sz="1400" dirty="0"/>
              <a:t>. руб.</a:t>
            </a:r>
          </a:p>
        </p:txBody>
      </p:sp>
      <p:sp>
        <p:nvSpPr>
          <p:cNvPr id="56329" name="Rectangle 11"/>
          <p:cNvSpPr>
            <a:spLocks noChangeArrowheads="1"/>
          </p:cNvSpPr>
          <p:nvPr/>
        </p:nvSpPr>
        <p:spPr bwMode="auto">
          <a:xfrm>
            <a:off x="6372225" y="5589588"/>
            <a:ext cx="914400" cy="914400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/>
              <a:t>2027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 smtClean="0"/>
              <a:t>93226,1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/>
              <a:t>тыс. руб</a:t>
            </a:r>
            <a:r>
              <a:rPr lang="ru-RU" sz="1400" b="0" dirty="0"/>
              <a:t>.</a:t>
            </a:r>
          </a:p>
        </p:txBody>
      </p:sp>
      <p:sp>
        <p:nvSpPr>
          <p:cNvPr id="56330" name="Rectangle 12"/>
          <p:cNvSpPr>
            <a:spLocks noChangeArrowheads="1"/>
          </p:cNvSpPr>
          <p:nvPr/>
        </p:nvSpPr>
        <p:spPr bwMode="auto">
          <a:xfrm>
            <a:off x="7956550" y="5445125"/>
            <a:ext cx="914400" cy="9144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/>
              <a:t>2028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 smtClean="0"/>
              <a:t>92417,0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/>
              <a:t>тыс. руб</a:t>
            </a:r>
            <a:r>
              <a:rPr lang="ru-RU" sz="1400" b="0" dirty="0"/>
              <a:t>.</a:t>
            </a:r>
          </a:p>
        </p:txBody>
      </p:sp>
      <p:sp>
        <p:nvSpPr>
          <p:cNvPr id="56331" name="Rectangle 13" descr="культура"/>
          <p:cNvSpPr>
            <a:spLocks noChangeArrowheads="1"/>
          </p:cNvSpPr>
          <p:nvPr/>
        </p:nvSpPr>
        <p:spPr bwMode="auto">
          <a:xfrm>
            <a:off x="539750" y="3500438"/>
            <a:ext cx="3960813" cy="249872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6332" name="Rectangle 14" descr="образование"/>
          <p:cNvSpPr>
            <a:spLocks noChangeArrowheads="1"/>
          </p:cNvSpPr>
          <p:nvPr/>
        </p:nvSpPr>
        <p:spPr bwMode="auto">
          <a:xfrm>
            <a:off x="5076825" y="404813"/>
            <a:ext cx="3167063" cy="2592387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pic>
        <p:nvPicPr>
          <p:cNvPr id="56333" name="Picture 16" descr="446634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3500438"/>
            <a:ext cx="4248150" cy="319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34" name="Picture 18" descr="IMG_6400__1_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214290"/>
            <a:ext cx="4500562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900113" y="476250"/>
            <a:ext cx="2243137" cy="720725"/>
          </a:xfrm>
          <a:solidFill>
            <a:srgbClr val="CC99FF"/>
          </a:solidFill>
        </p:spPr>
        <p:txBody>
          <a:bodyPr/>
          <a:lstStyle/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ru-RU" sz="1600" b="1" smtClean="0">
                <a:latin typeface="Times New Roman" pitchFamily="18" charset="0"/>
              </a:rPr>
              <a:t>Обеспечение жильем молодых семей</a:t>
            </a:r>
          </a:p>
        </p:txBody>
      </p:sp>
      <p:sp>
        <p:nvSpPr>
          <p:cNvPr id="57348" name="Rectangle 5"/>
          <p:cNvSpPr>
            <a:spLocks noChangeArrowheads="1"/>
          </p:cNvSpPr>
          <p:nvPr/>
        </p:nvSpPr>
        <p:spPr bwMode="auto">
          <a:xfrm>
            <a:off x="71406" y="1412875"/>
            <a:ext cx="1476407" cy="5238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2026</a:t>
            </a:r>
            <a:endParaRPr lang="ru-RU" sz="1400" dirty="0">
              <a:latin typeface="Times New Roman" pitchFamily="18" charset="0"/>
            </a:endParaRPr>
          </a:p>
          <a:p>
            <a:pPr algn="l"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1309,6 тыс.руб</a:t>
            </a:r>
            <a:r>
              <a:rPr lang="ru-RU" sz="1400" dirty="0">
                <a:latin typeface="Times New Roman" pitchFamily="18" charset="0"/>
              </a:rPr>
              <a:t>.</a:t>
            </a:r>
          </a:p>
        </p:txBody>
      </p:sp>
      <p:sp>
        <p:nvSpPr>
          <p:cNvPr id="57349" name="Rectangle 6"/>
          <p:cNvSpPr>
            <a:spLocks noChangeArrowheads="1"/>
          </p:cNvSpPr>
          <p:nvPr/>
        </p:nvSpPr>
        <p:spPr bwMode="auto">
          <a:xfrm>
            <a:off x="1547813" y="1268413"/>
            <a:ext cx="1419225" cy="800219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ru-RU" sz="1800" dirty="0"/>
              <a:t>  </a:t>
            </a:r>
            <a:r>
              <a:rPr lang="ru-RU" sz="1400" dirty="0" smtClean="0">
                <a:latin typeface="Times New Roman" pitchFamily="18" charset="0"/>
              </a:rPr>
              <a:t>2027</a:t>
            </a:r>
            <a:endParaRPr lang="ru-RU" sz="1400" dirty="0">
              <a:latin typeface="Times New Roman" pitchFamily="18" charset="0"/>
            </a:endParaRPr>
          </a:p>
          <a:p>
            <a:pPr algn="l"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1293,1</a:t>
            </a:r>
            <a:r>
              <a:rPr lang="en-US" sz="1400" dirty="0" smtClean="0">
                <a:latin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</a:rPr>
              <a:t>тыс</a:t>
            </a:r>
            <a:r>
              <a:rPr lang="ru-RU" sz="1400" dirty="0">
                <a:latin typeface="Times New Roman" pitchFamily="18" charset="0"/>
              </a:rPr>
              <a:t>. руб.</a:t>
            </a:r>
          </a:p>
        </p:txBody>
      </p:sp>
      <p:sp>
        <p:nvSpPr>
          <p:cNvPr id="57350" name="Rectangle 7"/>
          <p:cNvSpPr>
            <a:spLocks noChangeArrowheads="1"/>
          </p:cNvSpPr>
          <p:nvPr/>
        </p:nvSpPr>
        <p:spPr bwMode="auto">
          <a:xfrm rot="10800000" flipV="1">
            <a:off x="4787900" y="3357563"/>
            <a:ext cx="4032250" cy="719137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600">
                <a:latin typeface="Times New Roman" pitchFamily="18" charset="0"/>
              </a:rPr>
              <a:t>Социальная поддержка</a:t>
            </a:r>
          </a:p>
          <a:p>
            <a:pPr>
              <a:spcBef>
                <a:spcPct val="0"/>
              </a:spcBef>
            </a:pPr>
            <a:r>
              <a:rPr lang="ru-RU" sz="1600">
                <a:latin typeface="Times New Roman" pitchFamily="18" charset="0"/>
              </a:rPr>
              <a:t> граждан</a:t>
            </a:r>
          </a:p>
        </p:txBody>
      </p:sp>
      <p:sp>
        <p:nvSpPr>
          <p:cNvPr id="57351" name="Rectangle 8"/>
          <p:cNvSpPr>
            <a:spLocks noChangeArrowheads="1"/>
          </p:cNvSpPr>
          <p:nvPr/>
        </p:nvSpPr>
        <p:spPr bwMode="auto">
          <a:xfrm>
            <a:off x="3059113" y="1268413"/>
            <a:ext cx="1296987" cy="738664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2028</a:t>
            </a:r>
            <a:endParaRPr lang="ru-RU" sz="1400" dirty="0">
              <a:latin typeface="Times New Roman" pitchFamily="18" charset="0"/>
            </a:endParaRPr>
          </a:p>
          <a:p>
            <a:pPr algn="l">
              <a:spcBef>
                <a:spcPct val="0"/>
              </a:spcBef>
            </a:pPr>
            <a:r>
              <a:rPr lang="ru-RU" sz="1400" dirty="0" smtClean="0">
                <a:latin typeface="Times New Roman" pitchFamily="18" charset="0"/>
              </a:rPr>
              <a:t>1291,2 тыс.руб</a:t>
            </a:r>
            <a:r>
              <a:rPr lang="ru-RU" sz="1400" dirty="0">
                <a:latin typeface="Times New Roman" pitchFamily="18" charset="0"/>
              </a:rPr>
              <a:t>.</a:t>
            </a:r>
          </a:p>
        </p:txBody>
      </p:sp>
      <p:sp>
        <p:nvSpPr>
          <p:cNvPr id="57352" name="Rectangle 11"/>
          <p:cNvSpPr>
            <a:spLocks noChangeArrowheads="1"/>
          </p:cNvSpPr>
          <p:nvPr/>
        </p:nvSpPr>
        <p:spPr bwMode="auto">
          <a:xfrm>
            <a:off x="4140200" y="3141663"/>
            <a:ext cx="2717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endParaRPr lang="ru-RU" sz="1800"/>
          </a:p>
          <a:p>
            <a:pPr algn="l">
              <a:spcBef>
                <a:spcPct val="0"/>
              </a:spcBef>
            </a:pPr>
            <a:endParaRPr lang="ru-RU" sz="1800"/>
          </a:p>
        </p:txBody>
      </p:sp>
      <p:sp>
        <p:nvSpPr>
          <p:cNvPr id="57353" name="Rectangle 12"/>
          <p:cNvSpPr>
            <a:spLocks noChangeArrowheads="1"/>
          </p:cNvSpPr>
          <p:nvPr/>
        </p:nvSpPr>
        <p:spPr bwMode="auto">
          <a:xfrm rot="10800000" flipV="1">
            <a:off x="5862638" y="4354403"/>
            <a:ext cx="1087437" cy="646331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</a:rPr>
              <a:t>2027</a:t>
            </a:r>
          </a:p>
          <a:p>
            <a:pPr algn="l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</a:rPr>
              <a:t>515,0</a:t>
            </a:r>
            <a:endParaRPr lang="ru-RU" dirty="0">
              <a:latin typeface="Times New Roman" pitchFamily="18" charset="0"/>
            </a:endParaRPr>
          </a:p>
          <a:p>
            <a:pPr algn="l">
              <a:spcBef>
                <a:spcPct val="0"/>
              </a:spcBef>
            </a:pPr>
            <a:r>
              <a:rPr lang="ru-RU" dirty="0">
                <a:latin typeface="Times New Roman" pitchFamily="18" charset="0"/>
              </a:rPr>
              <a:t>тыс. руб.</a:t>
            </a:r>
          </a:p>
        </p:txBody>
      </p:sp>
      <p:sp>
        <p:nvSpPr>
          <p:cNvPr id="57354" name="Rectangle 13"/>
          <p:cNvSpPr>
            <a:spLocks noChangeArrowheads="1"/>
          </p:cNvSpPr>
          <p:nvPr/>
        </p:nvSpPr>
        <p:spPr bwMode="auto">
          <a:xfrm rot="10800000" flipH="1" flipV="1">
            <a:off x="7451725" y="4283075"/>
            <a:ext cx="936625" cy="646113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</a:rPr>
              <a:t>2028</a:t>
            </a:r>
            <a:endParaRPr lang="ru-RU" dirty="0">
              <a:latin typeface="Times New Roman" pitchFamily="18" charset="0"/>
            </a:endParaRPr>
          </a:p>
          <a:p>
            <a:pPr algn="l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</a:rPr>
              <a:t>515,0</a:t>
            </a:r>
            <a:endParaRPr lang="ru-RU" dirty="0">
              <a:latin typeface="Times New Roman" pitchFamily="18" charset="0"/>
            </a:endParaRPr>
          </a:p>
          <a:p>
            <a:pPr algn="l">
              <a:spcBef>
                <a:spcPct val="0"/>
              </a:spcBef>
            </a:pPr>
            <a:r>
              <a:rPr lang="ru-RU" dirty="0">
                <a:latin typeface="Times New Roman" pitchFamily="18" charset="0"/>
              </a:rPr>
              <a:t>тыс. руб.</a:t>
            </a:r>
          </a:p>
        </p:txBody>
      </p:sp>
      <p:sp>
        <p:nvSpPr>
          <p:cNvPr id="57355" name="Rectangle 14"/>
          <p:cNvSpPr>
            <a:spLocks noChangeArrowheads="1"/>
          </p:cNvSpPr>
          <p:nvPr/>
        </p:nvSpPr>
        <p:spPr bwMode="auto">
          <a:xfrm rot="10800000" flipH="1" flipV="1">
            <a:off x="4427538" y="4284663"/>
            <a:ext cx="936625" cy="64611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</a:rPr>
              <a:t>2026</a:t>
            </a:r>
            <a:endParaRPr lang="ru-RU" dirty="0">
              <a:latin typeface="Times New Roman" pitchFamily="18" charset="0"/>
            </a:endParaRPr>
          </a:p>
          <a:p>
            <a:pPr algn="l"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</a:rPr>
              <a:t>515,0</a:t>
            </a:r>
            <a:endParaRPr lang="ru-RU" dirty="0">
              <a:latin typeface="Times New Roman" pitchFamily="18" charset="0"/>
            </a:endParaRPr>
          </a:p>
          <a:p>
            <a:pPr algn="l">
              <a:spcBef>
                <a:spcPct val="0"/>
              </a:spcBef>
            </a:pPr>
            <a:r>
              <a:rPr lang="ru-RU" dirty="0">
                <a:latin typeface="Times New Roman" pitchFamily="18" charset="0"/>
              </a:rPr>
              <a:t>тыс. руб.</a:t>
            </a:r>
          </a:p>
        </p:txBody>
      </p:sp>
      <p:pic>
        <p:nvPicPr>
          <p:cNvPr id="57356" name="Picture 16" descr="9e7a383f1c6d547cabcef4e7f9dffe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2205038"/>
            <a:ext cx="24479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7" name="Picture 20" descr="elderly-people-care-1228923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5013325"/>
            <a:ext cx="3527425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8" name="Rectangle 21"/>
          <p:cNvSpPr>
            <a:spLocks noChangeArrowheads="1"/>
          </p:cNvSpPr>
          <p:nvPr/>
        </p:nvSpPr>
        <p:spPr bwMode="auto">
          <a:xfrm>
            <a:off x="611188" y="3716338"/>
            <a:ext cx="3024187" cy="433387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>
                <a:latin typeface="Times New Roman" pitchFamily="18" charset="0"/>
              </a:rPr>
              <a:t>Развитие</a:t>
            </a:r>
          </a:p>
          <a:p>
            <a:pPr>
              <a:spcBef>
                <a:spcPct val="0"/>
              </a:spcBef>
            </a:pPr>
            <a:r>
              <a:rPr lang="ru-RU" sz="1400">
                <a:latin typeface="Times New Roman" pitchFamily="18" charset="0"/>
              </a:rPr>
              <a:t> дорожно-транспортного комплекса</a:t>
            </a:r>
          </a:p>
        </p:txBody>
      </p:sp>
      <p:sp>
        <p:nvSpPr>
          <p:cNvPr id="57359" name="Rectangle 22"/>
          <p:cNvSpPr>
            <a:spLocks noChangeArrowheads="1"/>
          </p:cNvSpPr>
          <p:nvPr/>
        </p:nvSpPr>
        <p:spPr bwMode="auto">
          <a:xfrm>
            <a:off x="468313" y="4221163"/>
            <a:ext cx="914400" cy="6477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</a:rPr>
              <a:t>2026</a:t>
            </a:r>
            <a:endParaRPr lang="ru-RU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</a:rPr>
              <a:t>330962,1 </a:t>
            </a:r>
            <a:r>
              <a:rPr lang="ru-RU" dirty="0">
                <a:latin typeface="Times New Roman" pitchFamily="18" charset="0"/>
              </a:rPr>
              <a:t>т.р.</a:t>
            </a:r>
          </a:p>
        </p:txBody>
      </p:sp>
      <p:sp>
        <p:nvSpPr>
          <p:cNvPr id="57360" name="Rectangle 23"/>
          <p:cNvSpPr>
            <a:spLocks noChangeArrowheads="1"/>
          </p:cNvSpPr>
          <p:nvPr/>
        </p:nvSpPr>
        <p:spPr bwMode="auto">
          <a:xfrm>
            <a:off x="1692275" y="4221163"/>
            <a:ext cx="914400" cy="576262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</a:rPr>
              <a:t>2027</a:t>
            </a:r>
            <a:endParaRPr lang="ru-RU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</a:rPr>
              <a:t>353914,3 </a:t>
            </a:r>
            <a:r>
              <a:rPr lang="ru-RU" dirty="0">
                <a:latin typeface="Times New Roman" pitchFamily="18" charset="0"/>
              </a:rPr>
              <a:t>т.р.</a:t>
            </a:r>
          </a:p>
        </p:txBody>
      </p:sp>
      <p:sp>
        <p:nvSpPr>
          <p:cNvPr id="57361" name="Rectangle 24"/>
          <p:cNvSpPr>
            <a:spLocks noChangeArrowheads="1"/>
          </p:cNvSpPr>
          <p:nvPr/>
        </p:nvSpPr>
        <p:spPr bwMode="auto">
          <a:xfrm>
            <a:off x="2843213" y="4221163"/>
            <a:ext cx="914400" cy="6477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</a:rPr>
              <a:t>2028</a:t>
            </a:r>
            <a:endParaRPr lang="ru-RU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</a:rPr>
              <a:t>103322,3 </a:t>
            </a:r>
            <a:r>
              <a:rPr lang="ru-RU" dirty="0">
                <a:latin typeface="Times New Roman" pitchFamily="18" charset="0"/>
              </a:rPr>
              <a:t>т.р.</a:t>
            </a:r>
          </a:p>
        </p:txBody>
      </p:sp>
      <p:sp>
        <p:nvSpPr>
          <p:cNvPr id="57362" name="AutoShape 41" descr="5-232-873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7363" name="AutoShape 43" descr="5-232-873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7364" name="Rectangle 44" descr="PAZ_3205_Avtobus%20gorod_1984[1]"/>
          <p:cNvSpPr>
            <a:spLocks noChangeArrowheads="1"/>
          </p:cNvSpPr>
          <p:nvPr/>
        </p:nvSpPr>
        <p:spPr bwMode="auto">
          <a:xfrm>
            <a:off x="755650" y="5013325"/>
            <a:ext cx="2952750" cy="1655763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ru-RU" sz="1800" b="0"/>
          </a:p>
        </p:txBody>
      </p:sp>
      <p:sp>
        <p:nvSpPr>
          <p:cNvPr id="57365" name="AutoShape 46" descr="5-232-873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7366" name="AutoShape 48" descr="5-232-873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7367" name="Rectangle 49"/>
          <p:cNvSpPr>
            <a:spLocks noChangeArrowheads="1"/>
          </p:cNvSpPr>
          <p:nvPr/>
        </p:nvSpPr>
        <p:spPr bwMode="auto">
          <a:xfrm>
            <a:off x="4787900" y="549275"/>
            <a:ext cx="4032250" cy="7191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600" dirty="0">
                <a:latin typeface="Times New Roman" pitchFamily="18" charset="0"/>
              </a:rPr>
              <a:t>Приоритетные направления </a:t>
            </a:r>
          </a:p>
          <a:p>
            <a:pPr>
              <a:spcBef>
                <a:spcPct val="0"/>
              </a:spcBef>
            </a:pPr>
            <a:r>
              <a:rPr lang="ru-RU" sz="1600" dirty="0">
                <a:latin typeface="Times New Roman" pitchFamily="18" charset="0"/>
              </a:rPr>
              <a:t>демографического развития</a:t>
            </a:r>
          </a:p>
        </p:txBody>
      </p:sp>
      <p:sp>
        <p:nvSpPr>
          <p:cNvPr id="57368" name="Rectangle 50"/>
          <p:cNvSpPr>
            <a:spLocks noChangeArrowheads="1"/>
          </p:cNvSpPr>
          <p:nvPr/>
        </p:nvSpPr>
        <p:spPr bwMode="auto">
          <a:xfrm>
            <a:off x="7740650" y="1628775"/>
            <a:ext cx="1260506" cy="914400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</a:rPr>
              <a:t>2026-2028 г.г</a:t>
            </a:r>
            <a:r>
              <a:rPr lang="ru-RU" dirty="0">
                <a:latin typeface="Times New Roman" pitchFamily="18" charset="0"/>
              </a:rPr>
              <a:t>.</a:t>
            </a:r>
          </a:p>
          <a:p>
            <a:pPr>
              <a:spcBef>
                <a:spcPct val="0"/>
              </a:spcBef>
            </a:pPr>
            <a:r>
              <a:rPr lang="ru-RU" dirty="0" smtClean="0">
                <a:latin typeface="Times New Roman" pitchFamily="18" charset="0"/>
              </a:rPr>
              <a:t>20,0 </a:t>
            </a:r>
            <a:r>
              <a:rPr lang="ru-RU" dirty="0">
                <a:latin typeface="Times New Roman" pitchFamily="18" charset="0"/>
              </a:rPr>
              <a:t>тыс. руб.</a:t>
            </a:r>
          </a:p>
        </p:txBody>
      </p:sp>
      <p:sp>
        <p:nvSpPr>
          <p:cNvPr id="57369" name="Rectangle 51" descr="vtyumenskoy-oblasti-zaregistrirovana-sezonnaya-zabolevaemost-grippom_1[1]"/>
          <p:cNvSpPr>
            <a:spLocks noChangeArrowheads="1"/>
          </p:cNvSpPr>
          <p:nvPr/>
        </p:nvSpPr>
        <p:spPr bwMode="auto">
          <a:xfrm>
            <a:off x="4500563" y="1484313"/>
            <a:ext cx="2808287" cy="1728787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4"/>
          <p:cNvSpPr>
            <a:spLocks noChangeArrowheads="1"/>
          </p:cNvSpPr>
          <p:nvPr/>
        </p:nvSpPr>
        <p:spPr bwMode="auto">
          <a:xfrm>
            <a:off x="684213" y="404813"/>
            <a:ext cx="3671887" cy="719931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800" i="1" dirty="0" smtClean="0">
                <a:latin typeface="Times New Roman" pitchFamily="18" charset="0"/>
              </a:rPr>
              <a:t>Градостроительство</a:t>
            </a:r>
            <a:endParaRPr lang="ru-RU" sz="1800" i="1" dirty="0">
              <a:latin typeface="Times New Roman" pitchFamily="18" charset="0"/>
            </a:endParaRPr>
          </a:p>
        </p:txBody>
      </p:sp>
      <p:sp>
        <p:nvSpPr>
          <p:cNvPr id="56323" name="Rectangle 5"/>
          <p:cNvSpPr>
            <a:spLocks noChangeArrowheads="1"/>
          </p:cNvSpPr>
          <p:nvPr/>
        </p:nvSpPr>
        <p:spPr bwMode="auto">
          <a:xfrm>
            <a:off x="539552" y="1268761"/>
            <a:ext cx="1295400" cy="864096"/>
          </a:xfrm>
          <a:prstGeom prst="rect">
            <a:avLst/>
          </a:prstGeom>
          <a:solidFill>
            <a:srgbClr val="33CCCC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/>
              <a:t>2026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 smtClean="0"/>
              <a:t>1704,0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/>
              <a:t>тыс. руб.</a:t>
            </a:r>
          </a:p>
        </p:txBody>
      </p:sp>
      <p:sp>
        <p:nvSpPr>
          <p:cNvPr id="56324" name="Rectangle 6"/>
          <p:cNvSpPr>
            <a:spLocks noChangeArrowheads="1"/>
          </p:cNvSpPr>
          <p:nvPr/>
        </p:nvSpPr>
        <p:spPr bwMode="auto">
          <a:xfrm>
            <a:off x="1979712" y="1268761"/>
            <a:ext cx="1008062" cy="864096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/>
              <a:t>2027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 smtClean="0"/>
              <a:t>0,0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/>
              <a:t>тыс. руб</a:t>
            </a:r>
            <a:r>
              <a:rPr lang="ru-RU" sz="1800" b="0" dirty="0"/>
              <a:t>.</a:t>
            </a:r>
          </a:p>
        </p:txBody>
      </p:sp>
      <p:sp>
        <p:nvSpPr>
          <p:cNvPr id="56325" name="Rectangle 7"/>
          <p:cNvSpPr>
            <a:spLocks noChangeArrowheads="1"/>
          </p:cNvSpPr>
          <p:nvPr/>
        </p:nvSpPr>
        <p:spPr bwMode="auto">
          <a:xfrm>
            <a:off x="3131840" y="1196752"/>
            <a:ext cx="1152525" cy="86409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/>
              <a:t>2028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 smtClean="0"/>
              <a:t>0,0</a:t>
            </a:r>
          </a:p>
          <a:p>
            <a:pPr>
              <a:spcBef>
                <a:spcPct val="0"/>
              </a:spcBef>
            </a:pPr>
            <a:r>
              <a:rPr lang="ru-RU" sz="1400" dirty="0" smtClean="0"/>
              <a:t>тыс</a:t>
            </a:r>
            <a:r>
              <a:rPr lang="ru-RU" sz="1400" dirty="0"/>
              <a:t>. руб</a:t>
            </a:r>
            <a:r>
              <a:rPr lang="ru-RU" sz="1400" b="0" dirty="0"/>
              <a:t>.</a:t>
            </a:r>
          </a:p>
        </p:txBody>
      </p:sp>
      <p:sp>
        <p:nvSpPr>
          <p:cNvPr id="56327" name="Rectangle 9"/>
          <p:cNvSpPr>
            <a:spLocks noChangeArrowheads="1"/>
          </p:cNvSpPr>
          <p:nvPr/>
        </p:nvSpPr>
        <p:spPr bwMode="auto">
          <a:xfrm>
            <a:off x="4860032" y="2348880"/>
            <a:ext cx="2952750" cy="698897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800" i="1" dirty="0" smtClean="0">
                <a:latin typeface="Times New Roman" pitchFamily="18" charset="0"/>
              </a:rPr>
              <a:t>Развитие сельских </a:t>
            </a:r>
          </a:p>
          <a:p>
            <a:pPr>
              <a:spcBef>
                <a:spcPct val="0"/>
              </a:spcBef>
            </a:pPr>
            <a:r>
              <a:rPr lang="ru-RU" sz="1800" i="1" dirty="0" smtClean="0">
                <a:latin typeface="Times New Roman" pitchFamily="18" charset="0"/>
              </a:rPr>
              <a:t>территорий</a:t>
            </a:r>
            <a:endParaRPr lang="ru-RU" sz="1800" i="1" dirty="0">
              <a:latin typeface="Times New Roman" pitchFamily="18" charset="0"/>
            </a:endParaRPr>
          </a:p>
        </p:txBody>
      </p:sp>
      <p:sp>
        <p:nvSpPr>
          <p:cNvPr id="56328" name="Rectangle 10"/>
          <p:cNvSpPr>
            <a:spLocks noChangeArrowheads="1"/>
          </p:cNvSpPr>
          <p:nvPr/>
        </p:nvSpPr>
        <p:spPr bwMode="auto">
          <a:xfrm>
            <a:off x="4860032" y="3284984"/>
            <a:ext cx="914400" cy="79216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/>
              <a:t>2026</a:t>
            </a:r>
          </a:p>
          <a:p>
            <a:pPr>
              <a:spcBef>
                <a:spcPct val="0"/>
              </a:spcBef>
            </a:pPr>
            <a:r>
              <a:rPr lang="ru-RU" sz="1400" dirty="0" smtClean="0"/>
              <a:t>233234,0 </a:t>
            </a:r>
          </a:p>
          <a:p>
            <a:pPr>
              <a:spcBef>
                <a:spcPct val="0"/>
              </a:spcBef>
            </a:pPr>
            <a:r>
              <a:rPr lang="ru-RU" sz="1400" dirty="0" smtClean="0"/>
              <a:t>тыс</a:t>
            </a:r>
            <a:r>
              <a:rPr lang="ru-RU" sz="1400" dirty="0"/>
              <a:t>. руб.</a:t>
            </a:r>
          </a:p>
        </p:txBody>
      </p:sp>
      <p:sp>
        <p:nvSpPr>
          <p:cNvPr id="56329" name="Rectangle 11"/>
          <p:cNvSpPr>
            <a:spLocks noChangeArrowheads="1"/>
          </p:cNvSpPr>
          <p:nvPr/>
        </p:nvSpPr>
        <p:spPr bwMode="auto">
          <a:xfrm>
            <a:off x="5940152" y="3284984"/>
            <a:ext cx="914400" cy="914400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/>
              <a:t>2027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 smtClean="0"/>
              <a:t>24751,8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/>
              <a:t>тыс. руб</a:t>
            </a:r>
            <a:r>
              <a:rPr lang="ru-RU" sz="1400" b="0" dirty="0"/>
              <a:t>.</a:t>
            </a:r>
          </a:p>
        </p:txBody>
      </p:sp>
      <p:sp>
        <p:nvSpPr>
          <p:cNvPr id="56330" name="Rectangle 12"/>
          <p:cNvSpPr>
            <a:spLocks noChangeArrowheads="1"/>
          </p:cNvSpPr>
          <p:nvPr/>
        </p:nvSpPr>
        <p:spPr bwMode="auto">
          <a:xfrm>
            <a:off x="7020272" y="3284984"/>
            <a:ext cx="914400" cy="9144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/>
              <a:t>2028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 smtClean="0"/>
              <a:t>25777,9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/>
              <a:t>тыс. руб</a:t>
            </a:r>
            <a:r>
              <a:rPr lang="ru-RU" sz="1400" b="0" dirty="0"/>
              <a:t>.</a:t>
            </a:r>
          </a:p>
        </p:txBody>
      </p:sp>
      <p:pic>
        <p:nvPicPr>
          <p:cNvPr id="15" name="Рисунок 14" descr="благоустройств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2276872"/>
            <a:ext cx="3845375" cy="2016224"/>
          </a:xfrm>
          <a:prstGeom prst="rect">
            <a:avLst/>
          </a:prstGeom>
        </p:spPr>
      </p:pic>
      <p:sp>
        <p:nvSpPr>
          <p:cNvPr id="108546" name="AutoShape 2" descr="C:\Users\User\Desktop\%D0%B3%D1%80%D0%B0%D0%B4%D0%BE%D1%81%D1%82%D1%80%D0%BE%D0%B5%D0%BD%D0%B8%D0%B5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Рисунок 16" descr="градостроение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32656"/>
            <a:ext cx="3819627" cy="1872208"/>
          </a:xfrm>
          <a:prstGeom prst="rect">
            <a:avLst/>
          </a:prstGeom>
        </p:spPr>
      </p:pic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1043608" y="4437112"/>
            <a:ext cx="2952750" cy="698897"/>
          </a:xfrm>
          <a:prstGeom prst="rect">
            <a:avLst/>
          </a:prstGeom>
          <a:solidFill>
            <a:srgbClr val="99FF33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800" i="1" dirty="0" smtClean="0">
                <a:latin typeface="Times New Roman" pitchFamily="18" charset="0"/>
              </a:rPr>
              <a:t>ЖКХ и благоустройство</a:t>
            </a:r>
            <a:endParaRPr lang="ru-RU" sz="1800" i="1" dirty="0">
              <a:latin typeface="Times New Roman" pitchFamily="18" charset="0"/>
            </a:endParaRPr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2123728" y="5301208"/>
            <a:ext cx="914400" cy="914400"/>
          </a:xfrm>
          <a:prstGeom prst="rect">
            <a:avLst/>
          </a:prstGeom>
          <a:solidFill>
            <a:srgbClr val="CC99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/>
              <a:t>2027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 smtClean="0"/>
              <a:t>18564,4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/>
              <a:t>тыс. руб</a:t>
            </a:r>
            <a:r>
              <a:rPr lang="ru-RU" sz="1400" b="0" dirty="0"/>
              <a:t>.</a:t>
            </a: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3203848" y="5301208"/>
            <a:ext cx="914400" cy="9144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/>
              <a:t>2028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 smtClean="0"/>
              <a:t>54150,1</a:t>
            </a:r>
            <a:endParaRPr lang="ru-RU" sz="1400" dirty="0"/>
          </a:p>
          <a:p>
            <a:pPr>
              <a:spcBef>
                <a:spcPct val="0"/>
              </a:spcBef>
            </a:pPr>
            <a:r>
              <a:rPr lang="ru-RU" sz="1400" dirty="0"/>
              <a:t>тыс. руб</a:t>
            </a:r>
            <a:r>
              <a:rPr lang="ru-RU" sz="1400" b="0" dirty="0"/>
              <a:t>.</a:t>
            </a: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1043608" y="5373216"/>
            <a:ext cx="914400" cy="792162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 smtClean="0"/>
              <a:t>2026</a:t>
            </a:r>
          </a:p>
          <a:p>
            <a:pPr>
              <a:spcBef>
                <a:spcPct val="0"/>
              </a:spcBef>
            </a:pPr>
            <a:r>
              <a:rPr lang="ru-RU" sz="1400" dirty="0" smtClean="0"/>
              <a:t>52731,0</a:t>
            </a:r>
          </a:p>
          <a:p>
            <a:pPr>
              <a:spcBef>
                <a:spcPct val="0"/>
              </a:spcBef>
            </a:pPr>
            <a:r>
              <a:rPr lang="ru-RU" sz="1400" dirty="0" smtClean="0"/>
              <a:t>тыс</a:t>
            </a:r>
            <a:r>
              <a:rPr lang="ru-RU" sz="1400" dirty="0"/>
              <a:t>. руб.</a:t>
            </a:r>
          </a:p>
        </p:txBody>
      </p:sp>
      <p:pic>
        <p:nvPicPr>
          <p:cNvPr id="108548" name="Picture 4" descr="https://avatars.mds.yandex.net/i?id=5920d6300afaef011e288922fc4113774abe94a980ddcf95-12531500-images-thumbs&amp;n=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4293096"/>
            <a:ext cx="3168352" cy="21122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Заголовок 1"/>
          <p:cNvSpPr>
            <a:spLocks noGrp="1"/>
          </p:cNvSpPr>
          <p:nvPr>
            <p:ph type="title"/>
          </p:nvPr>
        </p:nvSpPr>
        <p:spPr>
          <a:xfrm>
            <a:off x="2214563" y="0"/>
            <a:ext cx="6929437" cy="1571625"/>
          </a:xfrm>
        </p:spPr>
        <p:txBody>
          <a:bodyPr/>
          <a:lstStyle/>
          <a:p>
            <a:pPr algn="ctr" eaLnBrk="1" hangingPunct="1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«Местное самоуправление в муниципальном образовании 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 муниципальный округ» Смоленской области»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53285" name="Group 37"/>
          <p:cNvGraphicFramePr>
            <a:graphicFrameLocks noGrp="1"/>
          </p:cNvGraphicFramePr>
          <p:nvPr>
            <p:ph sz="quarter" idx="1"/>
          </p:nvPr>
        </p:nvGraphicFramePr>
        <p:xfrm>
          <a:off x="0" y="1600200"/>
          <a:ext cx="9144000" cy="5256213"/>
        </p:xfrm>
        <a:graphic>
          <a:graphicData uri="http://schemas.openxmlformats.org/drawingml/2006/table">
            <a:tbl>
              <a:tblPr/>
              <a:tblGrid>
                <a:gridCol w="5083175"/>
                <a:gridCol w="1428750"/>
                <a:gridCol w="1277938"/>
                <a:gridCol w="1354137"/>
              </a:tblGrid>
              <a:tr h="1171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                                      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270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54579,1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32239,4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44318,3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11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 Развитие муниципальной службы в муниципальном образовании «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2516,1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1171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 Развитие архивного дела в муниципальном образовании «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171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«Обеспечение организационных условий для реализации муниципальной программы»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54489,1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29693,3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44228,3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pic>
        <p:nvPicPr>
          <p:cNvPr id="58403" name="Picture 36" descr="C:\Users\user\Desktop\e380dFAOBG2ASoZBWui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2071"/>
            <a:ext cx="2000281" cy="1419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«Местное самоуправление в муниципальном образовании 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 муниципальный округ» Смоленской области»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endParaRPr lang="ru-RU" sz="18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54315" name="Group 43"/>
          <p:cNvGraphicFramePr>
            <a:graphicFrameLocks noGrp="1"/>
          </p:cNvGraphicFramePr>
          <p:nvPr>
            <p:ph sz="quarter" idx="1"/>
          </p:nvPr>
        </p:nvGraphicFramePr>
        <p:xfrm>
          <a:off x="214282" y="1125345"/>
          <a:ext cx="8786842" cy="5399999"/>
        </p:xfrm>
        <a:graphic>
          <a:graphicData uri="http://schemas.openxmlformats.org/drawingml/2006/table">
            <a:tbl>
              <a:tblPr/>
              <a:tblGrid>
                <a:gridCol w="5003618"/>
                <a:gridCol w="1525493"/>
                <a:gridCol w="1220395"/>
                <a:gridCol w="1037336"/>
              </a:tblGrid>
              <a:tr h="868004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Цели программы: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повышение эффективности деятельности органов местного самоуправления муниципального образования «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Сычевский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муниципальный округ» Смоленской области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06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Наименование целевого показателя  муниципальной программы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0473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1. </a:t>
                      </a: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Кадровый потенциал, обеспечивающий эффективное функционирование и развитие местного самоуправления в муниципальном образовании «</a:t>
                      </a:r>
                      <a:r>
                        <a:rPr kumimoji="0" lang="ru-RU" sz="110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Сычевский</a:t>
                      </a: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муниципальный округ» Смоленской области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2. </a:t>
                      </a: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Доля оснащения архива современным профессиональным оборудованием, 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3. </a:t>
                      </a: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Количество работников органов местного самоуправления, прошедших повышение квалификации, чел.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7630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4. </a:t>
                      </a:r>
                      <a:r>
                        <a:rPr kumimoji="0" lang="ru-RU" sz="110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Количество работников органов местного самоуправления, получивших высшее образование, чел.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730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1"/>
          <p:cNvSpPr>
            <a:spLocks noGrp="1"/>
          </p:cNvSpPr>
          <p:nvPr>
            <p:ph type="title"/>
          </p:nvPr>
        </p:nvSpPr>
        <p:spPr>
          <a:xfrm>
            <a:off x="2071688" y="0"/>
            <a:ext cx="6757987" cy="1417638"/>
          </a:xfrm>
        </p:spPr>
        <p:txBody>
          <a:bodyPr/>
          <a:lstStyle/>
          <a:p>
            <a:pPr algn="ctr" eaLnBrk="1" hangingPunct="1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«Развитие образования в муниципальном образовании </a:t>
            </a:r>
            <a:b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  муниципальный округ» Смоленской области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55348" name="Group 52"/>
          <p:cNvGraphicFramePr>
            <a:graphicFrameLocks noGrp="1"/>
          </p:cNvGraphicFramePr>
          <p:nvPr>
            <p:ph sz="quarter" idx="1"/>
          </p:nvPr>
        </p:nvGraphicFramePr>
        <p:xfrm>
          <a:off x="323528" y="1412776"/>
          <a:ext cx="8568952" cy="5497478"/>
        </p:xfrm>
        <a:graphic>
          <a:graphicData uri="http://schemas.openxmlformats.org/drawingml/2006/table">
            <a:tbl>
              <a:tblPr/>
              <a:tblGrid>
                <a:gridCol w="5177075"/>
                <a:gridCol w="1190133"/>
                <a:gridCol w="1115749"/>
                <a:gridCol w="1085995"/>
              </a:tblGrid>
              <a:tr h="427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                                      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287291,1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260237,9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276390,1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2670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Региональный проект «Все лучшее детям»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1036,0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984,2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984,2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2670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Региональный проект «Педагоги и наставники»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13196,4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13220,3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13230,1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6580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«Организация представления начального общего, основного общего, среднего (полного) общего образования в муниципальном образовании «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174915,6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161473,2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173592,4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5341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 Организация представления дополнительного образования в муниципальных казенных образовательных учреждениях дополнительного образования детей»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7567,4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14393,7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14693,7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«Обеспечение функционирования модели персонифицированного финансирования дополнительного образования детей»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13531,8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121,2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4173,3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5341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«Организация предоставления общедоступного бесплатного дошкольного образования на территории муниципального образования «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58238,4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51237,2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50722,3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6825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«Совершенствование системы устройства детей-сирот и детей, оставшихся без попечения родителей, на воспитание в семье в муниципальном образовании «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2934,3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2934,3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2934,3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«Осуществление государственных полномочий по организации и осуществлению деятельности по опеке и попечительству»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2446,5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2635,2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2821,2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385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«Педагогические кадры в муниципальном образовании «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1727,2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1727,2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1727,2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37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«Обеспечение организационных условий для реализации муниципальной программы»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11697,5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11511,4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11511,4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pic>
        <p:nvPicPr>
          <p:cNvPr id="60466" name="Picture 41" descr="C:\Users\user\Desktop\imgprevie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8727"/>
            <a:ext cx="1714531" cy="1270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«Развитие образования в муниципальном образовании </a:t>
            </a:r>
            <a:b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  муниципальный округ» Смоленской области»</a:t>
            </a:r>
            <a:endParaRPr lang="ru-RU" sz="18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56358" name="Group 38"/>
          <p:cNvGraphicFramePr>
            <a:graphicFrameLocks noGrp="1"/>
          </p:cNvGraphicFramePr>
          <p:nvPr>
            <p:ph sz="quarter" idx="1"/>
          </p:nvPr>
        </p:nvGraphicFramePr>
        <p:xfrm>
          <a:off x="214282" y="1428737"/>
          <a:ext cx="8786874" cy="5226976"/>
        </p:xfrm>
        <a:graphic>
          <a:graphicData uri="http://schemas.openxmlformats.org/drawingml/2006/table">
            <a:tbl>
              <a:tblPr/>
              <a:tblGrid>
                <a:gridCol w="5003636"/>
                <a:gridCol w="1525500"/>
                <a:gridCol w="1220400"/>
                <a:gridCol w="1037338"/>
              </a:tblGrid>
              <a:tr h="112098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Цели программы: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Обеспечение общедоступного бесплатного дошкольного и общего образования.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Обеспечение современного качества, доступности и эффективности дополнительного образования.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554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Наименование целевого показателя  муниципальной программы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9240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1.Доля выпускников муниципальных общеобразовательных учреждений, освоивших образовательную программу базового уровня, в общей численности выпускников муниципальных образовательных учреждений, сдавших единый государственный экзамен по данным предметам;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863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2.Доля выпускников муниципальных общеобразовательных учреждений, не получивших аттестат о среднем (полном) образовании, в общей численности выпускников муниципальных общеобразовательных  учреждений;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8634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3.Доля муниципальных общеобразовательных учреждений, соответствующих современным требованиям обучения, в общей численности муниципальных общеобразовательных  учреждений;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8074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«Развитие образования в муниципальном образовании </a:t>
            </a:r>
            <a:b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  муниципальный округ» Смоленской области»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283" y="1500175"/>
          <a:ext cx="8715435" cy="5072099"/>
        </p:xfrm>
        <a:graphic>
          <a:graphicData uri="http://schemas.openxmlformats.org/drawingml/2006/table">
            <a:tbl>
              <a:tblPr/>
              <a:tblGrid>
                <a:gridCol w="5923774"/>
                <a:gridCol w="817072"/>
                <a:gridCol w="1021339"/>
                <a:gridCol w="953250"/>
              </a:tblGrid>
              <a:tr h="7099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Наименование целевого показателя  муниципальной программы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099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4. Доля детей первой и второй групп здоровья в общей численности обучающихся в муниципальных общеобразовательных  учреждениях;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63,2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099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5. Доля детей в возрасте 1-7  лет, получающих дошкольную образовательную услугу и (или) услугу по их содержанию в муниципальных образовательных учреждениях, в общей численности детей в возрасте 1-7 лет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66,0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66,0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66,0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8122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6. Количество детей в возрасте 1-7 лет, получающих дошкольную образовательную услугу и (или) услугу по их содержанию в муниципальных образовательных учреждениях, в общей численности детей в возрасте 1-7 лет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240,0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221,0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221,0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099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7. Доля детей в возрасте 1-7лет, стоящих на учете для определения в муниципальные дошкольные образовательные учреждения, в общей численности детей в возрасте 1-7 лет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7099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8. Количество детей в возрасте 5-18 лет, получающих услуги по дополнительному образованию в организациях различной организационно-правовой формы и формы собственности, в общей численности детей данной возрастной группы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1448,0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1448,0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1448,0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099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9. Количество проведенных мероприятий учреждениями дополнительного образования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Заголовок 1"/>
          <p:cNvSpPr>
            <a:spLocks noGrp="1"/>
          </p:cNvSpPr>
          <p:nvPr>
            <p:ph type="title"/>
          </p:nvPr>
        </p:nvSpPr>
        <p:spPr>
          <a:xfrm>
            <a:off x="1928813" y="0"/>
            <a:ext cx="7215187" cy="1571625"/>
          </a:xfrm>
        </p:spPr>
        <p:txBody>
          <a:bodyPr/>
          <a:lstStyle/>
          <a:p>
            <a:pPr algn="ctr" eaLnBrk="1" hangingPunct="1"/>
            <a:r>
              <a:rPr lang="ru-RU" sz="2000" b="1" i="1" dirty="0" smtClean="0">
                <a:solidFill>
                  <a:srgbClr val="FF0066"/>
                </a:solidFill>
                <a:latin typeface="Times New Roman" pitchFamily="18" charset="0"/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</a:t>
            </a:r>
            <a:b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«Развитие культуры и туризма </a:t>
            </a:r>
            <a:b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в муниципальном образовании </a:t>
            </a:r>
            <a:b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 муниципальный округ» Смоленской области»</a:t>
            </a:r>
            <a:endParaRPr lang="ru-RU" sz="14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58425" name="Group 57"/>
          <p:cNvGraphicFramePr>
            <a:graphicFrameLocks noGrp="1"/>
          </p:cNvGraphicFramePr>
          <p:nvPr>
            <p:ph sz="quarter" idx="1"/>
          </p:nvPr>
        </p:nvGraphicFramePr>
        <p:xfrm>
          <a:off x="285720" y="1500175"/>
          <a:ext cx="8572560" cy="5114047"/>
        </p:xfrm>
        <a:graphic>
          <a:graphicData uri="http://schemas.openxmlformats.org/drawingml/2006/table">
            <a:tbl>
              <a:tblPr/>
              <a:tblGrid>
                <a:gridCol w="5104839"/>
                <a:gridCol w="1116219"/>
                <a:gridCol w="1190634"/>
                <a:gridCol w="1160868"/>
              </a:tblGrid>
              <a:tr h="353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                                      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659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129561,1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93226,1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92417,0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2886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Региональный проект «Семейные ценности и инфраструктура культуры»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686,5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5897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 «Организация библиотечного обслуживания населения в муниципальном образовании «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26744,1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25556,4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25347,0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6191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 «Организация музейного обслуживания населения в муниципальном образовании «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2848,9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2704,8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2696,8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528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«Развитие физической культуры и спорта в муниципальном образовании «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21484,8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16473,5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16278,5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5820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«Развитие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культурно-досуговой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деятельности в муниципальном образовании «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58485,4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29988,0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29673,0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077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«Развитие художественно-эстетического воспитания подрастающего поколения, выявление и поддержка юных дарований в муниципальном казенном учреждении дополнительного образования детей «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Сычевская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детская школа искусств»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13368,9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12918,7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12853,7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5662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«Развитие туризма на территории муниципального образования в муниципальном образовании «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2653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«Обеспечение организационных условий для реализации муниципальной программы»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5877,6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5564,7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5548,0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pic>
        <p:nvPicPr>
          <p:cNvPr id="63543" name="Picture 46" descr="C:\Users\user\Desktop\imgpreview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857406" cy="1473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</a:t>
            </a:r>
            <a:b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«Развитие культуры и туризма в муниципальном образовании 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 район» Смоленской области»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endParaRPr lang="ru-RU" sz="2000" dirty="0" smtClean="0"/>
          </a:p>
        </p:txBody>
      </p:sp>
      <p:graphicFrame>
        <p:nvGraphicFramePr>
          <p:cNvPr id="59465" name="Group 73"/>
          <p:cNvGraphicFramePr>
            <a:graphicFrameLocks noGrp="1"/>
          </p:cNvGraphicFramePr>
          <p:nvPr>
            <p:ph sz="quarter" idx="1"/>
          </p:nvPr>
        </p:nvGraphicFramePr>
        <p:xfrm>
          <a:off x="214282" y="214290"/>
          <a:ext cx="8750206" cy="6300639"/>
        </p:xfrm>
        <a:graphic>
          <a:graphicData uri="http://schemas.openxmlformats.org/drawingml/2006/table">
            <a:tbl>
              <a:tblPr/>
              <a:tblGrid>
                <a:gridCol w="4664284"/>
                <a:gridCol w="1084429"/>
                <a:gridCol w="1012134"/>
                <a:gridCol w="939838"/>
                <a:gridCol w="1049521"/>
              </a:tblGrid>
              <a:tr h="1370100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Цели программы: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Создание социально-экономических условий для развития культуры, спорта и туризма в муниципальном образовании «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Сычевский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муниципальный округ» Смоленской области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99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Наименование целевого показателя  муниципальной программы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5560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1. Количество посещений библиотек – ед.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126500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137400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150000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606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2. Количество проведенных мероприятий – ед.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2370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5394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3. Количество участников мероприятий, 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42700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50700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50900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5394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4. Количество предметов хранения музея – ед.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7655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7660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7670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7680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72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5. Количество посещений – ед.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8500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8800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720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6. Количество проводимых мероприятий – ед.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069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7. Количество человек, систематически занимающихся физической культурой и спортом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0460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8. Количество спортивно-массовых мероприятий – ед.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Заголовок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229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</a:t>
            </a:r>
            <a:b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«Развитие культуры и туризма в муниципальном образовании 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 район» Смоленской области»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endParaRPr lang="ru-RU" sz="2000" dirty="0" smtClean="0"/>
          </a:p>
        </p:txBody>
      </p:sp>
      <p:graphicFrame>
        <p:nvGraphicFramePr>
          <p:cNvPr id="59465" name="Group 73"/>
          <p:cNvGraphicFramePr>
            <a:graphicFrameLocks noGrp="1"/>
          </p:cNvGraphicFramePr>
          <p:nvPr>
            <p:ph sz="quarter" idx="1"/>
          </p:nvPr>
        </p:nvGraphicFramePr>
        <p:xfrm>
          <a:off x="214282" y="214290"/>
          <a:ext cx="8715437" cy="6053936"/>
        </p:xfrm>
        <a:graphic>
          <a:graphicData uri="http://schemas.openxmlformats.org/drawingml/2006/table">
            <a:tbl>
              <a:tblPr/>
              <a:tblGrid>
                <a:gridCol w="4645750"/>
                <a:gridCol w="1080120"/>
                <a:gridCol w="1008112"/>
                <a:gridCol w="936104"/>
                <a:gridCol w="1045351"/>
              </a:tblGrid>
              <a:tr h="1281584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Цели программы: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Создание социально-экономических условий для развития культуры, спорта и туризма в муниципальном образовании «</a:t>
                      </a:r>
                      <a:r>
                        <a:rPr kumimoji="0" lang="ru-RU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Сычевский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муниципальный округ» Смоленской области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900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Наименование целевого показателя  муниципальной программы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40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9. Количество спортсменов, занимающихся по программам спортивной подготовки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621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10. Количество посетителей мероприятий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104200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104250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104300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104350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5434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11. Число клубных формирований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6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12. Количество участников клубных мероприятий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1175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21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13. Количество обучающихся в школах дополнительного образования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470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6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14. Количество посетителей мероприятий ДШИ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2259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2259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2259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5434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15. Количество принимаемых туристов и экскурсантов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20025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20030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20050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20050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1"/>
          <p:cNvSpPr>
            <a:spLocks noGrp="1"/>
          </p:cNvSpPr>
          <p:nvPr>
            <p:ph type="title"/>
          </p:nvPr>
        </p:nvSpPr>
        <p:spPr>
          <a:xfrm>
            <a:off x="2714625" y="142875"/>
            <a:ext cx="6429375" cy="1643063"/>
          </a:xfrm>
        </p:spPr>
        <p:txBody>
          <a:bodyPr/>
          <a:lstStyle/>
          <a:p>
            <a:pPr algn="ctr" eaLnBrk="1" hangingPunct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«Развитие молодежной политики на территории муниципального образования «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муниципальный округ» Смоленской области»</a:t>
            </a:r>
          </a:p>
        </p:txBody>
      </p:sp>
      <p:graphicFrame>
        <p:nvGraphicFramePr>
          <p:cNvPr id="60463" name="Group 47"/>
          <p:cNvGraphicFramePr>
            <a:graphicFrameLocks noGrp="1"/>
          </p:cNvGraphicFramePr>
          <p:nvPr>
            <p:ph sz="quarter" idx="1"/>
          </p:nvPr>
        </p:nvGraphicFramePr>
        <p:xfrm>
          <a:off x="395536" y="2071679"/>
          <a:ext cx="8496944" cy="4606571"/>
        </p:xfrm>
        <a:graphic>
          <a:graphicData uri="http://schemas.openxmlformats.org/drawingml/2006/table">
            <a:tbl>
              <a:tblPr/>
              <a:tblGrid>
                <a:gridCol w="5376973"/>
                <a:gridCol w="995735"/>
                <a:gridCol w="1128501"/>
                <a:gridCol w="995735"/>
              </a:tblGrid>
              <a:tr h="4477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                                      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461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1849,0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1789,0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1789,0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5799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 «Гражданско-патриотическое воспитание граждан  на территории муниципального образования «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545,0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565,0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565,0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5799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«Обеспечение квалифицированными кадрами  учреждений , находящихся на территории муниципального образования «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984,0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924,0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924,0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435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«Комплексные меры противодействия злоупотреблению наркотическими средствами и их незаконному обороту в муниципальном образовании «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52,0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9071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 Комплексные меры по профилактике безнадзорности, правонарушений среди несовершеннолетних, семейного неблагополучия и соблюдения законодательства  о правах ребенка в муниципальном образовании «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821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 «Комплексные меры по профилактике правонарушений и усилению борьбы с преступностью  в муниципальном образовании «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pic>
        <p:nvPicPr>
          <p:cNvPr id="65581" name="Picture 36" descr="C:\Users\user\Desktop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4759"/>
            <a:ext cx="2357468" cy="1702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Заголовок 1"/>
          <p:cNvSpPr>
            <a:spLocks noGrp="1"/>
          </p:cNvSpPr>
          <p:nvPr>
            <p:ph type="title"/>
          </p:nvPr>
        </p:nvSpPr>
        <p:spPr>
          <a:xfrm>
            <a:off x="914400" y="116632"/>
            <a:ext cx="7772400" cy="1008112"/>
          </a:xfrm>
        </p:spPr>
        <p:txBody>
          <a:bodyPr/>
          <a:lstStyle/>
          <a:p>
            <a:pPr algn="ctr" eaLnBrk="1" hangingPunct="1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«Развитие молодежной политики на территории муниципального образования «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муниципальный округ» Смоленской области»</a:t>
            </a:r>
            <a:endParaRPr lang="ru-RU" sz="1800" b="1" dirty="0" smtClean="0"/>
          </a:p>
        </p:txBody>
      </p:sp>
      <p:graphicFrame>
        <p:nvGraphicFramePr>
          <p:cNvPr id="61498" name="Group 58"/>
          <p:cNvGraphicFramePr>
            <a:graphicFrameLocks noGrp="1"/>
          </p:cNvGraphicFramePr>
          <p:nvPr>
            <p:ph sz="quarter" idx="1"/>
          </p:nvPr>
        </p:nvGraphicFramePr>
        <p:xfrm>
          <a:off x="285720" y="1124745"/>
          <a:ext cx="8606760" cy="5496900"/>
        </p:xfrm>
        <a:graphic>
          <a:graphicData uri="http://schemas.openxmlformats.org/drawingml/2006/table">
            <a:tbl>
              <a:tblPr/>
              <a:tblGrid>
                <a:gridCol w="5715426"/>
                <a:gridCol w="1008604"/>
                <a:gridCol w="941365"/>
                <a:gridCol w="941365"/>
              </a:tblGrid>
              <a:tr h="119547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Цели программы: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создание стартовых условий для развития инновационного потенциала молодежи и последующего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включения ее в процессы общественно-политического, социально-экономического и культурного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преобразования муниципального образования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01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Наименование целевого показателя  муниципальной программы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184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детей и молодежи, охваченных мероприятиями гражданско-патриотической направленности, чел.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2230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3253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студентов, получающих муниципальную стипендию, чел.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184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проведенных мероприятий, связанных с профилактикой злоупотребления наркотических средств, 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184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  проведенных мероприятий, связанных с профилактикой семейного неблагополучия и оздоровлением обстановки в неблагополучных семьях, 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2395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выявленных правонарушений, совершенных несовершеннолетними, 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184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опубликованных информационных</a:t>
                      </a:r>
                      <a:r>
                        <a:rPr lang="ru-RU" sz="1100" dirty="0" smtClean="0"/>
                        <a:t/>
                      </a:r>
                      <a:br>
                        <a:rPr lang="ru-RU" sz="1100" dirty="0" smtClean="0"/>
                      </a:b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 методических материалов в сфере реализации молодёжной политики, 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184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публикаций в СМИ и интернете, связанных с профилактикой злоупотребления наркотических средств, 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7471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публикаций в СМИ и интернете, направленных на снижение числа преступлений, совершаемых на улицах и в иных  общественных  местах  на  территории </a:t>
                      </a:r>
                      <a:r>
                        <a:rPr kumimoji="0" lang="ru-RU" sz="11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Сычевского</a:t>
                      </a: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муниципального округа» в том числе преступлений,     совершенных несовершеннолетними, 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622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публикаций в СМИ и интернете, направленных на предупреждение экстремистской деятельности, 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Заголовок 1"/>
          <p:cNvSpPr>
            <a:spLocks noGrp="1"/>
          </p:cNvSpPr>
          <p:nvPr>
            <p:ph type="title"/>
          </p:nvPr>
        </p:nvSpPr>
        <p:spPr>
          <a:xfrm>
            <a:off x="2428875" y="274638"/>
            <a:ext cx="6715125" cy="1654175"/>
          </a:xfrm>
        </p:spPr>
        <p:txBody>
          <a:bodyPr/>
          <a:lstStyle/>
          <a:p>
            <a:pPr algn="ctr" eaLnBrk="1" hangingPunct="1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  программа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«Развитие субъектов малого и среднего предпринимательства в муниципальном образовании 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 муниципальный округ» </a:t>
            </a:r>
            <a:b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Смоленской области» </a:t>
            </a:r>
            <a:endParaRPr lang="ru-RU" sz="20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42844" y="2140272"/>
          <a:ext cx="8786810" cy="4360563"/>
        </p:xfrm>
        <a:graphic>
          <a:graphicData uri="http://schemas.openxmlformats.org/drawingml/2006/table">
            <a:tbl>
              <a:tblPr/>
              <a:tblGrid>
                <a:gridCol w="5011228"/>
                <a:gridCol w="1372939"/>
                <a:gridCol w="1304292"/>
                <a:gridCol w="1098351"/>
              </a:tblGrid>
              <a:tr h="9609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                                      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24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2560,0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75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«Оказание финансовой поддержки субъектам малого и среднего предпринимательства»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2560,0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5954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Расходы на реализацию мероприятий в рамках муниципальных программ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0001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Субсидии субъектам малого и среднего предпринимательства в муниципальном образовании «</a:t>
                      </a:r>
                      <a:r>
                        <a:rPr kumimoji="0" lang="ru-RU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2500,0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5762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Субсидии на предоставление грантов субъектам малого и среднего предпринимательства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2500,0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pic>
        <p:nvPicPr>
          <p:cNvPr id="67614" name="Picture 41" descr="C:\Users\user\Desktop\podderjka_predprinimatelej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76468"/>
            <a:ext cx="2214593" cy="1823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  программа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«Развитие субъектов малого и среднего предпринимательства в муниципальном образовании 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 муниципальный округ» Смоленской области»</a:t>
            </a:r>
            <a:endParaRPr lang="ru-RU" sz="2000" dirty="0" smtClean="0"/>
          </a:p>
        </p:txBody>
      </p:sp>
      <p:graphicFrame>
        <p:nvGraphicFramePr>
          <p:cNvPr id="63526" name="Group 38"/>
          <p:cNvGraphicFramePr>
            <a:graphicFrameLocks noGrp="1"/>
          </p:cNvGraphicFramePr>
          <p:nvPr>
            <p:ph sz="quarter" idx="1"/>
          </p:nvPr>
        </p:nvGraphicFramePr>
        <p:xfrm>
          <a:off x="214281" y="1571613"/>
          <a:ext cx="8715437" cy="4691652"/>
        </p:xfrm>
        <a:graphic>
          <a:graphicData uri="http://schemas.openxmlformats.org/drawingml/2006/table">
            <a:tbl>
              <a:tblPr/>
              <a:tblGrid>
                <a:gridCol w="5515237"/>
                <a:gridCol w="1089430"/>
                <a:gridCol w="1021340"/>
                <a:gridCol w="1089430"/>
              </a:tblGrid>
              <a:tr h="1714511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Цели программы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Формирование благоприятных условий для устойчивого функционирования и развития малого и среднего предпринимательства, увеличение зарегистрированных на территории муниципального образования «</a:t>
                      </a:r>
                      <a:r>
                        <a:rPr kumimoji="0" lang="ru-RU" sz="16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Сычевский</a:t>
                      </a:r>
                      <a:r>
                        <a:rPr kumimoji="0" lang="ru-RU" sz="16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муниципальный округ» Смоленской области юридических и физических лиц, осуществляющих предпринимательскую деятельность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8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Наименование целевого показателя  муниципальной программы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2883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Число субъектов МСП, 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2648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Оборот малых и средних предприятий, включая </a:t>
                      </a:r>
                      <a:r>
                        <a:rPr kumimoji="0" lang="ru-RU" sz="11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микропредприятия</a:t>
                      </a: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млн.руб.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1,688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1,751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1,839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005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организаций, 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76724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Число зарегистрированных на территории муниципального образования «</a:t>
                      </a:r>
                      <a:r>
                        <a:rPr kumimoji="0" lang="ru-RU" sz="1100" b="0" i="0" kern="120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Сычевский</a:t>
                      </a: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муниципальный округ» Смоленской области юридических и физических лиц, осуществляющих предпринимательскую деятельность, в расчете на 10 тыс. жителей, 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4300" marR="114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7438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Количество субъектов МСП и физических лиц, не являющихся индивидуальными предпринимателями, применяющих специальный налоговый режим «Налог на профессиональный доход», которым оказана муниципальная поддержка, ед.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14300" marR="114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Заголовок 1"/>
          <p:cNvSpPr>
            <a:spLocks noGrp="1"/>
          </p:cNvSpPr>
          <p:nvPr>
            <p:ph type="title"/>
          </p:nvPr>
        </p:nvSpPr>
        <p:spPr>
          <a:xfrm>
            <a:off x="2500313" y="0"/>
            <a:ext cx="6643687" cy="1571625"/>
          </a:xfrm>
        </p:spPr>
        <p:txBody>
          <a:bodyPr/>
          <a:lstStyle/>
          <a:p>
            <a:pPr algn="ctr" eaLnBrk="1" hangingPunct="1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  <a:t>«Развитие дорожно-транспортного комплекса на территории муниципального образования </a:t>
            </a:r>
            <a:b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  <a:t>«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  <a:t> муниципальный округ» Смоленской области»</a:t>
            </a:r>
            <a:endParaRPr lang="ru-RU" sz="1800" i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64544" name="Group 32"/>
          <p:cNvGraphicFramePr>
            <a:graphicFrameLocks noGrp="1"/>
          </p:cNvGraphicFramePr>
          <p:nvPr>
            <p:ph sz="quarter" idx="1"/>
          </p:nvPr>
        </p:nvGraphicFramePr>
        <p:xfrm>
          <a:off x="285721" y="1928802"/>
          <a:ext cx="8572560" cy="4741808"/>
        </p:xfrm>
        <a:graphic>
          <a:graphicData uri="http://schemas.openxmlformats.org/drawingml/2006/table">
            <a:tbl>
              <a:tblPr/>
              <a:tblGrid>
                <a:gridCol w="5582423"/>
                <a:gridCol w="1080120"/>
                <a:gridCol w="936104"/>
                <a:gridCol w="973913"/>
              </a:tblGrid>
              <a:tr h="4200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                                      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875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330962,1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353914,3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103322,3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Региональный проект «Региональная и местная дорожная сеть»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240750,2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«Обеспечение безопасности дорожного движения на территории муниципального образования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85693,8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353096,3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102504,3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924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«Обеспечение охраны жизни, здоровья граждан и детей, гарантий их законных прав на безопасные условия движений по дорогам муниципального образования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18,0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1183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«Создание условий для предоставления транспортных услуг населению и организации транспортного обслуживания между поселениями в границах муниципального образования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4500,0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pic>
        <p:nvPicPr>
          <p:cNvPr id="69662" name="Picture 31" descr="C:\Users\user\Desktop\gallery!2o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5766"/>
            <a:ext cx="2357468" cy="160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«Развитие дорожно-транспортного комплекса на территории муниципального образования «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 муниципальный округ» Смоленской области»</a:t>
            </a:r>
            <a:endParaRPr lang="ru-RU" sz="2000" dirty="0" smtClean="0"/>
          </a:p>
        </p:txBody>
      </p:sp>
      <p:graphicFrame>
        <p:nvGraphicFramePr>
          <p:cNvPr id="65579" name="Group 43"/>
          <p:cNvGraphicFramePr>
            <a:graphicFrameLocks noGrp="1"/>
          </p:cNvGraphicFramePr>
          <p:nvPr>
            <p:ph sz="quarter" idx="1"/>
          </p:nvPr>
        </p:nvGraphicFramePr>
        <p:xfrm>
          <a:off x="214282" y="1500175"/>
          <a:ext cx="8643998" cy="4574708"/>
        </p:xfrm>
        <a:graphic>
          <a:graphicData uri="http://schemas.openxmlformats.org/drawingml/2006/table">
            <a:tbl>
              <a:tblPr/>
              <a:tblGrid>
                <a:gridCol w="4560610"/>
                <a:gridCol w="1428661"/>
                <a:gridCol w="1430160"/>
                <a:gridCol w="1224567"/>
              </a:tblGrid>
              <a:tr h="1051466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Цели программы: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обеспечение охраны жизни, здоровья граждан и их имущества, гарантий их законных прав на безопасные условия движения на дорогах, а также создание благоприятных условий для предоставления транспортных услуг населению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57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Наименование целевого показателя  муниципальной программы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507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Количество дорожно-транспортных происшествий – шт.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6853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Количество пострадавших  в дорожно-транспортных происшествиях – чел.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6018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Количество  погибших в дорожно-транспортных происшествиях – чел.</a:t>
                      </a:r>
                    </a:p>
                  </a:txBody>
                  <a:tcPr marL="114300" marR="114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546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Количество муниципальных маршрутов – шт.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73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Количество перевезенных пассажиров – чел.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24980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24995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25015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Заголовок 1"/>
          <p:cNvSpPr>
            <a:spLocks noGrp="1"/>
          </p:cNvSpPr>
          <p:nvPr>
            <p:ph type="title"/>
          </p:nvPr>
        </p:nvSpPr>
        <p:spPr>
          <a:xfrm>
            <a:off x="2786063" y="0"/>
            <a:ext cx="6286500" cy="1928813"/>
          </a:xfrm>
        </p:spPr>
        <p:txBody>
          <a:bodyPr/>
          <a:lstStyle/>
          <a:p>
            <a:pPr algn="ctr" eaLnBrk="1" hangingPunct="1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  <a:t>«Управление муниципальными финансами в муниципальном образовании «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  <a:t> муниципальный округ» Смоленской области» </a:t>
            </a:r>
            <a:b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endParaRPr lang="ru-RU" sz="18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66597" name="Group 37"/>
          <p:cNvGraphicFramePr>
            <a:graphicFrameLocks noGrp="1"/>
          </p:cNvGraphicFramePr>
          <p:nvPr>
            <p:ph sz="quarter" idx="1"/>
          </p:nvPr>
        </p:nvGraphicFramePr>
        <p:xfrm>
          <a:off x="214282" y="2143117"/>
          <a:ext cx="8643998" cy="2504564"/>
        </p:xfrm>
        <a:graphic>
          <a:graphicData uri="http://schemas.openxmlformats.org/drawingml/2006/table">
            <a:tbl>
              <a:tblPr/>
              <a:tblGrid>
                <a:gridCol w="4727187"/>
                <a:gridCol w="1215563"/>
                <a:gridCol w="1350624"/>
                <a:gridCol w="1350624"/>
              </a:tblGrid>
              <a:tr h="939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                                      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261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14676,0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14546,7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14546,7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9392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«Обеспечение организационных условий для реализации муниципальной программы»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14676,0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14546,7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14546,7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pic>
        <p:nvPicPr>
          <p:cNvPr id="71715" name="Picture 2" descr="C:\Users\user\Desktop\cover-041-630x3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42" y="142852"/>
            <a:ext cx="2579721" cy="1785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00188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«Управление муниципальными финансами в муниципальном образовании 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 муниципальный округ» Смоленской области» 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endParaRPr lang="ru-RU" sz="1800" dirty="0" smtClean="0"/>
          </a:p>
        </p:txBody>
      </p:sp>
      <p:graphicFrame>
        <p:nvGraphicFramePr>
          <p:cNvPr id="67637" name="Group 53"/>
          <p:cNvGraphicFramePr>
            <a:graphicFrameLocks noGrp="1"/>
          </p:cNvGraphicFramePr>
          <p:nvPr>
            <p:ph sz="quarter" idx="1"/>
          </p:nvPr>
        </p:nvGraphicFramePr>
        <p:xfrm>
          <a:off x="214282" y="1124377"/>
          <a:ext cx="8715437" cy="4958879"/>
        </p:xfrm>
        <a:graphic>
          <a:graphicData uri="http://schemas.openxmlformats.org/drawingml/2006/table">
            <a:tbl>
              <a:tblPr/>
              <a:tblGrid>
                <a:gridCol w="6128042"/>
                <a:gridCol w="885162"/>
                <a:gridCol w="885161"/>
                <a:gridCol w="817072"/>
              </a:tblGrid>
              <a:tr h="1324566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Цели программы 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Обеспечение финансовой устойчивости бюджета муниципального округа, создание условий для повышения качества управления муниципальными финансами 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 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8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Наименование целевого показателя  муниципальной программы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77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Соответствие     решения 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Сычевской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окружной Думы  о бюджете муниципального округа  требованиям     Бюджетного кодекса  Российской Федерации (%)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12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Увеличение доли расходов бюджета муниципального округа,  сформированных в рамках   муниципальных программ  (%)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96,0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96,0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96,0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412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Сокращение отклонения фактического объема налоговых и неналоговых доходов за отчетный период от  утвержденного плана,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4120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Просроченная задолженность по долговым обязательствам муниципального образования «</a:t>
                      </a:r>
                      <a:r>
                        <a:rPr kumimoji="0" lang="ru-RU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(тыс. руб.)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7358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Доля расходов  на обслуживание         муниципального долга   в   расходах бюджета муниципального округа,     за исключением   объема расходов, которые осуществляются     за счет   субвенций, предоставляемых   из бюджетов   бюджетной системы   Российской Федерации %(предел – 15% - ст.111 БК РФ)     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5354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Выполнение плана контрольных мероприятий (%)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82737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 </a:t>
            </a:r>
            <a:br>
              <a:rPr lang="ru-RU" sz="16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</a:rPr>
              <a:t>«Материально  –  техническое  и  транспортное  обеспечение  </a:t>
            </a:r>
            <a:b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</a:rPr>
              <a:t>деятельности  органов   местного самоуправления  муниципального </a:t>
            </a:r>
            <a:b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</a:rPr>
              <a:t> образования  «</a:t>
            </a:r>
            <a:r>
              <a:rPr lang="ru-RU" sz="1600" b="1" i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1600" b="1" i="1" dirty="0" smtClean="0">
                <a:solidFill>
                  <a:schemeClr val="tx1"/>
                </a:solidFill>
                <a:latin typeface="Times New Roman" pitchFamily="18" charset="0"/>
              </a:rPr>
              <a:t> муниципальный округ» Смоленской области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</a:rPr>
              <a:t>»</a:t>
            </a:r>
            <a:r>
              <a:rPr lang="ru-RU" sz="2000" i="1" dirty="0" smtClean="0">
                <a:solidFill>
                  <a:schemeClr val="tx1"/>
                </a:solidFill>
                <a:latin typeface="Times New Roman" pitchFamily="18" charset="0"/>
              </a:rPr>
              <a:t> </a:t>
            </a:r>
            <a:endParaRPr lang="ru-RU" sz="2000" i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68639" name="Group 31"/>
          <p:cNvGraphicFramePr>
            <a:graphicFrameLocks noGrp="1"/>
          </p:cNvGraphicFramePr>
          <p:nvPr>
            <p:ph sz="quarter" idx="1"/>
          </p:nvPr>
        </p:nvGraphicFramePr>
        <p:xfrm>
          <a:off x="214281" y="2034536"/>
          <a:ext cx="8715437" cy="1888543"/>
        </p:xfrm>
        <a:graphic>
          <a:graphicData uri="http://schemas.openxmlformats.org/drawingml/2006/table">
            <a:tbl>
              <a:tblPr/>
              <a:tblGrid>
                <a:gridCol w="4970521"/>
                <a:gridCol w="1225609"/>
                <a:gridCol w="1225609"/>
                <a:gridCol w="1293698"/>
              </a:tblGrid>
              <a:tr h="4583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                                      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0722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35364,1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30130,7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29930,7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800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«Материально-техническое обеспечение деятельности муниципальных 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учрежедний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муниципального образования «</a:t>
                      </a: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35364,1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30130,7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29930,7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3684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  <a:t>«Материально  –  техническое  и  транспортное  обеспечение 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  <a:t>деятельности  органов   местного самоуправления  муниципального </a:t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  <a:t> образования  «</a:t>
            </a:r>
            <a:r>
              <a:rPr lang="ru-RU" sz="2000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</a:rPr>
              <a:t> муниципальный округ» Смоленской области»</a:t>
            </a:r>
            <a:endParaRPr lang="ru-RU" sz="2000" dirty="0" smtClean="0"/>
          </a:p>
        </p:txBody>
      </p:sp>
      <p:graphicFrame>
        <p:nvGraphicFramePr>
          <p:cNvPr id="69660" name="Group 28"/>
          <p:cNvGraphicFramePr>
            <a:graphicFrameLocks noGrp="1"/>
          </p:cNvGraphicFramePr>
          <p:nvPr>
            <p:ph sz="quarter" idx="1"/>
          </p:nvPr>
        </p:nvGraphicFramePr>
        <p:xfrm>
          <a:off x="214283" y="1714489"/>
          <a:ext cx="8643996" cy="4714908"/>
        </p:xfrm>
        <a:graphic>
          <a:graphicData uri="http://schemas.openxmlformats.org/drawingml/2006/table">
            <a:tbl>
              <a:tblPr/>
              <a:tblGrid>
                <a:gridCol w="5334968"/>
                <a:gridCol w="1012967"/>
                <a:gridCol w="1012968"/>
                <a:gridCol w="1283093"/>
              </a:tblGrid>
              <a:tr h="1743201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Цели   муниципальной программы: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организация автотранспортного обслуживания и хозяйственного обеспечения деятельности органов местного самоуправления муниципального образования «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Сычевский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муниципальный округ» Смоленской области, структурных подразделений  Администрации муниципального образования «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Сычевский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муниципальный округ» Смоленской области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543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Наименование целевого показателя  муниципальной программы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007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Повышение уровня обеспеченности транспортными средствами(%)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10099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Уровень содержания автомобилей, зданий и служебных помещений в надлежащем порядке(%)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Заголовок 1"/>
          <p:cNvSpPr>
            <a:spLocks noGrp="1"/>
          </p:cNvSpPr>
          <p:nvPr>
            <p:ph type="title"/>
          </p:nvPr>
        </p:nvSpPr>
        <p:spPr>
          <a:xfrm>
            <a:off x="2500313" y="0"/>
            <a:ext cx="6429375" cy="1857375"/>
          </a:xfrm>
        </p:spPr>
        <p:txBody>
          <a:bodyPr/>
          <a:lstStyle/>
          <a:p>
            <a:pPr algn="ctr" eaLnBrk="1" hangingPunct="1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  <a:t>«Социальная поддержка граждан, проживающих на территории</a:t>
            </a:r>
            <a:b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муниципального образования </a:t>
            </a:r>
            <a:b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  <a:t>«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</a:rPr>
              <a:t> муниципальный округ» Смоленской области» </a:t>
            </a:r>
            <a:endParaRPr lang="ru-RU" sz="1800" i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70688" name="Group 32"/>
          <p:cNvGraphicFramePr>
            <a:graphicFrameLocks noGrp="1"/>
          </p:cNvGraphicFramePr>
          <p:nvPr>
            <p:ph sz="quarter" idx="1"/>
          </p:nvPr>
        </p:nvGraphicFramePr>
        <p:xfrm>
          <a:off x="214281" y="1928803"/>
          <a:ext cx="8643997" cy="4003313"/>
        </p:xfrm>
        <a:graphic>
          <a:graphicData uri="http://schemas.openxmlformats.org/drawingml/2006/table">
            <a:tbl>
              <a:tblPr/>
              <a:tblGrid>
                <a:gridCol w="5267435"/>
                <a:gridCol w="1080500"/>
                <a:gridCol w="1012969"/>
                <a:gridCol w="1283093"/>
              </a:tblGrid>
              <a:tr h="5640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                                      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0307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515,0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515,0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515,0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2042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«Доступная среда на территории муниципального образования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15,0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15,0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15,0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12042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«Поддержка общественных организаций муниципального образования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 муниципальный округ»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  <p:pic>
        <p:nvPicPr>
          <p:cNvPr id="75806" name="Picture 2" descr="C:\Users\user\Desktop\vebinar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18492"/>
            <a:ext cx="2143155" cy="163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Заголовок 1"/>
          <p:cNvSpPr>
            <a:spLocks noGrp="1"/>
          </p:cNvSpPr>
          <p:nvPr>
            <p:ph type="title"/>
          </p:nvPr>
        </p:nvSpPr>
        <p:spPr>
          <a:xfrm>
            <a:off x="500063" y="214313"/>
            <a:ext cx="8501062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Муниципальная программа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«Социальная поддержка граждан, проживающих на территории</a:t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муниципального образования «</a:t>
            </a:r>
            <a:r>
              <a:rPr lang="ru-RU" sz="2000" b="1" dirty="0" err="1" smtClean="0">
                <a:solidFill>
                  <a:schemeClr val="tx1"/>
                </a:solidFill>
                <a:latin typeface="Times New Roman" pitchFamily="18" charset="0"/>
              </a:rPr>
              <a:t>Сычевский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</a:rPr>
              <a:t> муниципальный округ» Смоленской области»</a:t>
            </a:r>
            <a:endParaRPr lang="ru-RU" sz="2000" dirty="0" smtClean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282" y="1428736"/>
          <a:ext cx="8715438" cy="4952592"/>
        </p:xfrm>
        <a:graphic>
          <a:graphicData uri="http://schemas.openxmlformats.org/drawingml/2006/table">
            <a:tbl>
              <a:tblPr/>
              <a:tblGrid>
                <a:gridCol w="5038611"/>
                <a:gridCol w="1225609"/>
                <a:gridCol w="1225609"/>
                <a:gridCol w="1225609"/>
              </a:tblGrid>
              <a:tr h="105785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Цели муниципальной программы: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Повышение качества жизни социально незащищенных слоев населения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43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Наименование целевого показателя  муниципальной программы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251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мероприятий, проведенных для социально незащищенных слоев населения, ед.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5990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Количество мероприятий, проведенных общественными организациями (ед.)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864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организованных мероприятий, направленных на поддержку и стимулирование творческой инициативы, на адаптацию, реабилитацию, поддержку инвалидов, ед.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1521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  общественных объединений социальной направленности, ед.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74638"/>
            <a:ext cx="5698976" cy="178621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«Создание условий для осуществления градостроительной деятельности на территории муниципального образования «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муниципальный округ» Смоленской области</a:t>
            </a:r>
            <a:endParaRPr lang="ru-RU" sz="1800" i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</p:nvPr>
        </p:nvGraphicFramePr>
        <p:xfrm>
          <a:off x="395536" y="2420888"/>
          <a:ext cx="8352159" cy="3213211"/>
        </p:xfrm>
        <a:graphic>
          <a:graphicData uri="http://schemas.openxmlformats.org/drawingml/2006/table">
            <a:tbl>
              <a:tblPr/>
              <a:tblGrid>
                <a:gridCol w="4751759"/>
                <a:gridCol w="1224136"/>
                <a:gridCol w="1008112"/>
                <a:gridCol w="1368152"/>
              </a:tblGrid>
              <a:tr h="648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(тыс. руб.)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629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«Актуализация генерального плана и правил землепользования и застройки поселений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Сычевского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муниципального округа Смоленской области»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pic>
        <p:nvPicPr>
          <p:cNvPr id="106498" name="Picture 2" descr="Официальный сайт Администрации Акшинского муниципального округа |  Градостроительная деятельност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04664"/>
            <a:ext cx="2592288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74638"/>
            <a:ext cx="5698976" cy="178621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«Формирование современной городской среды на территории г. Сычевка муниципального образования «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муниципальный округ» Смоленской области</a:t>
            </a:r>
            <a:endParaRPr lang="ru-RU" sz="1800" i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</p:nvPr>
        </p:nvGraphicFramePr>
        <p:xfrm>
          <a:off x="395536" y="2420888"/>
          <a:ext cx="8352159" cy="3213211"/>
        </p:xfrm>
        <a:graphic>
          <a:graphicData uri="http://schemas.openxmlformats.org/drawingml/2006/table">
            <a:tbl>
              <a:tblPr/>
              <a:tblGrid>
                <a:gridCol w="4751759"/>
                <a:gridCol w="1224136"/>
                <a:gridCol w="1008112"/>
                <a:gridCol w="1368152"/>
              </a:tblGrid>
              <a:tr h="648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(тыс. руб.)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4081,5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3918,9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3962,9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629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Федеральный проект «Формирование комфортной городской среды»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4081,5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3918,9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3962,9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pic>
        <p:nvPicPr>
          <p:cNvPr id="6" name="Рисунок 5" descr="Picture background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2800350" cy="186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274638"/>
            <a:ext cx="5698976" cy="178621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«Защита населения и территорий от чрезвычайных ситуаций, обеспечение пожарной безопасности и безопасности людей на водных объектах в муниципальном образовании «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муниципальный округ» Смоленской области»</a:t>
            </a:r>
            <a:endParaRPr lang="ru-RU" sz="1800" i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</p:nvPr>
        </p:nvGraphicFramePr>
        <p:xfrm>
          <a:off x="395536" y="2420888"/>
          <a:ext cx="8352159" cy="3285219"/>
        </p:xfrm>
        <a:graphic>
          <a:graphicData uri="http://schemas.openxmlformats.org/drawingml/2006/table">
            <a:tbl>
              <a:tblPr/>
              <a:tblGrid>
                <a:gridCol w="4751759"/>
                <a:gridCol w="1224136"/>
                <a:gridCol w="1008112"/>
                <a:gridCol w="1368152"/>
              </a:tblGrid>
              <a:tr h="720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(тыс. руб.)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936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1330,0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629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«Снижение рисков и смягчение последствий ситуаций природного и техногенного характера»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1330,0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pic>
        <p:nvPicPr>
          <p:cNvPr id="6" name="Рисунок 5" descr="Picture background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28"/>
            <a:ext cx="2560320" cy="192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«Создание условий для осуществления градостроительной деятельности на территории муниципального образования «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муниципальный округ» Смоленской области</a:t>
            </a:r>
            <a:endParaRPr lang="ru-RU" sz="1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</p:nvPr>
        </p:nvGraphicFramePr>
        <p:xfrm>
          <a:off x="468313" y="1628775"/>
          <a:ext cx="8352159" cy="4563107"/>
        </p:xfrm>
        <a:graphic>
          <a:graphicData uri="http://schemas.openxmlformats.org/drawingml/2006/table">
            <a:tbl>
              <a:tblPr/>
              <a:tblGrid>
                <a:gridCol w="4751759"/>
                <a:gridCol w="1224136"/>
                <a:gridCol w="1008112"/>
                <a:gridCol w="1368152"/>
              </a:tblGrid>
              <a:tr h="1944241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Цели муниципальной программы: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обеспечение устойчивого развития территорий поселений муниципального района;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своевременная актуализация генеральных планов и правил землепользования и застройки поселений муниципального района;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своевременная актуализация Схемы территориального планирования муниципального образования «</a:t>
                      </a:r>
                      <a:r>
                        <a:rPr kumimoji="0" lang="ru-RU" sz="16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Сычевский</a:t>
                      </a:r>
                      <a:r>
                        <a:rPr kumimoji="0"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муниципальный округ» Смоленской области;</a:t>
                      </a:r>
                    </a:p>
                    <a:p>
                      <a:r>
                        <a:rPr kumimoji="0" lang="ru-RU" sz="16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- своевременная разработка нормативов градостроительного проектирования поселений муниципального района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Наименование целевого показателя  муниципальной программы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6290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поселений, в которых разработаны документы территориального планирования (генеральный план и правила землепользования и застройки), 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Заголовок 1"/>
          <p:cNvSpPr>
            <a:spLocks noGrp="1"/>
          </p:cNvSpPr>
          <p:nvPr>
            <p:ph type="title"/>
          </p:nvPr>
        </p:nvSpPr>
        <p:spPr>
          <a:xfrm>
            <a:off x="2286000" y="214313"/>
            <a:ext cx="6643688" cy="1285861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«Обеспечение жильем молодых семей, проживающих на территории  муниципального образования 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муниципальный округ» Смоленской области.</a:t>
            </a: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281" y="1714488"/>
          <a:ext cx="8643999" cy="3417264"/>
        </p:xfrm>
        <a:graphic>
          <a:graphicData uri="http://schemas.openxmlformats.org/drawingml/2006/table">
            <a:tbl>
              <a:tblPr/>
              <a:tblGrid>
                <a:gridCol w="5132373"/>
                <a:gridCol w="1215563"/>
                <a:gridCol w="1080500"/>
                <a:gridCol w="1215563"/>
              </a:tblGrid>
              <a:tr h="4903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Показатели                                        тыс.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2851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1309,8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1293,1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1291,2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6416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Комплекс процессных мероприятий «Предоставление мер социальной поддержки по обеспечению жильем отдельных категорий граждан»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1309,8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1293,1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1291,2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  <p:pic>
        <p:nvPicPr>
          <p:cNvPr id="7784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7318"/>
            <a:ext cx="2071718" cy="14243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Заголовок 1"/>
          <p:cNvSpPr>
            <a:spLocks noGrp="1"/>
          </p:cNvSpPr>
          <p:nvPr>
            <p:ph type="title"/>
          </p:nvPr>
        </p:nvSpPr>
        <p:spPr>
          <a:xfrm>
            <a:off x="714375" y="274638"/>
            <a:ext cx="7972425" cy="1143000"/>
          </a:xfrm>
        </p:spPr>
        <p:txBody>
          <a:bodyPr>
            <a:normAutofit fontScale="90000"/>
          </a:bodyPr>
          <a:lstStyle/>
          <a:p>
            <a:pPr algn="ctr" eaLnBrk="1" fontAlgn="t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«Обеспечение жильем молодых семей, проживающих на территории  муниципального образования «</a:t>
            </a:r>
            <a:r>
              <a:rPr lang="ru-RU" sz="20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20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муниципальный округ» Смоленской области.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214281" y="1643051"/>
          <a:ext cx="8715438" cy="5025251"/>
        </p:xfrm>
        <a:graphic>
          <a:graphicData uri="http://schemas.openxmlformats.org/drawingml/2006/table">
            <a:tbl>
              <a:tblPr/>
              <a:tblGrid>
                <a:gridCol w="5310969"/>
                <a:gridCol w="1225609"/>
                <a:gridCol w="1157520"/>
                <a:gridCol w="1021340"/>
              </a:tblGrid>
              <a:tr h="1254348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Цель программы: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Поддержка органами местного самоуправления молодых семей, проживающих на территории  муниципального образования «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Сычевский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муниципальный округ» Смоленской области и признанными нуждающимися в улучшении жилищных условий  и повышения качества жизни молодых семей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1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Наименование целевого показателя  муниципальной программы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12249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молодых семей, получивших свидетельство о праве на получение социальной выплаты на приобретение жилого помещения или создание объекта индивидуального жилищного строительства, от общего количества молодых семей участников муниципальной программы, нуждающихся в улучшении жилищных условий и имеющих право на получение мер социальной поддержки, 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12,5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12249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свидетельств о праве на получение социальной выплаты на приобретение жилого помещения или создание объекта индивидуального жилищного строительства, выданных молодым семьям - участникам муниципальной программы, ед.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1426170"/>
          </a:xfrm>
        </p:spPr>
        <p:txBody>
          <a:bodyPr/>
          <a:lstStyle/>
          <a:p>
            <a:pPr algn="ctr"/>
            <a:r>
              <a:rPr lang="ru-RU" b="1" dirty="0" smtClean="0"/>
              <a:t> 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b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"Развитие животноводства и укрепление кормовой базы в сельхозпредприятиях муниципального образования "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муниципальный округ" Смоленской области" </a:t>
            </a:r>
            <a:endParaRPr lang="ru-RU" sz="1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899592" y="1916831"/>
          <a:ext cx="7715200" cy="3656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0440"/>
                <a:gridCol w="1152128"/>
                <a:gridCol w="1296144"/>
                <a:gridCol w="1306488"/>
              </a:tblGrid>
              <a:tr h="1123274">
                <a:tc gridSpan="4"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Цель программы</a:t>
                      </a:r>
                    </a:p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сельскохозяйственных предприятий, сельских поселений, повышение занятости и уровня жизни сельского населения муниципального образования «</a:t>
                      </a:r>
                      <a:r>
                        <a:rPr kumimoji="0" lang="ru-RU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Сычевский</a:t>
                      </a: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муниципальный округ» Смоленской области.</a:t>
                      </a:r>
                      <a:endParaRPr lang="ru-RU" sz="14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2910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тыс. рублей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003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181,1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4345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Комплекс процессных мероприятий "Развитие сельхозпредприятий, обеспечение финансовой устойчивости товаропроизводителей агропромышленного комплекса, повышение занятости и уровня жизни сельского населения"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181,1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60,0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b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"Приоритетные направления демографического развития в муниципальном образовании "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муниципальный округ" Смоленской области" </a:t>
            </a:r>
            <a:endParaRPr lang="ru-RU" sz="1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971600" y="1447800"/>
          <a:ext cx="7715200" cy="3849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2507"/>
                <a:gridCol w="1143649"/>
                <a:gridCol w="1072171"/>
                <a:gridCol w="1296873"/>
              </a:tblGrid>
              <a:tr h="1477144">
                <a:tc gridSpan="4">
                  <a:txBody>
                    <a:bodyPr/>
                    <a:lstStyle/>
                    <a:p>
                      <a:pPr algn="l"/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Цель</a:t>
                      </a:r>
                      <a:r>
                        <a:rPr kumimoji="0"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программы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Стабилизация численности населения муниципального образования «</a:t>
                      </a:r>
                      <a:r>
                        <a:rPr kumimoji="0" lang="ru-RU" sz="1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Сычевский</a:t>
                      </a: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муниципальный округ» Смоленской области и формирование предпосылок к последующему демографическому росту.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Укрепление семейных ценностей, повышение социального статуса семьи. 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47244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тыс. рублей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848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</a:p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8655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 Комплекс процессных мероприятий "Организация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социальнозначимых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мероприятий для детей и семей с детьми"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b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"Энергосбережение и повышение энергетической эффективности на территории муниципального образования </a:t>
            </a:r>
            <a:b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муниципальный округ" Смоленской области"</a:t>
            </a:r>
            <a:endParaRPr lang="ru-RU" sz="1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899592" y="1447800"/>
          <a:ext cx="7787208" cy="406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3875"/>
                <a:gridCol w="1082178"/>
                <a:gridCol w="1154323"/>
                <a:gridCol w="1236832"/>
              </a:tblGrid>
              <a:tr h="1817265">
                <a:tc gridSpan="4">
                  <a:txBody>
                    <a:bodyPr/>
                    <a:lstStyle/>
                    <a:p>
                      <a:pPr algn="l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Цель программы</a:t>
                      </a:r>
                    </a:p>
                    <a:p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Повышение энергетической эффективности потребления ресурсов и экономии бюджетных средств в муниципальном образовании «</a:t>
                      </a:r>
                      <a:r>
                        <a:rPr kumimoji="0" lang="ru-RU" sz="18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Сычевский</a:t>
                      </a: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муниципальный округ» Смоленской области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6925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тыс. рублей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2028 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669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40,0 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183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Комплекс процессных мероприятий "Энергосбережение и повышение энергетической эффективности в муниципальных учреждениях"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b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«Комплексное развитие систем коммунальной инфраструктуры, Сычевка муниципального образования  «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муниципальный округ» Смоленской области"</a:t>
            </a:r>
            <a:endParaRPr lang="ru-RU" sz="1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755575" y="1447800"/>
          <a:ext cx="7931225" cy="4725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0615"/>
                <a:gridCol w="1175671"/>
                <a:gridCol w="1102192"/>
                <a:gridCol w="1112747"/>
              </a:tblGrid>
              <a:tr h="1822425">
                <a:tc gridSpan="4">
                  <a:txBody>
                    <a:bodyPr/>
                    <a:lstStyle/>
                    <a:p>
                      <a:pPr algn="l"/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Цель</a:t>
                      </a:r>
                      <a:r>
                        <a:rPr kumimoji="0"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программы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Повышение качества и надежности предоставления жилищно-коммунальных услуг населению города Сычевка </a:t>
                      </a:r>
                      <a:r>
                        <a:rPr kumimoji="0" lang="ru-RU" sz="1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Сычевского</a:t>
                      </a: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муниципального округа Смоленской области;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Комплексное решение проблем благоустройства по улучшению санитарного и эстетического вида территории города Сычевка;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Обеспечение безопасности проживания жителей города;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-Озеленение территории, улучшение экологической обстановки на территории города.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6401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тыс. рублей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2028 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640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Объем финансирования, всего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52731,0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18564,4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54150,0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63295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Региональный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проект «Модернизация коммунальной инфраструктуры»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7281,7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50005,0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91296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Комплекс процессных мероприятий "Создание условий для устойчивого развития и функционирования жилищно-коммунального хозяйства"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3700,0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50,0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5793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Комплекс процессных мероприятий "Благоустройство территории </a:t>
                      </a:r>
                      <a:r>
                        <a:rPr lang="ru-RU" sz="14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Сычевского</a:t>
                      </a:r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округа"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41749,3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18464,4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4095,0</a:t>
                      </a: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b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"Профилактика терроризма и экстремизма на территории муниципального образования </a:t>
            </a:r>
            <a:b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муниципальный округ" Смоленской области"</a:t>
            </a:r>
            <a:endParaRPr lang="ru-RU" sz="1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043608" y="1447800"/>
          <a:ext cx="7643192" cy="35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4906"/>
                <a:gridCol w="1274597"/>
                <a:gridCol w="991353"/>
                <a:gridCol w="1072336"/>
              </a:tblGrid>
              <a:tr h="1365463">
                <a:tc gridSpan="4"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Цель программы</a:t>
                      </a:r>
                    </a:p>
                    <a:p>
                      <a:pPr algn="ctr"/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Противодействие терроризму и экстремизму 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3771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тыс. рублей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2028 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537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Объем финансирования, всего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/>
                        <a:t>2,0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/>
                        <a:t>2,0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/>
                        <a:t>2,0</a:t>
                      </a:r>
                      <a:endParaRPr lang="ru-RU" sz="1600" b="0" dirty="0"/>
                    </a:p>
                  </a:txBody>
                  <a:tcPr/>
                </a:tc>
              </a:tr>
              <a:tr h="10923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Комплекс процессных мероприятий "Активизация профилактической и информационно-пропагандистской работы"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/>
                        <a:t>2,0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/>
                        <a:t>2,0</a:t>
                      </a:r>
                      <a:endParaRPr lang="ru-RU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/>
                        <a:t>2,0</a:t>
                      </a:r>
                      <a:endParaRPr lang="ru-RU" sz="1600" b="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15200" cy="836712"/>
          </a:xfrm>
        </p:spPr>
        <p:txBody>
          <a:bodyPr/>
          <a:lstStyle/>
          <a:p>
            <a:pPr algn="ctr"/>
            <a:r>
              <a:rPr lang="ru-RU" dirty="0" smtClean="0"/>
              <a:t> 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Муниципальная программа </a:t>
            </a:r>
            <a:b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"Развитие территорий муниципального образования </a:t>
            </a:r>
            <a:b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1800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муниципальный округ" Смоленской области"</a:t>
            </a:r>
            <a:endParaRPr lang="ru-RU" sz="18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107504" y="980727"/>
          <a:ext cx="8928992" cy="5616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96046"/>
                <a:gridCol w="1348294"/>
                <a:gridCol w="1110360"/>
                <a:gridCol w="1474292"/>
              </a:tblGrid>
              <a:tr h="1926182">
                <a:tc gridSpan="4"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Цель программы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</a:t>
                      </a:r>
                      <a:r>
                        <a:rPr kumimoji="0"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Повышение качества и надежности предоставления жилищно-коммунальных услуг населению </a:t>
                      </a:r>
                      <a:r>
                        <a:rPr kumimoji="0" lang="ru-RU" sz="1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Сычевского</a:t>
                      </a: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муниципального округа Смоленской области;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 Комплексное решение проблем благоустройства по улучшению санитарного и эстетического вида территории муниципального образования «</a:t>
                      </a:r>
                      <a:r>
                        <a:rPr kumimoji="0" lang="ru-RU" sz="1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Сычевский</a:t>
                      </a: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муниципальный округ» Смоленской области;</a:t>
                      </a:r>
                    </a:p>
                    <a:p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</a:t>
                      </a:r>
                      <a:r>
                        <a:rPr kumimoji="0" lang="ru-RU" sz="1400" b="1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сети автомобильных дорог общего пользования местного значения и повышение уровня безопасности дорожного движения на территории муниципального образования «</a:t>
                      </a:r>
                      <a:r>
                        <a:rPr kumimoji="0" lang="ru-RU" sz="1400" b="1" kern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Сычевский</a:t>
                      </a:r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муниципальный округ» Смоленской области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9858"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Показатели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 тыс. рублей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2027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2028  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3824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Объем финансирования всего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233234,0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24751,8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25777,9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9707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Комплекс процессных мероприятий "Обеспечение организационных условий для реализации муниципальной программы"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15703,8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14188,8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14136,4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89707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Комплекс процессных мероприятий "Обеспечение пожарной безопасности территории </a:t>
                      </a:r>
                      <a:r>
                        <a:rPr lang="ru-RU" sz="1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Сычевского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округа"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200,0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3328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Комплекс процессных мероприятий "Осуществление дорожной деятельности в сельских территориях </a:t>
                      </a:r>
                      <a:r>
                        <a:rPr lang="ru-RU" sz="1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Сычевского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округа Смоленской области"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196011,2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7101,0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7009,1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3328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Комплекс процессных мероприятий "Поддержка жилищно-коммунального хозяйства на территории </a:t>
                      </a:r>
                      <a:r>
                        <a:rPr lang="ru-RU" sz="1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Сычевского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округа"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3658,5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726,3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676,3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0691"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Комплекс процессных мероприятий "Благоустройство сельских территорий </a:t>
                      </a:r>
                      <a:r>
                        <a:rPr lang="ru-RU" sz="1200" b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Сычевского</a:t>
                      </a:r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 муниципального округа"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17660,5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2735,5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3956,1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solidFill>
                  <a:srgbClr val="FF6600"/>
                </a:solidFill>
                <a:latin typeface="Times New Roman" pitchFamily="18" charset="0"/>
              </a:rPr>
              <a:t>Бюджетные инвестиции на приобретение объектов недвижимого имущества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8313" y="1484313"/>
            <a:ext cx="8229600" cy="4784725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79876" name="Rectangle 4"/>
          <p:cNvSpPr>
            <a:spLocks noChangeArrowheads="1"/>
          </p:cNvSpPr>
          <p:nvPr/>
        </p:nvSpPr>
        <p:spPr bwMode="auto">
          <a:xfrm>
            <a:off x="395288" y="1484313"/>
            <a:ext cx="8280400" cy="2376487"/>
          </a:xfrm>
          <a:prstGeom prst="rect">
            <a:avLst/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2000" dirty="0">
                <a:solidFill>
                  <a:srgbClr val="CC6600"/>
                </a:solidFill>
                <a:latin typeface="Times New Roman" pitchFamily="18" charset="0"/>
              </a:rPr>
              <a:t>Объем денежных средств, предусмотренных на </a:t>
            </a:r>
          </a:p>
          <a:p>
            <a:pPr>
              <a:spcBef>
                <a:spcPct val="0"/>
              </a:spcBef>
            </a:pPr>
            <a:r>
              <a:rPr lang="ru-RU" sz="2000" dirty="0">
                <a:solidFill>
                  <a:srgbClr val="CC6600"/>
                </a:solidFill>
                <a:latin typeface="Times New Roman" pitchFamily="18" charset="0"/>
              </a:rPr>
              <a:t>приобретение жилых помещений для детей-сирот и детей, </a:t>
            </a:r>
          </a:p>
          <a:p>
            <a:pPr>
              <a:spcBef>
                <a:spcPct val="0"/>
              </a:spcBef>
            </a:pPr>
            <a:r>
              <a:rPr lang="ru-RU" sz="2000" dirty="0">
                <a:solidFill>
                  <a:srgbClr val="CC6600"/>
                </a:solidFill>
                <a:latin typeface="Times New Roman" pitchFamily="18" charset="0"/>
              </a:rPr>
              <a:t>оставшихся без попечения родителей </a:t>
            </a:r>
            <a:r>
              <a:rPr lang="ru-RU" sz="2000" dirty="0" smtClean="0">
                <a:solidFill>
                  <a:srgbClr val="CC6600"/>
                </a:solidFill>
                <a:latin typeface="Times New Roman" pitchFamily="18" charset="0"/>
              </a:rPr>
              <a:t>составляет:</a:t>
            </a:r>
          </a:p>
          <a:p>
            <a:pPr>
              <a:spcBef>
                <a:spcPct val="0"/>
              </a:spcBef>
            </a:pPr>
            <a:r>
              <a:rPr lang="ru-RU" sz="2000" dirty="0" smtClean="0">
                <a:solidFill>
                  <a:srgbClr val="CC6600"/>
                </a:solidFill>
                <a:latin typeface="Times New Roman" pitchFamily="18" charset="0"/>
              </a:rPr>
              <a:t>на 2026 </a:t>
            </a:r>
            <a:r>
              <a:rPr lang="ru-RU" sz="2000" dirty="0">
                <a:solidFill>
                  <a:srgbClr val="CC6600"/>
                </a:solidFill>
                <a:latin typeface="Times New Roman" pitchFamily="18" charset="0"/>
              </a:rPr>
              <a:t>год – </a:t>
            </a:r>
            <a:r>
              <a:rPr lang="ru-RU" sz="2000" dirty="0" smtClean="0">
                <a:solidFill>
                  <a:srgbClr val="CC6600"/>
                </a:solidFill>
                <a:latin typeface="Times New Roman" pitchFamily="18" charset="0"/>
              </a:rPr>
              <a:t>2997,3тыс.рублей </a:t>
            </a:r>
          </a:p>
          <a:p>
            <a:pPr algn="l">
              <a:spcBef>
                <a:spcPct val="0"/>
              </a:spcBef>
            </a:pPr>
            <a:r>
              <a:rPr lang="ru-RU" sz="2000" dirty="0" smtClean="0">
                <a:solidFill>
                  <a:srgbClr val="CC6600"/>
                </a:solidFill>
                <a:latin typeface="Times New Roman" pitchFamily="18" charset="0"/>
              </a:rPr>
              <a:t>                                    на 2027 </a:t>
            </a:r>
            <a:r>
              <a:rPr lang="ru-RU" sz="2000" dirty="0">
                <a:solidFill>
                  <a:srgbClr val="CC6600"/>
                </a:solidFill>
                <a:latin typeface="Times New Roman" pitchFamily="18" charset="0"/>
              </a:rPr>
              <a:t>год </a:t>
            </a:r>
            <a:r>
              <a:rPr lang="ru-RU" sz="2000" dirty="0" smtClean="0">
                <a:solidFill>
                  <a:srgbClr val="CC6600"/>
                </a:solidFill>
                <a:latin typeface="Times New Roman" pitchFamily="18" charset="0"/>
              </a:rPr>
              <a:t>– </a:t>
            </a:r>
            <a:endParaRPr lang="ru-RU" sz="2000" dirty="0">
              <a:solidFill>
                <a:srgbClr val="CC6600"/>
              </a:solidFill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sz="2000" dirty="0">
                <a:solidFill>
                  <a:srgbClr val="CC6600"/>
                </a:solidFill>
                <a:latin typeface="Times New Roman" pitchFamily="18" charset="0"/>
              </a:rPr>
              <a:t>на </a:t>
            </a:r>
            <a:r>
              <a:rPr lang="ru-RU" sz="2000" dirty="0" smtClean="0">
                <a:solidFill>
                  <a:srgbClr val="CC6600"/>
                </a:solidFill>
                <a:latin typeface="Times New Roman" pitchFamily="18" charset="0"/>
              </a:rPr>
              <a:t>2028 </a:t>
            </a:r>
            <a:r>
              <a:rPr lang="ru-RU" sz="2000" dirty="0">
                <a:solidFill>
                  <a:srgbClr val="CC6600"/>
                </a:solidFill>
                <a:latin typeface="Times New Roman" pitchFamily="18" charset="0"/>
              </a:rPr>
              <a:t>год – </a:t>
            </a:r>
            <a:r>
              <a:rPr lang="ru-RU" sz="2000" dirty="0" smtClean="0">
                <a:solidFill>
                  <a:srgbClr val="CC6600"/>
                </a:solidFill>
                <a:latin typeface="Times New Roman" pitchFamily="18" charset="0"/>
              </a:rPr>
              <a:t>4062,2 </a:t>
            </a:r>
            <a:r>
              <a:rPr lang="ru-RU" sz="2000" dirty="0">
                <a:solidFill>
                  <a:srgbClr val="CC6600"/>
                </a:solidFill>
                <a:latin typeface="Times New Roman" pitchFamily="18" charset="0"/>
              </a:rPr>
              <a:t>тыс.рублей</a:t>
            </a:r>
          </a:p>
        </p:txBody>
      </p:sp>
      <p:sp>
        <p:nvSpPr>
          <p:cNvPr id="79877" name="Oval 5"/>
          <p:cNvSpPr>
            <a:spLocks noChangeArrowheads="1"/>
          </p:cNvSpPr>
          <p:nvPr/>
        </p:nvSpPr>
        <p:spPr bwMode="auto">
          <a:xfrm>
            <a:off x="4067175" y="4292600"/>
            <a:ext cx="9144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ru-RU" sz="1800" b="0"/>
          </a:p>
        </p:txBody>
      </p:sp>
      <p:pic>
        <p:nvPicPr>
          <p:cNvPr id="79878" name="Picture 7" descr="964cf5e54c4ad258ff8ccaca550a8d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4005263"/>
            <a:ext cx="3600450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4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643966" cy="1000108"/>
          </a:xfrm>
        </p:spPr>
        <p:txBody>
          <a:bodyPr/>
          <a:lstStyle/>
          <a:p>
            <a:pPr algn="ctr" eaLnBrk="1" hangingPunct="1"/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Расходы бюджета муниципального образования «</a:t>
            </a:r>
            <a:r>
              <a:rPr lang="ru-RU" sz="1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муниципальный округ»</a:t>
            </a:r>
            <a:br>
              <a: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Смоленской области в расчете на душу населения в 2026 году</a:t>
            </a:r>
            <a:br>
              <a: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и плановом периоде 2027-2028 годов</a:t>
            </a:r>
          </a:p>
        </p:txBody>
      </p:sp>
      <p:graphicFrame>
        <p:nvGraphicFramePr>
          <p:cNvPr id="75812" name="Group 36"/>
          <p:cNvGraphicFramePr>
            <a:graphicFrameLocks noGrp="1"/>
          </p:cNvGraphicFramePr>
          <p:nvPr>
            <p:ph sz="quarter" idx="1"/>
          </p:nvPr>
        </p:nvGraphicFramePr>
        <p:xfrm>
          <a:off x="214281" y="1000109"/>
          <a:ext cx="8715437" cy="5586901"/>
        </p:xfrm>
        <a:graphic>
          <a:graphicData uri="http://schemas.openxmlformats.org/drawingml/2006/table">
            <a:tbl>
              <a:tblPr/>
              <a:tblGrid>
                <a:gridCol w="2431546"/>
                <a:gridCol w="2094126"/>
                <a:gridCol w="2095639"/>
                <a:gridCol w="2094126"/>
              </a:tblGrid>
              <a:tr h="514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86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Расходы бюджета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на 1 гражданина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  в год – 101423,5 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в месяц – 8452,0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Расходы бюджета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на 1 гражданина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  в год –73701,3 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в месяц – 6141,8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Расходы бюджета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на 1 гражданина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  в год – 58564,6 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в месяц – 4880,4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45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2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Расходы бюджета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на образование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на 1 гражданина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  в год 24653,8 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в месяц – 2054,5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Расходы бюджета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на образование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на 1 гражданина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  в год – 22794,8 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в месяц – 1999,6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Расходы бюджета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на образование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на 1 гражданина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  в год – 23803,2 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в месяц – 1983,6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245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3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Расходы бюджета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на культуру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на 1 гражданина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  в год – 8247,3 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в месяц – 687,3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Расходы бюджета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на культуру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на 1 гражданина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  в год – 5433,2 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в месяц – 452,8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Расходы бюджета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на культуру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на 1 гражданина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  в год – 5386,5 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в месяц – 448,9руб.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79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4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Расходы бюджета 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социальную политику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на 1 гражданина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  в год – 2144,0 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в месяц –178,7 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Расходы бюджета 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социальную политику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на 1 гражданина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  в год – 1439,4 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в месяц – 119,9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D60093"/>
                          </a:solidFill>
                          <a:effectLst/>
                          <a:latin typeface="Arial" charset="0"/>
                        </a:rPr>
                        <a:t>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D60093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Расходы бюджета 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социальную политику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на 1 гражданина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  в год – 1799,9 руб.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/>
                          <a:latin typeface="Arial" charset="0"/>
                        </a:rPr>
                        <a:t>в месяц – 150,0 руб.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rgbClr val="CC0000"/>
                </a:solidFill>
                <a:latin typeface="Times New Roman" pitchFamily="18" charset="0"/>
              </a:rPr>
              <a:t>НАЦИОНАЛЬНАЯ ЭКОНОМИКА НА 2026-2028 годы</a:t>
            </a:r>
          </a:p>
        </p:txBody>
      </p:sp>
      <p:graphicFrame>
        <p:nvGraphicFramePr>
          <p:cNvPr id="76843" name="Group 43"/>
          <p:cNvGraphicFramePr>
            <a:graphicFrameLocks noGrp="1"/>
          </p:cNvGraphicFramePr>
          <p:nvPr>
            <p:ph sz="half" idx="2"/>
          </p:nvPr>
        </p:nvGraphicFramePr>
        <p:xfrm>
          <a:off x="4286216" y="1414204"/>
          <a:ext cx="4857784" cy="5443796"/>
        </p:xfrm>
        <a:graphic>
          <a:graphicData uri="http://schemas.openxmlformats.org/drawingml/2006/table">
            <a:tbl>
              <a:tblPr/>
              <a:tblGrid>
                <a:gridCol w="1500198"/>
                <a:gridCol w="1071570"/>
                <a:gridCol w="1071570"/>
                <a:gridCol w="1214446"/>
              </a:tblGrid>
              <a:tr h="828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Расходы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</a:tr>
              <a:tr h="850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Сельское хозяйство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</a:tr>
              <a:tr h="6778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Водное хозяйство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118,8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</a:tr>
              <a:tr h="6810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Транспорт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4500,0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1180,0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</a:tr>
              <a:tr h="684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Дорожное хозяйство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522473,3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359835,3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109531,4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</a:tr>
              <a:tr h="6191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Другие вопросы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7248,3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190,0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</a:tr>
              <a:tr h="849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Итого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534400,4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361415,3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110651,4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00"/>
                    </a:solidFill>
                  </a:tcPr>
                </a:tc>
              </a:tr>
            </a:tbl>
          </a:graphicData>
        </a:graphic>
      </p:graphicFrame>
      <p:pic>
        <p:nvPicPr>
          <p:cNvPr id="81961" name="Picture 46" descr="38721338-agriculture--collage-food-production--corn-wheat-tractor-sowing-apple-cows-on-pasture-chicken-farm-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736"/>
            <a:ext cx="4068762" cy="5124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60350"/>
            <a:ext cx="8858280" cy="706438"/>
          </a:xfrm>
        </p:spPr>
        <p:txBody>
          <a:bodyPr/>
          <a:lstStyle/>
          <a:p>
            <a:pPr algn="ctr" eaLnBrk="1" hangingPunct="1"/>
            <a:r>
              <a:rPr lang="ru-RU" sz="2800" b="1" dirty="0" smtClean="0">
                <a:solidFill>
                  <a:srgbClr val="FF0066"/>
                </a:solidFill>
              </a:rPr>
              <a:t>Расходы на образование на 2026-2028 годы</a:t>
            </a:r>
          </a:p>
        </p:txBody>
      </p:sp>
      <p:graphicFrame>
        <p:nvGraphicFramePr>
          <p:cNvPr id="9269" name="Group 53"/>
          <p:cNvGraphicFramePr>
            <a:graphicFrameLocks noGrp="1"/>
          </p:cNvGraphicFramePr>
          <p:nvPr>
            <p:ph sz="half" idx="4294967295"/>
          </p:nvPr>
        </p:nvGraphicFramePr>
        <p:xfrm>
          <a:off x="4500562" y="1071546"/>
          <a:ext cx="4356100" cy="4682809"/>
        </p:xfrm>
        <a:graphic>
          <a:graphicData uri="http://schemas.openxmlformats.org/drawingml/2006/table">
            <a:tbl>
              <a:tblPr/>
              <a:tblGrid>
                <a:gridCol w="1641475"/>
                <a:gridCol w="896938"/>
                <a:gridCol w="960437"/>
                <a:gridCol w="857250"/>
              </a:tblGrid>
              <a:tr h="3476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Образовательные учреждения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 (тыс. рублей)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0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8858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Дошкольное образовательное учреждение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59342,6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51207,1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50692,3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Школы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188796,2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175647,7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187776,6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1276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Учреждения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дополнительного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образования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28280,2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26843,4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27078,4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1360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расходы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14496,0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14140,7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14140,7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54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290915,0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267838,9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279688,0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9259" name="Rectangle 4"/>
          <p:cNvSpPr>
            <a:spLocks noChangeArrowheads="1"/>
          </p:cNvSpPr>
          <p:nvPr/>
        </p:nvSpPr>
        <p:spPr bwMode="auto">
          <a:xfrm>
            <a:off x="323850" y="1125538"/>
            <a:ext cx="3887788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spcBef>
                <a:spcPct val="0"/>
              </a:spcBef>
            </a:pPr>
            <a:r>
              <a:rPr lang="ru-RU" sz="1400" i="1" dirty="0"/>
              <a:t>Расходы из </a:t>
            </a:r>
            <a:r>
              <a:rPr lang="ru-RU" sz="1400" i="1" dirty="0" smtClean="0"/>
              <a:t>местного бюджета на </a:t>
            </a:r>
            <a:r>
              <a:rPr lang="ru-RU" sz="1400" i="1" dirty="0"/>
              <a:t>образование на каждого жителя </a:t>
            </a:r>
            <a:r>
              <a:rPr lang="ru-RU" sz="1400" i="1" dirty="0" err="1"/>
              <a:t>Сычевского</a:t>
            </a:r>
            <a:r>
              <a:rPr lang="ru-RU" sz="1400" i="1" dirty="0"/>
              <a:t> </a:t>
            </a:r>
            <a:r>
              <a:rPr lang="ru-RU" sz="1400" i="1" dirty="0" smtClean="0"/>
              <a:t>муниципального округа </a:t>
            </a:r>
            <a:r>
              <a:rPr lang="ru-RU" sz="1400" i="1" dirty="0"/>
              <a:t>Смоленской области в </a:t>
            </a:r>
            <a:r>
              <a:rPr lang="ru-RU" sz="1400" i="1" dirty="0" smtClean="0"/>
              <a:t>2026 </a:t>
            </a:r>
            <a:r>
              <a:rPr lang="ru-RU" sz="1400" i="1" dirty="0"/>
              <a:t>году составят примерно </a:t>
            </a:r>
            <a:r>
              <a:rPr lang="ru-RU" sz="1400" i="1" dirty="0" smtClean="0"/>
              <a:t>24653,8 руб</a:t>
            </a:r>
            <a:r>
              <a:rPr lang="ru-RU" sz="1400" i="1" dirty="0"/>
              <a:t>.</a:t>
            </a:r>
          </a:p>
        </p:txBody>
      </p:sp>
      <p:sp>
        <p:nvSpPr>
          <p:cNvPr id="9260" name="Rectangle 16"/>
          <p:cNvSpPr>
            <a:spLocks noChangeArrowheads="1"/>
          </p:cNvSpPr>
          <p:nvPr/>
        </p:nvSpPr>
        <p:spPr bwMode="auto">
          <a:xfrm>
            <a:off x="539750" y="6092825"/>
            <a:ext cx="8229600" cy="4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spcBef>
                <a:spcPct val="0"/>
              </a:spcBef>
            </a:pPr>
            <a:r>
              <a:rPr lang="ru-RU" sz="1400" dirty="0"/>
              <a:t>Расходы из бюджета муниципального района на общее образование на каждого ученика </a:t>
            </a:r>
            <a:r>
              <a:rPr lang="ru-RU" sz="1400" dirty="0" err="1"/>
              <a:t>Сычевского</a:t>
            </a:r>
            <a:r>
              <a:rPr lang="ru-RU" sz="1400" dirty="0"/>
              <a:t> </a:t>
            </a:r>
            <a:r>
              <a:rPr lang="ru-RU" sz="1400" dirty="0" smtClean="0"/>
              <a:t>муниципального округа </a:t>
            </a:r>
            <a:r>
              <a:rPr lang="ru-RU" sz="1400" dirty="0"/>
              <a:t>в </a:t>
            </a:r>
            <a:r>
              <a:rPr lang="ru-RU" sz="1400" dirty="0" smtClean="0"/>
              <a:t>2026 </a:t>
            </a:r>
            <a:r>
              <a:rPr lang="ru-RU" sz="1400" dirty="0"/>
              <a:t>году составят примерно </a:t>
            </a:r>
            <a:r>
              <a:rPr lang="ru-RU" sz="1400" dirty="0" smtClean="0"/>
              <a:t>303,0  </a:t>
            </a:r>
            <a:r>
              <a:rPr lang="ru-RU" sz="1400" dirty="0"/>
              <a:t>тыс. рублей</a:t>
            </a: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285720" y="2357430"/>
          <a:ext cx="4000528" cy="3778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2555776" y="188640"/>
            <a:ext cx="6119913" cy="324036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rgbClr val="0000CC"/>
                </a:solidFill>
              </a:rPr>
              <a:t>Сколько тратится средств из  бюджета муниципального образования  на культуру?</a:t>
            </a:r>
            <a:br>
              <a:rPr lang="ru-RU" sz="2000" b="1" dirty="0" smtClean="0">
                <a:solidFill>
                  <a:srgbClr val="0000CC"/>
                </a:solidFill>
              </a:rPr>
            </a:br>
            <a:r>
              <a:rPr lang="ru-RU" sz="1600" b="1" dirty="0" smtClean="0">
                <a:solidFill>
                  <a:srgbClr val="0000CC"/>
                </a:solidFill>
              </a:rPr>
              <a:t/>
            </a:r>
            <a:br>
              <a:rPr lang="ru-RU" sz="1600" b="1" dirty="0" smtClean="0">
                <a:solidFill>
                  <a:srgbClr val="0000CC"/>
                </a:solidFill>
              </a:rPr>
            </a:br>
            <a:r>
              <a:rPr lang="ru-RU" sz="1800" b="1" dirty="0" smtClean="0">
                <a:solidFill>
                  <a:srgbClr val="0000CC"/>
                </a:solidFill>
              </a:rPr>
              <a:t>За счет местных бюджетов финансируются муниципальные Дома культуры, библиотеки, музеи, памятники истории и культуры, а также  организация и проведение выставок, конкурсов, фестивалей, праздников, ярмарок и других мероприятий в области культуры и туризма </a:t>
            </a:r>
            <a:br>
              <a:rPr lang="ru-RU" sz="1800" b="1" dirty="0" smtClean="0">
                <a:solidFill>
                  <a:srgbClr val="0000CC"/>
                </a:solidFill>
              </a:rPr>
            </a:br>
            <a:r>
              <a:rPr lang="ru-RU" sz="1800" b="1" dirty="0" smtClean="0">
                <a:solidFill>
                  <a:srgbClr val="0000CC"/>
                </a:solidFill>
              </a:rPr>
              <a:t>Объем расходов  бюджета муниципального округа на культуру и кинематографию в расчете на 1 жителя в 2026 году составит 8247,3 рублей</a:t>
            </a:r>
            <a:br>
              <a:rPr lang="ru-RU" sz="1800" b="1" dirty="0" smtClean="0">
                <a:solidFill>
                  <a:srgbClr val="0000CC"/>
                </a:solidFill>
              </a:rPr>
            </a:br>
            <a:r>
              <a:rPr lang="ru-RU" sz="1800" b="1" dirty="0" smtClean="0">
                <a:solidFill>
                  <a:srgbClr val="0000CC"/>
                </a:solidFill>
              </a:rPr>
              <a:t/>
            </a:r>
            <a:br>
              <a:rPr lang="ru-RU" sz="1800" b="1" dirty="0" smtClean="0">
                <a:solidFill>
                  <a:srgbClr val="0000CC"/>
                </a:solidFill>
              </a:rPr>
            </a:br>
            <a:r>
              <a:rPr lang="ru-RU" sz="1800" b="1" dirty="0" smtClean="0">
                <a:solidFill>
                  <a:srgbClr val="0000CC"/>
                </a:solidFill>
              </a:rPr>
              <a:t>Расходы на культуру на 2026 в разрезе направлений:</a:t>
            </a:r>
          </a:p>
        </p:txBody>
      </p:sp>
      <p:graphicFrame>
        <p:nvGraphicFramePr>
          <p:cNvPr id="6" name="Object 17"/>
          <p:cNvGraphicFramePr>
            <a:graphicFrameLocks noGrp="1"/>
          </p:cNvGraphicFramePr>
          <p:nvPr>
            <p:ph sz="quarter" idx="1"/>
          </p:nvPr>
        </p:nvGraphicFramePr>
        <p:xfrm>
          <a:off x="1928794" y="3500438"/>
          <a:ext cx="5389563" cy="3066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44" name="Rectangle 10"/>
          <p:cNvSpPr>
            <a:spLocks noChangeArrowheads="1"/>
          </p:cNvSpPr>
          <p:nvPr/>
        </p:nvSpPr>
        <p:spPr bwMode="auto">
          <a:xfrm>
            <a:off x="395288" y="4941888"/>
            <a:ext cx="836295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>
              <a:spcBef>
                <a:spcPct val="0"/>
              </a:spcBef>
            </a:pPr>
            <a:endParaRPr lang="ru-RU">
              <a:solidFill>
                <a:schemeClr val="tx2"/>
              </a:solidFill>
            </a:endParaRPr>
          </a:p>
        </p:txBody>
      </p:sp>
      <p:pic>
        <p:nvPicPr>
          <p:cNvPr id="10245" name="Picture 16" descr="&amp;KHcy;&amp;ucy;&amp;dcy;&amp;ocy;&amp;zhcy;&amp;iecy;&amp;scy;&amp;tcy;&amp;vcy;&amp;iecy;&amp;ncy;&amp;ncy;&amp;acy;&amp;yacy; &amp;kcy;&amp;ucy;&amp;lcy;&amp;softcy;&amp;tcy;&amp;ucy;&amp;rcy;&amp;acy; &amp;Rcy;&amp;ocy;&amp;scy;&amp;scy;&amp;icy;&amp;icy; &amp;Rcy;&amp;ocy;&amp;scy;&amp;scy;&amp;icy;&amp;jcy;&amp;scy;&amp;kcy;&amp;icy;&amp;jcy; &amp;gcy;&amp;ocy;&amp;scy;&amp;ucy;&amp;dcy;&amp;acy;&amp;rcy;&amp;scy;&amp;tcy;&amp;vcy;&amp;iecy;&amp;ncy;&amp;ncy;&amp;ycy;&amp;jcy; &amp;ucy;&amp;ncy;&amp;icy;&amp;vcy;&amp;iecy;&amp;rcy;&amp;scy;&amp;icy;&amp;tcy;&amp;iecy;&amp;tcy; &amp;ncy;&amp;iecy;&amp;fcy;&amp;tcy;&amp;icy; &amp;icy; &amp;gcy;&amp;acy;&amp;zcy;&amp;acy; &amp;icy;&amp;mcy;. &amp;Icy;.&amp;Mcy;. &amp;Gcy;&amp;ucy;&amp;bcy;&amp;kcy;&amp;icy;&amp;ncy;&amp;a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4793" y="260648"/>
            <a:ext cx="2310983" cy="2592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43042" y="214290"/>
            <a:ext cx="6643734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  <a:endParaRPr lang="ru-RU" sz="32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7950" y="1412875"/>
            <a:ext cx="8715375" cy="136842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just">
              <a:spcBef>
                <a:spcPct val="0"/>
              </a:spcBef>
              <a:defRPr/>
            </a:pPr>
            <a:r>
              <a:rPr lang="ru-RU" sz="1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Местным бюджетом на 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24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годы предусматривается сохранение всех действующих в текущем году социальных выплат перед гражданами:</a:t>
            </a:r>
          </a:p>
          <a:p>
            <a:pPr algn="just">
              <a:spcBef>
                <a:spcPct val="0"/>
              </a:spcBef>
              <a:defRPr/>
            </a:pPr>
            <a:endParaRPr lang="ru-RU" sz="14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86578" y="2928934"/>
            <a:ext cx="1857375" cy="3571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graphicFrame>
        <p:nvGraphicFramePr>
          <p:cNvPr id="30762" name="Group 42"/>
          <p:cNvGraphicFramePr>
            <a:graphicFrameLocks noGrp="1"/>
          </p:cNvGraphicFramePr>
          <p:nvPr/>
        </p:nvGraphicFramePr>
        <p:xfrm>
          <a:off x="2643174" y="3286124"/>
          <a:ext cx="6096000" cy="1439863"/>
        </p:xfrm>
        <a:graphic>
          <a:graphicData uri="http://schemas.openxmlformats.org/drawingml/2006/table">
            <a:tbl>
              <a:tblPr/>
              <a:tblGrid>
                <a:gridCol w="1524000"/>
                <a:gridCol w="1524000"/>
                <a:gridCol w="1524000"/>
                <a:gridCol w="1524000"/>
              </a:tblGrid>
              <a:tr h="604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Bauhaus 93" pitchFamily="82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350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Wide Latin" pitchFamily="18" charset="0"/>
                        </a:rPr>
                        <a:t>Всего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25298,8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16912,9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</a:rPr>
                        <a:t>21149,1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82968" name="Picture 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214686"/>
            <a:ext cx="2232025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69" name="Rectangle 45"/>
          <p:cNvSpPr>
            <a:spLocks noChangeArrowheads="1"/>
          </p:cNvSpPr>
          <p:nvPr/>
        </p:nvSpPr>
        <p:spPr bwMode="auto">
          <a:xfrm>
            <a:off x="142844" y="5143512"/>
            <a:ext cx="8786874" cy="1346200"/>
          </a:xfrm>
          <a:prstGeom prst="rect">
            <a:avLst/>
          </a:prstGeom>
          <a:solidFill>
            <a:srgbClr val="99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800" b="0" i="1" dirty="0">
                <a:solidFill>
                  <a:srgbClr val="006600"/>
                </a:solidFill>
              </a:rPr>
              <a:t>Расходы на социальную политику в </a:t>
            </a:r>
            <a:r>
              <a:rPr lang="ru-RU" sz="1800" b="0" i="1" dirty="0" smtClean="0">
                <a:solidFill>
                  <a:srgbClr val="006600"/>
                </a:solidFill>
              </a:rPr>
              <a:t>2026 </a:t>
            </a:r>
            <a:r>
              <a:rPr lang="ru-RU" sz="1800" b="0" i="1" dirty="0">
                <a:solidFill>
                  <a:srgbClr val="006600"/>
                </a:solidFill>
              </a:rPr>
              <a:t>году  на одного жителя составят</a:t>
            </a:r>
          </a:p>
          <a:p>
            <a:pPr>
              <a:spcBef>
                <a:spcPct val="0"/>
              </a:spcBef>
            </a:pPr>
            <a:r>
              <a:rPr lang="ru-RU" sz="1800" b="0" i="1" dirty="0" smtClean="0">
                <a:solidFill>
                  <a:srgbClr val="006600"/>
                </a:solidFill>
              </a:rPr>
              <a:t>1681,4 руб</a:t>
            </a:r>
            <a:r>
              <a:rPr lang="ru-RU" sz="1800" b="0" i="1" dirty="0">
                <a:solidFill>
                  <a:srgbClr val="006600"/>
                </a:solidFill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2844" y="214290"/>
            <a:ext cx="8858312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844" y="785795"/>
            <a:ext cx="9001156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Социальное обеспечение населения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000875" y="1785938"/>
            <a:ext cx="1857375" cy="3571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pic>
        <p:nvPicPr>
          <p:cNvPr id="83973" name="Picture 3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484313"/>
            <a:ext cx="8713788" cy="537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1821" name="Group 77"/>
          <p:cNvGraphicFramePr>
            <a:graphicFrameLocks noGrp="1"/>
          </p:cNvGraphicFramePr>
          <p:nvPr/>
        </p:nvGraphicFramePr>
        <p:xfrm>
          <a:off x="827088" y="2133600"/>
          <a:ext cx="7632700" cy="1150938"/>
        </p:xfrm>
        <a:graphic>
          <a:graphicData uri="http://schemas.openxmlformats.org/drawingml/2006/table">
            <a:tbl>
              <a:tblPr/>
              <a:tblGrid>
                <a:gridCol w="2808287"/>
                <a:gridCol w="1584325"/>
                <a:gridCol w="1657350"/>
                <a:gridCol w="1582738"/>
              </a:tblGrid>
              <a:tr h="1150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Всего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4202,6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1639,2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FF"/>
                          </a:solidFill>
                          <a:effectLst/>
                          <a:latin typeface="Arial" charset="0"/>
                        </a:rPr>
                        <a:t>1639,2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3108" y="60632"/>
            <a:ext cx="5786478" cy="6998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Социальная политика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6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b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282" y="772792"/>
            <a:ext cx="8715436" cy="5494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Охрана семьи и детства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55650" y="1412875"/>
            <a:ext cx="7959725" cy="100806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just">
              <a:spcBef>
                <a:spcPct val="0"/>
              </a:spcBef>
              <a:defRPr/>
            </a:pPr>
            <a:r>
              <a:rPr lang="ru-RU" sz="20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Сохранены и проиндексированы расходы на </a:t>
            </a:r>
            <a:r>
              <a:rPr lang="ru-RU" sz="20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предоставление </a:t>
            </a:r>
            <a:r>
              <a:rPr lang="ru-RU" sz="20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мер социальной поддержки детей-сирот и детей, оставшихся без попечения родителей и составляют:</a:t>
            </a:r>
          </a:p>
          <a:p>
            <a:pPr algn="just">
              <a:spcBef>
                <a:spcPct val="0"/>
              </a:spcBef>
              <a:defRPr/>
            </a:pPr>
            <a:r>
              <a:rPr lang="ru-RU" sz="2000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23850" y="2492375"/>
            <a:ext cx="8358188" cy="208915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b="0" dirty="0"/>
          </a:p>
        </p:txBody>
      </p:sp>
      <p:graphicFrame>
        <p:nvGraphicFramePr>
          <p:cNvPr id="32800" name="Group 32"/>
          <p:cNvGraphicFramePr>
            <a:graphicFrameLocks noGrp="1"/>
          </p:cNvGraphicFramePr>
          <p:nvPr/>
        </p:nvGraphicFramePr>
        <p:xfrm>
          <a:off x="857250" y="2492375"/>
          <a:ext cx="7386638" cy="1845628"/>
        </p:xfrm>
        <a:graphic>
          <a:graphicData uri="http://schemas.openxmlformats.org/drawingml/2006/table">
            <a:tbl>
              <a:tblPr/>
              <a:tblGrid>
                <a:gridCol w="1846263"/>
                <a:gridCol w="1847850"/>
                <a:gridCol w="1846262"/>
                <a:gridCol w="1846263"/>
              </a:tblGrid>
              <a:tr h="839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2026 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2027 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2028 год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10238,6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4227,4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8277,7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FF3EA"/>
                    </a:solidFill>
                  </a:tcPr>
                </a:tc>
              </a:tr>
            </a:tbl>
          </a:graphicData>
        </a:graphic>
      </p:graphicFrame>
      <p:pic>
        <p:nvPicPr>
          <p:cNvPr id="85018" name="Picture 35" descr="&amp;Acy;&amp;rcy;&amp;khcy;&amp;icy;&amp;vcy; &amp;ncy;&amp;ocy;&amp;vcy;&amp;ocy;&amp;scy;&amp;tcy;&amp;iecy;&amp;jcy; &amp;zcy;&amp;acy; 7-2013 &amp;Rcy;&amp;Icy;&amp;Acy; &amp;Dcy;&amp;iecy;&amp;jcy;&amp;tcy;&amp;acy;.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7204" y="4643446"/>
            <a:ext cx="859107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4"/>
          <p:cNvSpPr>
            <a:spLocks noGrp="1" noChangeArrowheads="1"/>
          </p:cNvSpPr>
          <p:nvPr>
            <p:ph type="title"/>
          </p:nvPr>
        </p:nvSpPr>
        <p:spPr>
          <a:xfrm>
            <a:off x="914400" y="274638"/>
            <a:ext cx="7772400" cy="725470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solidFill>
                  <a:srgbClr val="FF3300"/>
                </a:solidFill>
              </a:rPr>
              <a:t>ОКАЗАНИЕ ПОДДЕРЖКИ ВЕТЕРАНАМ И ИНВАЛИДАМ</a:t>
            </a:r>
          </a:p>
        </p:txBody>
      </p:sp>
      <p:sp>
        <p:nvSpPr>
          <p:cNvPr id="86019" name="Rectangle 5"/>
          <p:cNvSpPr>
            <a:spLocks noGrp="1" noChangeArrowheads="1"/>
          </p:cNvSpPr>
          <p:nvPr>
            <p:ph sz="quarter" idx="1"/>
          </p:nvPr>
        </p:nvSpPr>
        <p:spPr>
          <a:xfrm>
            <a:off x="428596" y="1428736"/>
            <a:ext cx="3749675" cy="4572000"/>
          </a:xfrm>
          <a:solidFill>
            <a:srgbClr val="FFC000"/>
          </a:solidFill>
        </p:spPr>
        <p:txBody>
          <a:bodyPr/>
          <a:lstStyle/>
          <a:p>
            <a:pPr indent="273050" eaLnBrk="1" hangingPunct="1">
              <a:lnSpc>
                <a:spcPct val="80000"/>
              </a:lnSpc>
              <a:buNone/>
            </a:pPr>
            <a:endParaRPr lang="ru-RU" sz="1800" b="1" dirty="0" smtClean="0"/>
          </a:p>
          <a:p>
            <a:pPr indent="273050" eaLnBrk="1" hangingPunct="1">
              <a:lnSpc>
                <a:spcPct val="80000"/>
              </a:lnSpc>
              <a:buNone/>
            </a:pPr>
            <a:r>
              <a:rPr lang="ru-RU" sz="1800" b="1" dirty="0" smtClean="0"/>
              <a:t>1. </a:t>
            </a:r>
            <a:r>
              <a:rPr lang="ru-RU" sz="1800" b="1" dirty="0" err="1" smtClean="0"/>
              <a:t>Сычевская</a:t>
            </a:r>
            <a:r>
              <a:rPr lang="ru-RU" sz="1800" b="1" dirty="0" smtClean="0"/>
              <a:t> окружная общественная организация ветеранов (пенсионеров) войны, труда вооруженных сил и правоохранительных органов:</a:t>
            </a:r>
            <a:br>
              <a:rPr lang="ru-RU" sz="1800" b="1" dirty="0" smtClean="0"/>
            </a:br>
            <a:r>
              <a:rPr lang="ru-RU" sz="1800" b="1" dirty="0" smtClean="0"/>
              <a:t>2026-2028 г – 250,0 тыс.руб.</a:t>
            </a:r>
          </a:p>
          <a:p>
            <a:pPr indent="273050" eaLnBrk="1" hangingPunct="1">
              <a:lnSpc>
                <a:spcPct val="80000"/>
              </a:lnSpc>
              <a:buNone/>
            </a:pPr>
            <a:endParaRPr lang="ru-RU" sz="1800" dirty="0" smtClean="0"/>
          </a:p>
          <a:p>
            <a:pPr indent="273050" eaLnBrk="1" hangingPunct="1">
              <a:lnSpc>
                <a:spcPct val="80000"/>
              </a:lnSpc>
            </a:pPr>
            <a:endParaRPr lang="ru-RU" sz="1800" dirty="0" smtClean="0"/>
          </a:p>
          <a:p>
            <a:pPr indent="273050" eaLnBrk="1" hangingPunct="1">
              <a:lnSpc>
                <a:spcPct val="80000"/>
              </a:lnSpc>
            </a:pPr>
            <a:endParaRPr lang="ru-RU" sz="1800" dirty="0" smtClean="0"/>
          </a:p>
          <a:p>
            <a:pPr indent="273050" eaLnBrk="1" hangingPunct="1">
              <a:lnSpc>
                <a:spcPct val="80000"/>
              </a:lnSpc>
              <a:buNone/>
            </a:pPr>
            <a:r>
              <a:rPr lang="ru-RU" sz="1800" b="1" dirty="0" smtClean="0"/>
              <a:t>2. </a:t>
            </a:r>
            <a:r>
              <a:rPr lang="ru-RU" sz="1800" b="1" dirty="0" err="1" smtClean="0"/>
              <a:t>Сычевская</a:t>
            </a:r>
            <a:r>
              <a:rPr lang="ru-RU" sz="1800" b="1" dirty="0" smtClean="0"/>
              <a:t> окружная организация Смоленской областной организации Всероссийского общества инвалидов:</a:t>
            </a:r>
            <a:br>
              <a:rPr lang="ru-RU" sz="1800" b="1" dirty="0" smtClean="0"/>
            </a:br>
            <a:r>
              <a:rPr lang="ru-RU" sz="1800" b="1" dirty="0" smtClean="0"/>
              <a:t>2026-2028 г – 265,0 тыс. руб.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ru-RU" sz="1800" b="1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ru-RU" sz="1800" dirty="0" smtClean="0">
              <a:solidFill>
                <a:srgbClr val="FF0000"/>
              </a:solidFill>
            </a:endParaRPr>
          </a:p>
        </p:txBody>
      </p:sp>
      <p:pic>
        <p:nvPicPr>
          <p:cNvPr id="86021" name="Picture 8" descr="22 &amp;Fcy;&amp;iecy;&amp;vcy;&amp;rcy;&amp;acy;&amp;lcy;&amp;softcy; 2012 &amp;Vcy;&amp;iecy;&amp;chcy;&amp;iocy;&amp;rcy;&amp;kcy;&amp;acy; - &amp;ncy;&amp;ocy;&amp;vcy;&amp;acy;&amp;yacy; &amp;scy;&amp;tcy;&amp;ocy;&amp;lcy;&amp;icy;&amp;chcy;&amp;ncy;&amp;acy;&amp;yacy; &amp;gcy;&amp;acy;&amp;zcy;&amp;iecy;&amp;tcy;&amp;a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929066"/>
            <a:ext cx="4216428" cy="280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22" name="Picture 10" descr="Im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96975"/>
            <a:ext cx="4186238" cy="2738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ctr" eaLnBrk="1" hangingPunct="1"/>
            <a:r>
              <a:rPr lang="ru-RU" sz="2400" b="1" dirty="0" smtClean="0">
                <a:solidFill>
                  <a:schemeClr val="accent2"/>
                </a:solidFill>
              </a:rPr>
              <a:t>Межбюджетные отношения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dirty="0" smtClean="0"/>
          </a:p>
        </p:txBody>
      </p:sp>
      <p:graphicFrame>
        <p:nvGraphicFramePr>
          <p:cNvPr id="8" name="Object 18"/>
          <p:cNvGraphicFramePr>
            <a:graphicFrameLocks noGrp="1" noChangeAspect="1"/>
          </p:cNvGraphicFramePr>
          <p:nvPr>
            <p:ph sz="half" idx="1"/>
          </p:nvPr>
        </p:nvGraphicFramePr>
        <p:xfrm>
          <a:off x="50800" y="3821113"/>
          <a:ext cx="4468813" cy="2928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Object 29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884738" y="836594"/>
          <a:ext cx="4208462" cy="281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Object 3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859338" y="3814763"/>
          <a:ext cx="3897312" cy="2622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270" name="Text Box 26"/>
          <p:cNvSpPr txBox="1">
            <a:spLocks noChangeArrowheads="1"/>
          </p:cNvSpPr>
          <p:nvPr/>
        </p:nvSpPr>
        <p:spPr bwMode="auto">
          <a:xfrm>
            <a:off x="250825" y="908050"/>
            <a:ext cx="4464050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ru-RU" dirty="0">
                <a:solidFill>
                  <a:schemeClr val="accent2"/>
                </a:solidFill>
              </a:rPr>
              <a:t>В структуре доходов бюджета муниципального </a:t>
            </a:r>
            <a:r>
              <a:rPr lang="ru-RU" dirty="0" smtClean="0">
                <a:solidFill>
                  <a:schemeClr val="accent2"/>
                </a:solidFill>
              </a:rPr>
              <a:t>округа </a:t>
            </a:r>
            <a:r>
              <a:rPr lang="ru-RU" dirty="0">
                <a:solidFill>
                  <a:schemeClr val="accent2"/>
                </a:solidFill>
              </a:rPr>
              <a:t>получаемые межбюджетные трансферты</a:t>
            </a:r>
            <a:r>
              <a:rPr lang="ru-RU" dirty="0"/>
              <a:t> </a:t>
            </a:r>
            <a:r>
              <a:rPr lang="ru-RU" dirty="0">
                <a:solidFill>
                  <a:schemeClr val="accent2"/>
                </a:solidFill>
              </a:rPr>
              <a:t>составляют:</a:t>
            </a:r>
          </a:p>
          <a:p>
            <a:pPr algn="l"/>
            <a:r>
              <a:rPr lang="ru-RU" sz="1000" dirty="0">
                <a:solidFill>
                  <a:schemeClr val="accent2"/>
                </a:solidFill>
              </a:rPr>
              <a:t> в </a:t>
            </a:r>
            <a:r>
              <a:rPr lang="ru-RU" dirty="0" smtClean="0">
                <a:solidFill>
                  <a:schemeClr val="accent2"/>
                </a:solidFill>
              </a:rPr>
              <a:t>2026 </a:t>
            </a:r>
            <a:r>
              <a:rPr lang="ru-RU" dirty="0">
                <a:solidFill>
                  <a:schemeClr val="accent2"/>
                </a:solidFill>
              </a:rPr>
              <a:t>году</a:t>
            </a:r>
            <a:r>
              <a:rPr lang="ru-RU" sz="1000" dirty="0">
                <a:solidFill>
                  <a:schemeClr val="accent2"/>
                </a:solidFill>
              </a:rPr>
              <a:t>  в сумме </a:t>
            </a:r>
            <a:r>
              <a:rPr lang="ru-RU" sz="1000" dirty="0" smtClean="0">
                <a:solidFill>
                  <a:schemeClr val="accent2"/>
                </a:solidFill>
              </a:rPr>
              <a:t>984822,6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  <a:r>
              <a:rPr lang="ru-RU" sz="1000" dirty="0">
                <a:solidFill>
                  <a:schemeClr val="accent2"/>
                </a:solidFill>
              </a:rPr>
              <a:t>тыс. рублей, в том числе: дотации </a:t>
            </a:r>
            <a:r>
              <a:rPr lang="ru-RU" sz="1000" dirty="0" smtClean="0">
                <a:solidFill>
                  <a:schemeClr val="accent2"/>
                </a:solidFill>
              </a:rPr>
              <a:t>–236098,0</a:t>
            </a:r>
            <a:r>
              <a:rPr lang="en-US" sz="1000" dirty="0" smtClean="0">
                <a:solidFill>
                  <a:schemeClr val="accent2"/>
                </a:solidFill>
              </a:rPr>
              <a:t> </a:t>
            </a:r>
            <a:r>
              <a:rPr lang="ru-RU" sz="1000" dirty="0" smtClean="0">
                <a:solidFill>
                  <a:schemeClr val="accent2"/>
                </a:solidFill>
              </a:rPr>
              <a:t>тыс</a:t>
            </a:r>
            <a:r>
              <a:rPr lang="ru-RU" sz="1000" dirty="0">
                <a:solidFill>
                  <a:schemeClr val="accent2"/>
                </a:solidFill>
              </a:rPr>
              <a:t>. рублей, субвенции –  </a:t>
            </a:r>
            <a:r>
              <a:rPr lang="ru-RU" sz="1000" dirty="0" smtClean="0">
                <a:solidFill>
                  <a:schemeClr val="accent2"/>
                </a:solidFill>
              </a:rPr>
              <a:t>182325,2 </a:t>
            </a:r>
            <a:r>
              <a:rPr lang="ru-RU" sz="1000" dirty="0">
                <a:solidFill>
                  <a:schemeClr val="accent2"/>
                </a:solidFill>
              </a:rPr>
              <a:t>тыс. рублей, субсидии – </a:t>
            </a:r>
            <a:r>
              <a:rPr lang="ru-RU" sz="1000" dirty="0" smtClean="0">
                <a:solidFill>
                  <a:schemeClr val="accent2"/>
                </a:solidFill>
              </a:rPr>
              <a:t>562677,6 </a:t>
            </a:r>
            <a:r>
              <a:rPr lang="ru-RU" sz="1000" dirty="0">
                <a:solidFill>
                  <a:schemeClr val="accent2"/>
                </a:solidFill>
              </a:rPr>
              <a:t>тыс. </a:t>
            </a:r>
            <a:r>
              <a:rPr lang="ru-RU" sz="1000" dirty="0" smtClean="0">
                <a:solidFill>
                  <a:schemeClr val="accent2"/>
                </a:solidFill>
              </a:rPr>
              <a:t>рублей, иные трансферты – 3721,8 </a:t>
            </a:r>
            <a:r>
              <a:rPr lang="ru-RU" sz="1000" dirty="0" err="1" smtClean="0">
                <a:solidFill>
                  <a:schemeClr val="accent2"/>
                </a:solidFill>
              </a:rPr>
              <a:t>тыс.руб</a:t>
            </a:r>
            <a:endParaRPr lang="ru-RU" sz="1000" dirty="0">
              <a:solidFill>
                <a:schemeClr val="accent2"/>
              </a:solidFill>
            </a:endParaRPr>
          </a:p>
          <a:p>
            <a:pPr algn="l"/>
            <a:r>
              <a:rPr lang="ru-RU" sz="1000" dirty="0">
                <a:solidFill>
                  <a:schemeClr val="accent2"/>
                </a:solidFill>
              </a:rPr>
              <a:t>В </a:t>
            </a:r>
            <a:r>
              <a:rPr lang="ru-RU" dirty="0" smtClean="0">
                <a:solidFill>
                  <a:schemeClr val="accent2"/>
                </a:solidFill>
              </a:rPr>
              <a:t>2027</a:t>
            </a:r>
            <a:r>
              <a:rPr lang="ru-RU" sz="1000" dirty="0" smtClean="0">
                <a:solidFill>
                  <a:schemeClr val="accent2"/>
                </a:solidFill>
              </a:rPr>
              <a:t> </a:t>
            </a:r>
            <a:r>
              <a:rPr lang="ru-RU" sz="1000" dirty="0">
                <a:solidFill>
                  <a:schemeClr val="accent2"/>
                </a:solidFill>
              </a:rPr>
              <a:t>году в сумме </a:t>
            </a:r>
            <a:r>
              <a:rPr lang="ru-RU" sz="1000" dirty="0" smtClean="0">
                <a:solidFill>
                  <a:schemeClr val="accent2"/>
                </a:solidFill>
              </a:rPr>
              <a:t>692931,9 </a:t>
            </a:r>
            <a:r>
              <a:rPr lang="ru-RU" sz="1000" dirty="0">
                <a:solidFill>
                  <a:schemeClr val="accent2"/>
                </a:solidFill>
              </a:rPr>
              <a:t>тыс. руб., в том числе: дотации </a:t>
            </a:r>
            <a:r>
              <a:rPr lang="ru-RU" sz="1000" dirty="0" smtClean="0">
                <a:solidFill>
                  <a:schemeClr val="accent2"/>
                </a:solidFill>
              </a:rPr>
              <a:t>–149493,0 </a:t>
            </a:r>
            <a:r>
              <a:rPr lang="ru-RU" sz="1000" dirty="0">
                <a:solidFill>
                  <a:schemeClr val="accent2"/>
                </a:solidFill>
              </a:rPr>
              <a:t>тыс. рублей, субвенции – </a:t>
            </a:r>
            <a:r>
              <a:rPr lang="ru-RU" sz="1000" dirty="0" smtClean="0">
                <a:solidFill>
                  <a:schemeClr val="accent2"/>
                </a:solidFill>
              </a:rPr>
              <a:t>183408,3 </a:t>
            </a:r>
            <a:r>
              <a:rPr lang="ru-RU" sz="1000" dirty="0">
                <a:solidFill>
                  <a:schemeClr val="accent2"/>
                </a:solidFill>
              </a:rPr>
              <a:t>тыс. рублей, субсидии – </a:t>
            </a:r>
            <a:r>
              <a:rPr lang="ru-RU" sz="1000" dirty="0" smtClean="0">
                <a:solidFill>
                  <a:schemeClr val="accent2"/>
                </a:solidFill>
              </a:rPr>
              <a:t>358710,3 тыс</a:t>
            </a:r>
            <a:r>
              <a:rPr lang="ru-RU" sz="1000" dirty="0">
                <a:solidFill>
                  <a:schemeClr val="accent2"/>
                </a:solidFill>
              </a:rPr>
              <a:t>. </a:t>
            </a:r>
            <a:r>
              <a:rPr lang="ru-RU" sz="1000" dirty="0" smtClean="0">
                <a:solidFill>
                  <a:schemeClr val="accent2"/>
                </a:solidFill>
              </a:rPr>
              <a:t>рублей, иные трансферты – 1320,3 тыс.рублей</a:t>
            </a:r>
            <a:endParaRPr lang="ru-RU" sz="1000" dirty="0">
              <a:solidFill>
                <a:schemeClr val="accent2"/>
              </a:solidFill>
            </a:endParaRPr>
          </a:p>
          <a:p>
            <a:pPr algn="l"/>
            <a:r>
              <a:rPr lang="ru-RU" sz="1000" dirty="0">
                <a:solidFill>
                  <a:schemeClr val="accent2"/>
                </a:solidFill>
              </a:rPr>
              <a:t>В </a:t>
            </a:r>
            <a:r>
              <a:rPr lang="ru-RU" dirty="0" smtClean="0">
                <a:solidFill>
                  <a:schemeClr val="accent2"/>
                </a:solidFill>
              </a:rPr>
              <a:t>2028 </a:t>
            </a:r>
            <a:r>
              <a:rPr lang="ru-RU" sz="1000" dirty="0">
                <a:solidFill>
                  <a:schemeClr val="accent2"/>
                </a:solidFill>
              </a:rPr>
              <a:t>году в сумме </a:t>
            </a:r>
            <a:r>
              <a:rPr lang="ru-RU" sz="1000" dirty="0" smtClean="0">
                <a:solidFill>
                  <a:schemeClr val="accent2"/>
                </a:solidFill>
              </a:rPr>
              <a:t>505198,3 тыс</a:t>
            </a:r>
            <a:r>
              <a:rPr lang="ru-RU" sz="1000" dirty="0">
                <a:solidFill>
                  <a:schemeClr val="accent2"/>
                </a:solidFill>
              </a:rPr>
              <a:t>. руб., в том числе: дотации – </a:t>
            </a:r>
            <a:r>
              <a:rPr lang="ru-RU" sz="1000" dirty="0" smtClean="0">
                <a:solidFill>
                  <a:schemeClr val="accent2"/>
                </a:solidFill>
              </a:rPr>
              <a:t>146879,0 </a:t>
            </a:r>
            <a:r>
              <a:rPr lang="ru-RU" sz="1000" dirty="0">
                <a:solidFill>
                  <a:schemeClr val="accent2"/>
                </a:solidFill>
              </a:rPr>
              <a:t>тыс. рублей, субвенции – </a:t>
            </a:r>
            <a:r>
              <a:rPr lang="ru-RU" sz="1000" dirty="0" smtClean="0">
                <a:solidFill>
                  <a:schemeClr val="accent2"/>
                </a:solidFill>
              </a:rPr>
              <a:t>198884,0тыс</a:t>
            </a:r>
            <a:r>
              <a:rPr lang="ru-RU" sz="1000" dirty="0">
                <a:solidFill>
                  <a:schemeClr val="accent2"/>
                </a:solidFill>
              </a:rPr>
              <a:t>. рублей, субсидии – </a:t>
            </a:r>
            <a:r>
              <a:rPr lang="ru-RU" sz="1000" dirty="0" smtClean="0">
                <a:solidFill>
                  <a:schemeClr val="accent2"/>
                </a:solidFill>
              </a:rPr>
              <a:t>158105,2</a:t>
            </a:r>
            <a:r>
              <a:rPr lang="ru-RU" dirty="0" smtClean="0">
                <a:solidFill>
                  <a:schemeClr val="accent2"/>
                </a:solidFill>
              </a:rPr>
              <a:t> </a:t>
            </a:r>
            <a:r>
              <a:rPr lang="ru-RU" sz="1000" dirty="0">
                <a:solidFill>
                  <a:schemeClr val="accent2"/>
                </a:solidFill>
              </a:rPr>
              <a:t>тыс. </a:t>
            </a:r>
            <a:r>
              <a:rPr lang="ru-RU" sz="1000" dirty="0" smtClean="0">
                <a:solidFill>
                  <a:schemeClr val="accent2"/>
                </a:solidFill>
              </a:rPr>
              <a:t>рублей, иные трансферты – 1330,1 тыс.рублей</a:t>
            </a:r>
            <a:endParaRPr lang="ru-RU" sz="1000" dirty="0">
              <a:solidFill>
                <a:schemeClr val="accent2"/>
              </a:solidFill>
            </a:endParaRPr>
          </a:p>
        </p:txBody>
      </p:sp>
      <p:sp>
        <p:nvSpPr>
          <p:cNvPr id="11271" name="Text Box 27"/>
          <p:cNvSpPr txBox="1">
            <a:spLocks noChangeArrowheads="1"/>
          </p:cNvSpPr>
          <p:nvPr/>
        </p:nvSpPr>
        <p:spPr bwMode="auto">
          <a:xfrm>
            <a:off x="179388" y="4005263"/>
            <a:ext cx="34559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endParaRPr lang="ru-RU" sz="14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5"/>
          <p:cNvSpPr>
            <a:spLocks noGrp="1" noChangeArrowheads="1"/>
          </p:cNvSpPr>
          <p:nvPr>
            <p:ph type="title"/>
          </p:nvPr>
        </p:nvSpPr>
        <p:spPr>
          <a:xfrm>
            <a:off x="214282" y="142853"/>
            <a:ext cx="8715436" cy="928694"/>
          </a:xfrm>
          <a:solidFill>
            <a:srgbClr val="FF9900"/>
          </a:solidFill>
        </p:spPr>
        <p:txBody>
          <a:bodyPr/>
          <a:lstStyle/>
          <a:p>
            <a:pPr algn="ctr" eaLnBrk="1" hangingPunct="1"/>
            <a:r>
              <a:rPr lang="ru-RU" sz="2000" dirty="0" smtClean="0"/>
              <a:t>Муниципальный долг муниципального образования</a:t>
            </a:r>
            <a:br>
              <a:rPr lang="ru-RU" sz="2000" dirty="0" smtClean="0"/>
            </a:br>
            <a:r>
              <a:rPr lang="ru-RU" sz="2000" dirty="0" smtClean="0"/>
              <a:t>«</a:t>
            </a:r>
            <a:r>
              <a:rPr lang="ru-RU" sz="2000" dirty="0" err="1" smtClean="0"/>
              <a:t>Сычевский</a:t>
            </a:r>
            <a:r>
              <a:rPr lang="ru-RU" sz="2000" dirty="0" smtClean="0"/>
              <a:t> муниципальный округ» Смоленской области</a:t>
            </a:r>
          </a:p>
        </p:txBody>
      </p:sp>
      <p:graphicFrame>
        <p:nvGraphicFramePr>
          <p:cNvPr id="150721" name="Group 193"/>
          <p:cNvGraphicFramePr>
            <a:graphicFrameLocks noGrp="1"/>
          </p:cNvGraphicFramePr>
          <p:nvPr>
            <p:ph sz="half" idx="1"/>
          </p:nvPr>
        </p:nvGraphicFramePr>
        <p:xfrm>
          <a:off x="4572000" y="4005263"/>
          <a:ext cx="4429156" cy="2674351"/>
        </p:xfrm>
        <a:graphic>
          <a:graphicData uri="http://schemas.openxmlformats.org/drawingml/2006/table">
            <a:tbl>
              <a:tblPr/>
              <a:tblGrid>
                <a:gridCol w="375248"/>
                <a:gridCol w="1970052"/>
                <a:gridCol w="655096"/>
                <a:gridCol w="571504"/>
                <a:gridCol w="857256"/>
              </a:tblGrid>
              <a:tr h="3144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Наименование показателя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2028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5104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Источники финансирования дефицита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BA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EBAD"/>
                    </a:solidFill>
                  </a:tcPr>
                </a:tc>
              </a:tr>
              <a:tr h="5938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Разница между полученными и погашенными кредитами кредитных организации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4036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Получение кредитов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4022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Погашение кредитов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  <a:tr h="4138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Изменение остатков средств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 счетах бюджета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Object 14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4706938" y="1470025"/>
          <a:ext cx="4281487" cy="2265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 useBgFill="1">
        <p:nvSpPr>
          <p:cNvPr id="13352" name="Rectangle 142"/>
          <p:cNvSpPr>
            <a:spLocks noChangeArrowheads="1"/>
          </p:cNvSpPr>
          <p:nvPr/>
        </p:nvSpPr>
        <p:spPr bwMode="auto">
          <a:xfrm>
            <a:off x="684213" y="1268413"/>
            <a:ext cx="4173539" cy="1517645"/>
          </a:xfrm>
          <a:prstGeom prst="rect">
            <a:avLst/>
          </a:prstGeom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sz="1400" dirty="0"/>
              <a:t>Предельный объем муниципального </a:t>
            </a:r>
            <a:r>
              <a:rPr lang="ru-RU" sz="1400" dirty="0" smtClean="0"/>
              <a:t>долга </a:t>
            </a:r>
          </a:p>
          <a:p>
            <a:pPr>
              <a:spcBef>
                <a:spcPct val="0"/>
              </a:spcBef>
            </a:pPr>
            <a:endParaRPr lang="ru-RU" sz="1400" dirty="0" smtClean="0"/>
          </a:p>
          <a:p>
            <a:pPr>
              <a:spcBef>
                <a:spcPct val="0"/>
              </a:spcBef>
            </a:pPr>
            <a:r>
              <a:rPr lang="ru-RU" sz="1400" dirty="0" smtClean="0"/>
              <a:t>2026 год – 0</a:t>
            </a:r>
          </a:p>
          <a:p>
            <a:pPr>
              <a:spcBef>
                <a:spcPct val="0"/>
              </a:spcBef>
            </a:pPr>
            <a:r>
              <a:rPr lang="ru-RU" sz="1400" dirty="0" smtClean="0"/>
              <a:t>2027 год – 0</a:t>
            </a:r>
          </a:p>
          <a:p>
            <a:pPr>
              <a:spcBef>
                <a:spcPct val="0"/>
              </a:spcBef>
            </a:pPr>
            <a:r>
              <a:rPr lang="ru-RU" sz="1400" dirty="0" smtClean="0"/>
              <a:t>2028 год – 0 </a:t>
            </a:r>
          </a:p>
          <a:p>
            <a:pPr>
              <a:spcBef>
                <a:spcPct val="0"/>
              </a:spcBef>
            </a:pPr>
            <a:endParaRPr lang="ru-RU" sz="1400" dirty="0"/>
          </a:p>
        </p:txBody>
      </p:sp>
      <p:sp>
        <p:nvSpPr>
          <p:cNvPr id="13353" name="Rectangle 147"/>
          <p:cNvSpPr>
            <a:spLocks noChangeArrowheads="1"/>
          </p:cNvSpPr>
          <p:nvPr/>
        </p:nvSpPr>
        <p:spPr bwMode="auto">
          <a:xfrm>
            <a:off x="142844" y="4005263"/>
            <a:ext cx="4645056" cy="2709885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ru-RU" b="0" dirty="0">
                <a:latin typeface="Times New Roman" pitchFamily="18" charset="0"/>
              </a:rPr>
              <a:t>Объем расходов бюджета</a:t>
            </a:r>
          </a:p>
          <a:p>
            <a:pPr>
              <a:spcBef>
                <a:spcPct val="0"/>
              </a:spcBef>
            </a:pPr>
            <a:r>
              <a:rPr lang="ru-RU" b="0" dirty="0">
                <a:latin typeface="Times New Roman" pitchFamily="18" charset="0"/>
              </a:rPr>
              <a:t> на обслуживание муниципального долга</a:t>
            </a:r>
          </a:p>
          <a:p>
            <a:pPr>
              <a:spcBef>
                <a:spcPct val="0"/>
              </a:spcBef>
            </a:pPr>
            <a:r>
              <a:rPr lang="ru-RU" b="0" dirty="0" smtClean="0">
                <a:latin typeface="Times New Roman" pitchFamily="18" charset="0"/>
              </a:rPr>
              <a:t>2026 год  -  0,0 тыс</a:t>
            </a:r>
            <a:r>
              <a:rPr lang="ru-RU" b="0" dirty="0">
                <a:latin typeface="Times New Roman" pitchFamily="18" charset="0"/>
              </a:rPr>
              <a:t>. руб., или </a:t>
            </a:r>
            <a:r>
              <a:rPr lang="ru-RU" b="0" dirty="0" smtClean="0">
                <a:latin typeface="Times New Roman" pitchFamily="18" charset="0"/>
              </a:rPr>
              <a:t>0,00%  </a:t>
            </a:r>
            <a:endParaRPr lang="ru-RU" sz="1000" b="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b="0" dirty="0" smtClean="0">
                <a:latin typeface="Times New Roman" pitchFamily="18" charset="0"/>
              </a:rPr>
              <a:t>2027 </a:t>
            </a:r>
            <a:r>
              <a:rPr lang="ru-RU" b="0" dirty="0">
                <a:latin typeface="Times New Roman" pitchFamily="18" charset="0"/>
              </a:rPr>
              <a:t>год – </a:t>
            </a:r>
            <a:r>
              <a:rPr lang="ru-RU" b="0" dirty="0" smtClean="0">
                <a:latin typeface="Times New Roman" pitchFamily="18" charset="0"/>
              </a:rPr>
              <a:t>0,0 </a:t>
            </a:r>
            <a:r>
              <a:rPr lang="ru-RU" b="0" dirty="0">
                <a:latin typeface="Times New Roman" pitchFamily="18" charset="0"/>
              </a:rPr>
              <a:t>тыс. руб., или </a:t>
            </a:r>
            <a:r>
              <a:rPr lang="ru-RU" b="0" dirty="0" smtClean="0">
                <a:latin typeface="Times New Roman" pitchFamily="18" charset="0"/>
              </a:rPr>
              <a:t>0,00 </a:t>
            </a:r>
            <a:r>
              <a:rPr lang="ru-RU" b="0" dirty="0">
                <a:latin typeface="Times New Roman" pitchFamily="18" charset="0"/>
              </a:rPr>
              <a:t>%</a:t>
            </a:r>
          </a:p>
          <a:p>
            <a:pPr>
              <a:spcBef>
                <a:spcPct val="0"/>
              </a:spcBef>
            </a:pPr>
            <a:r>
              <a:rPr lang="ru-RU" b="0" dirty="0" smtClean="0">
                <a:latin typeface="Times New Roman" pitchFamily="18" charset="0"/>
              </a:rPr>
              <a:t>    2028 </a:t>
            </a:r>
            <a:r>
              <a:rPr lang="ru-RU" b="0" dirty="0">
                <a:latin typeface="Times New Roman" pitchFamily="18" charset="0"/>
              </a:rPr>
              <a:t>год – </a:t>
            </a:r>
            <a:r>
              <a:rPr lang="ru-RU" b="0" dirty="0" smtClean="0">
                <a:latin typeface="Times New Roman" pitchFamily="18" charset="0"/>
              </a:rPr>
              <a:t>0,0 </a:t>
            </a:r>
            <a:r>
              <a:rPr lang="ru-RU" b="0" dirty="0">
                <a:latin typeface="Times New Roman" pitchFamily="18" charset="0"/>
              </a:rPr>
              <a:t>тыс. руб., или </a:t>
            </a:r>
            <a:r>
              <a:rPr lang="ru-RU" b="0" dirty="0" smtClean="0">
                <a:latin typeface="Times New Roman" pitchFamily="18" charset="0"/>
              </a:rPr>
              <a:t>0,00 </a:t>
            </a:r>
            <a:r>
              <a:rPr lang="ru-RU" b="0" dirty="0">
                <a:latin typeface="Times New Roman" pitchFamily="18" charset="0"/>
              </a:rPr>
              <a:t>% </a:t>
            </a:r>
          </a:p>
          <a:p>
            <a:pPr>
              <a:spcBef>
                <a:spcPct val="0"/>
              </a:spcBef>
            </a:pPr>
            <a:endParaRPr lang="ru-RU" b="0" dirty="0">
              <a:latin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b="0" dirty="0">
                <a:latin typeface="Times New Roman" pitchFamily="18" charset="0"/>
              </a:rPr>
              <a:t>В соответствии со ст. 111 Бюджетного кодекса РФ объем расходов</a:t>
            </a:r>
          </a:p>
          <a:p>
            <a:pPr>
              <a:spcBef>
                <a:spcPct val="0"/>
              </a:spcBef>
            </a:pPr>
            <a:r>
              <a:rPr lang="ru-RU" b="0" dirty="0">
                <a:latin typeface="Times New Roman" pitchFamily="18" charset="0"/>
              </a:rPr>
              <a:t> бюджета на обслуживание долга не должен превышать 15% от общего </a:t>
            </a:r>
          </a:p>
          <a:p>
            <a:pPr>
              <a:spcBef>
                <a:spcPct val="0"/>
              </a:spcBef>
            </a:pPr>
            <a:r>
              <a:rPr lang="ru-RU" b="0" dirty="0">
                <a:latin typeface="Times New Roman" pitchFamily="18" charset="0"/>
              </a:rPr>
              <a:t>объема расходов бюджета, за исключением объема расходов, которые</a:t>
            </a:r>
          </a:p>
          <a:p>
            <a:pPr>
              <a:spcBef>
                <a:spcPct val="0"/>
              </a:spcBef>
            </a:pPr>
            <a:r>
              <a:rPr lang="ru-RU" b="0" dirty="0">
                <a:latin typeface="Times New Roman" pitchFamily="18" charset="0"/>
              </a:rPr>
              <a:t> осуществляются за счет субвенций из бюджетов бюджетной системы</a:t>
            </a:r>
          </a:p>
          <a:p>
            <a:pPr>
              <a:spcBef>
                <a:spcPct val="0"/>
              </a:spcBef>
            </a:pPr>
            <a:r>
              <a:rPr lang="ru-RU" b="0" dirty="0">
                <a:latin typeface="Times New Roman" pitchFamily="18" charset="0"/>
              </a:rPr>
              <a:t>Российской Федерации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quarter" idx="2"/>
          </p:nvPr>
        </p:nvSpPr>
        <p:spPr>
          <a:xfrm>
            <a:off x="4648200" y="1214422"/>
            <a:ext cx="4038600" cy="2571766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501122" cy="14287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Президентом России издан указ от 7 мая 2018 года № 204 «О национальных целях и стратегических задачах развития Российской Федерации на период до 2030 года», устанавливающий и утверждающий национальные проекты России. </a:t>
            </a:r>
            <a:b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Муниципальное образование «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Сычевский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муниципальный округ» Смоленской области принимает участие в реализации следующих национальных проектов: 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5" descr="Национальный проект «Культура»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714348" y="1571612"/>
            <a:ext cx="8143934" cy="3786186"/>
          </a:xfrm>
        </p:spPr>
      </p:pic>
      <p:pic>
        <p:nvPicPr>
          <p:cNvPr id="8" name="Рисунок 6" descr="Национальные проект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5417189"/>
            <a:ext cx="8627102" cy="1083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sz="quarter" idx="2"/>
          </p:nvPr>
        </p:nvGraphicFramePr>
        <p:xfrm>
          <a:off x="467544" y="476672"/>
          <a:ext cx="8136904" cy="5048854"/>
        </p:xfrm>
        <a:graphic>
          <a:graphicData uri="http://schemas.openxmlformats.org/drawingml/2006/table">
            <a:tbl>
              <a:tblPr/>
              <a:tblGrid>
                <a:gridCol w="5374124"/>
                <a:gridCol w="746556"/>
                <a:gridCol w="720080"/>
                <a:gridCol w="624928"/>
                <a:gridCol w="671216"/>
              </a:tblGrid>
              <a:tr h="1368152">
                <a:tc gridSpan="5">
                  <a:txBody>
                    <a:bodyPr/>
                    <a:lstStyle/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  <a:p>
                      <a:pPr algn="ctr" fontAlgn="t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Сведения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 реализации в муниципальном образовании 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Сычевский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муниципальный округ»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Смоленской области 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 fontAlgn="t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региональных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проектов в рамках национальных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проектов</a:t>
                      </a:r>
                    </a:p>
                    <a:p>
                      <a:pPr algn="ctr" fontAlgn="t"/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528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Наименование проектов (мероприятий)</a:t>
                      </a: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2025 прогноз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2026 план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2027 </a:t>
                      </a:r>
                    </a:p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план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2028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план</a:t>
                      </a:r>
                    </a:p>
                  </a:txBody>
                  <a:tcPr marL="2803" marR="2803" marT="28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55068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ОБРАЗОВАНИЕ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14762,5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14232,4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12200,0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12200,0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274574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Региональный проект «Все лучшее детям»</a:t>
                      </a: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1429,8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1036,0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984,2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984,2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274574">
                <a:tc>
                  <a:txBody>
                    <a:bodyPr/>
                    <a:lstStyle/>
                    <a:p>
                      <a:pPr marL="0" marR="0" indent="0" algn="just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Региональный проект «Педагоги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и наставники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»</a:t>
                      </a: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13332,7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latin typeface="Calibri"/>
                        </a:rPr>
                        <a:t>13196,4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13220,3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13230,1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00"/>
                    </a:solidFill>
                  </a:tcPr>
                </a:tc>
              </a:tr>
              <a:tr h="37333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КУЛЬТУРА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686,5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</a:tr>
              <a:tr h="36046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Региональный проект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«Семейные ценности и инфраструктура культуры»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686,5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00"/>
                    </a:solidFill>
                  </a:tcPr>
                </a:tc>
              </a:tr>
              <a:tr h="395779">
                <a:tc>
                  <a:txBody>
                    <a:bodyPr/>
                    <a:lstStyle/>
                    <a:p>
                      <a:pPr marL="0" algn="ctr" rtl="0" eaLnBrk="1" fontAlgn="t" latinLnBrk="0" hangingPunct="1"/>
                      <a:r>
                        <a:rPr kumimoji="0" lang="ru-RU" sz="1400" b="1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ФОРМИРОВАНИЕ КОМФОРТНОЙ ГОРОДСКОЙ СРЕДЫ</a:t>
                      </a:r>
                      <a:endParaRPr kumimoji="0" lang="ru-RU" sz="1400" b="1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3754,4</a:t>
                      </a: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4081,5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3918,9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3962,9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45584">
                <a:tc>
                  <a:txBody>
                    <a:bodyPr/>
                    <a:lstStyle/>
                    <a:p>
                      <a:pPr marL="0" algn="just" rtl="0" eaLnBrk="1" fontAlgn="t" latinLnBrk="0" hangingPunct="1"/>
                      <a:r>
                        <a:rPr kumimoji="0" lang="ru-RU" sz="1400" b="0" i="0" u="none" strike="noStrike" kern="1200" dirty="0" smtClean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Федеральный проект «Формирование комфортной городской среды»</a:t>
                      </a:r>
                      <a:endParaRPr kumimoji="0" lang="ru-RU" sz="1400" b="0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3754,4</a:t>
                      </a: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4081,5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3918,9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3962,9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439309">
                <a:tc>
                  <a:txBody>
                    <a:bodyPr/>
                    <a:lstStyle/>
                    <a:p>
                      <a:pPr marL="0" algn="l" rtl="0" eaLnBrk="1" fontAlgn="t" latinLnBrk="0" hangingPunct="1"/>
                      <a:endParaRPr kumimoji="0" lang="ru-RU" sz="1400" b="0" i="0" u="none" strike="noStrike" kern="1200" dirty="0">
                        <a:solidFill>
                          <a:srgbClr val="000000"/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2803" marR="2803" marT="28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2803" marR="2803" marT="28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Анимация с надписью спасибо за внимание | Table-tennis62.r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71480"/>
            <a:ext cx="8501122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24852</TotalTime>
  <Words>7463</Words>
  <Application>Microsoft Office PowerPoint</Application>
  <PresentationFormat>Экран (4:3)</PresentationFormat>
  <Paragraphs>1772</Paragraphs>
  <Slides>95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95</vt:i4>
      </vt:variant>
    </vt:vector>
  </HeadingPairs>
  <TitlesOfParts>
    <vt:vector size="96" baseType="lpstr">
      <vt:lpstr>Справедливость</vt:lpstr>
      <vt:lpstr>Слайд 1</vt:lpstr>
      <vt:lpstr>Что такое «Бюджет для граждан»?</vt:lpstr>
      <vt:lpstr>Контактная информация</vt:lpstr>
      <vt:lpstr>Муниципальное образование «Сычевский муниципальный округ» Смоленской области</vt:lpstr>
      <vt:lpstr>Основные показатели социально-экономического развития муниципального образования «Сычевский муниципальный округ» Смоленской области на 2026 год и плановый период 2027  и 2028 годов</vt:lpstr>
      <vt:lpstr>Слайд 6</vt:lpstr>
      <vt:lpstr>Слайд 7</vt:lpstr>
      <vt:lpstr>Слайд 8</vt:lpstr>
      <vt:lpstr>Слайд 9</vt:lpstr>
      <vt:lpstr>Слайд 10</vt:lpstr>
      <vt:lpstr> Основные направления налоговой и бюджетной политики муниципального образования  «Сычевский муниципальный округ» Смоленской области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Этапы формирования местного бюджета</vt:lpstr>
      <vt:lpstr>Слайд 25</vt:lpstr>
      <vt:lpstr>Слайд 26</vt:lpstr>
      <vt:lpstr>Слайд 27</vt:lpstr>
      <vt:lpstr>Поступления от основных налогоплательщиков  в 2025 году (тыс.рублей)</vt:lpstr>
      <vt:lpstr>Какие налоги, уплачиваются непосредственно на территории муниципального образования  «Сычевский муниципальный округ»</vt:lpstr>
      <vt:lpstr>Слайд 30</vt:lpstr>
      <vt:lpstr>Основные параметры  бюджета муниципального образования «Сычевский муниципальный округ» Смоленской области  на 2026-2028 годы </vt:lpstr>
      <vt:lpstr>ИНФОРМАЦИЯ  об объеме доходов бюджета муниципального района в расчете на душу населения</vt:lpstr>
      <vt:lpstr> ПОЯСНИТЕЛЬНАЯ ЗАПИСКА     к решению Сычевской окружной Думы от 25.03.2026 №13  «О бюджете муниципального образования «Сычевский муниципальный округ» Смоленской области»  на 2026 год и на плановый период 2027 и 2028 годов»</vt:lpstr>
      <vt:lpstr>Слайд 34</vt:lpstr>
      <vt:lpstr>МУНИЦИПАЛЬНЫЙ ДОЛГ В ДИНАМИКЕ НА 2024-2028 ГОДА</vt:lpstr>
      <vt:lpstr>Слайд 36</vt:lpstr>
      <vt:lpstr>Слайд 37</vt:lpstr>
      <vt:lpstr>Структура налоговых и неналоговых доходов на 2024-2028 годы</vt:lpstr>
      <vt:lpstr>Поступление налоговых доходов в динамике  2024-2028 годов</vt:lpstr>
      <vt:lpstr>Слайд 40</vt:lpstr>
      <vt:lpstr>Слайд 41</vt:lpstr>
      <vt:lpstr>Слайд 42</vt:lpstr>
      <vt:lpstr>Слайд 43</vt:lpstr>
      <vt:lpstr>Слайд 44</vt:lpstr>
      <vt:lpstr>Расходы бюджета в рамках муниципальных программ составляют 1150395,3 тыс. руб., или 96,1%</vt:lpstr>
      <vt:lpstr>Слайд 46</vt:lpstr>
      <vt:lpstr>Слайд 47</vt:lpstr>
      <vt:lpstr>Слайд 48</vt:lpstr>
      <vt:lpstr>Слайд 49</vt:lpstr>
      <vt:lpstr>Муниципальная программа «Местное самоуправление в муниципальном образовании «Сычевский муниципальный округ» Смоленской области»</vt:lpstr>
      <vt:lpstr>Муниципальная программа «Местное самоуправление в муниципальном образовании «Сычевский муниципальный округ» Смоленской области» </vt:lpstr>
      <vt:lpstr>МУНИЦИПАЛЬНАЯ ПРОГРАММА  «Развитие образования в муниципальном образовании  «Сычевский  муниципальный округ» Смоленской области</vt:lpstr>
      <vt:lpstr>МУНИЦИПАЛЬНАЯ ПРОГРАММА  «Развитие образования в муниципальном образовании  «Сычевский  муниципальный округ» Смоленской области»</vt:lpstr>
      <vt:lpstr>МУНИЦИПАЛЬНАЯ ПРОГРАММА  «Развитие образования в муниципальном образовании  «Сычевский  муниципальный округ» Смоленской области»</vt:lpstr>
      <vt:lpstr> МУНИЦИПАЛЬНАЯ ПРОГРАММА «Развитие культуры и туризма  в муниципальном образовании  «Сычевский муниципальный округ» Смоленской области»</vt:lpstr>
      <vt:lpstr>МУНИЦИПАЛЬНАЯ ПРОГРАММА «Развитие культуры и туризма в муниципальном образовании «Сычевский район» Смоленской области» </vt:lpstr>
      <vt:lpstr>МУНИЦИПАЛЬНАЯ ПРОГРАММА «Развитие культуры и туризма в муниципальном образовании «Сычевский район» Смоленской области» </vt:lpstr>
      <vt:lpstr>МУНИЦИПАЛЬНАЯ ПРОГРАММА «Развитие молодежной политики на территории муниципального образования «Сычевский муниципальный округ» Смоленской области»</vt:lpstr>
      <vt:lpstr>МУНИЦИПАЛЬНАЯ ПРОГРАММА «Развитие молодежной политики на территории муниципального образования «Сычевский муниципальный округ» Смоленской области»</vt:lpstr>
      <vt:lpstr>Муниципальная   программа  «Развитие субъектов малого и среднего предпринимательства в муниципальном образовании «Сычевский муниципальный округ»  Смоленской области» </vt:lpstr>
      <vt:lpstr>Муниципальная   программа  «Развитие субъектов малого и среднего предпринимательства в муниципальном образовании «Сычевский муниципальный округ» Смоленской области»</vt:lpstr>
      <vt:lpstr>Муниципальная программа «Развитие дорожно-транспортного комплекса на территории муниципального образования  «Сычевский муниципальный округ» Смоленской области»</vt:lpstr>
      <vt:lpstr>Муниципальная программа «Развитие дорожно-транспортного комплекса на территории муниципального образования «Сычевский муниципальный округ» Смоленской области»</vt:lpstr>
      <vt:lpstr>Муниципальная программа  «Управление муниципальными финансами в муниципальном образовании «Сычевский муниципальный округ» Смоленской области»  </vt:lpstr>
      <vt:lpstr>Муниципальная программа  «Управление муниципальными финансами в муниципальном образовании «Сычевский муниципальный округ» Смоленской области»  </vt:lpstr>
      <vt:lpstr>Муниципальная программа  «Материально  –  техническое  и  транспортное  обеспечение   деятельности  органов   местного самоуправления  муниципального   образования  «Сычевский муниципальный округ» Смоленской области» </vt:lpstr>
      <vt:lpstr>Муниципальная программа  «Материально  –  техническое  и  транспортное  обеспечение   деятельности  органов   местного самоуправления  муниципального   образования  «Сычевский муниципальный округ» Смоленской области»</vt:lpstr>
      <vt:lpstr>Муниципальная программа  «Социальная поддержка граждан, проживающих на территории муниципального образования  «Сычевский муниципальный округ» Смоленской области» </vt:lpstr>
      <vt:lpstr>Муниципальная программа  «Социальная поддержка граждан, проживающих на территории муниципального образования «Сычевский муниципальный округ» Смоленской области»</vt:lpstr>
      <vt:lpstr>Муниципальная программа  «Создание условий для осуществления градостроительной деятельности на территории муниципального образования «Сычевский муниципальный округ» Смоленской области</vt:lpstr>
      <vt:lpstr>Муниципальная программа  «Формирование современной городской среды на территории г. Сычевка муниципального образования «Сычевский муниципальный округ» Смоленской области</vt:lpstr>
      <vt:lpstr>Муниципальная программа  «Защита населения и территорий от чрезвычайных ситуаций, обеспечение пожарной безопасности и безопасности людей на водных объектах в муниципальном образовании «Сычевский муниципальный округ» Смоленской области»</vt:lpstr>
      <vt:lpstr>Муниципальная программа  «Создание условий для осуществления градостроительной деятельности на территории муниципального образования «Сычевский муниципальный округ» Смоленской области</vt:lpstr>
      <vt:lpstr>  Муниципальная программа «Обеспечение жильем молодых семей, проживающих на территории  муниципального образования «Сычевский муниципальный округ» Смоленской области.</vt:lpstr>
      <vt:lpstr>Муниципальная программа «Обеспечение жильем молодых семей, проживающих на территории  муниципального образования «Сычевский муниципальный округ» Смоленской области.</vt:lpstr>
      <vt:lpstr> Муниципальная программа  "Развитие животноводства и укрепление кормовой базы в сельхозпредприятиях муниципального образования "Сычевский муниципальный округ" Смоленской области" </vt:lpstr>
      <vt:lpstr> Муниципальная программа  "Приоритетные направления демографического развития в муниципальном образовании "Сычевский муниципальный округ" Смоленской области" </vt:lpstr>
      <vt:lpstr>Муниципальная программа  "Энергосбережение и повышение энергетической эффективности на территории муниципального образования  "Сычевский муниципальный округ" Смоленской области"</vt:lpstr>
      <vt:lpstr>Муниципальная программа  «Комплексное развитие систем коммунальной инфраструктуры, Сычевка муниципального образования  «Сычевский муниципальный округ» Смоленской области"</vt:lpstr>
      <vt:lpstr>Муниципальная программа  "Профилактика терроризма и экстремизма на территории муниципального образования  "Сычевский муниципальный округ" Смоленской области"</vt:lpstr>
      <vt:lpstr> Муниципальная программа  "Развитие территорий муниципального образования  "Сычевский муниципальный округ" Смоленской области"</vt:lpstr>
      <vt:lpstr>Бюджетные инвестиции на приобретение объектов недвижимого имущества</vt:lpstr>
      <vt:lpstr>Расходы бюджета муниципального образования «Сычевский муниципальный округ» Смоленской области в расчете на душу населения в 2026 году и плановом периоде 2027-2028 годов</vt:lpstr>
      <vt:lpstr>НАЦИОНАЛЬНАЯ ЭКОНОМИКА НА 2026-2028 годы</vt:lpstr>
      <vt:lpstr>Расходы на образование на 2026-2028 годы</vt:lpstr>
      <vt:lpstr>Сколько тратится средств из  бюджета муниципального образования  на культуру?  За счет местных бюджетов финансируются муниципальные Дома культуры, библиотеки, музеи, памятники истории и культуры, а также  организация и проведение выставок, конкурсов, фестивалей, праздников, ярмарок и других мероприятий в области культуры и туризма  Объем расходов  бюджета муниципального округа на культуру и кинематографию в расчете на 1 жителя в 2026 году составит 8247,3 рублей  Расходы на культуру на 2026 в разрезе направлений:</vt:lpstr>
      <vt:lpstr>Слайд 87</vt:lpstr>
      <vt:lpstr>Слайд 88</vt:lpstr>
      <vt:lpstr>Слайд 89</vt:lpstr>
      <vt:lpstr>ОКАЗАНИЕ ПОДДЕРЖКИ ВЕТЕРАНАМ И ИНВАЛИДАМ</vt:lpstr>
      <vt:lpstr>Межбюджетные отношения </vt:lpstr>
      <vt:lpstr>Муниципальный долг муниципального образования «Сычевский муниципальный округ» Смоленской области</vt:lpstr>
      <vt:lpstr> Президентом России издан указ от 7 мая 2018 года № 204 «О национальных целях и стратегических задачах развития Российской Федерации на период до 2030 года», устанавливающий и утверждающий национальные проекты России.  Муниципальное образование «Сычевский муниципальный округ» Смоленской области принимает участие в реализации следующих национальных проектов: </vt:lpstr>
      <vt:lpstr>Слайд 94</vt:lpstr>
      <vt:lpstr>Слайд 95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2025</cp:lastModifiedBy>
  <cp:revision>2803</cp:revision>
  <dcterms:created xsi:type="dcterms:W3CDTF">2013-11-27T07:50:48Z</dcterms:created>
  <dcterms:modified xsi:type="dcterms:W3CDTF">2026-10-02T08:18:47Z</dcterms:modified>
</cp:coreProperties>
</file>