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423" r:id="rId29"/>
    <p:sldId id="286" r:id="rId30"/>
    <p:sldId id="273" r:id="rId31"/>
    <p:sldId id="338" r:id="rId32"/>
    <p:sldId id="340" r:id="rId33"/>
    <p:sldId id="416" r:id="rId34"/>
    <p:sldId id="268" r:id="rId35"/>
    <p:sldId id="329" r:id="rId36"/>
    <p:sldId id="267" r:id="rId37"/>
    <p:sldId id="269" r:id="rId38"/>
    <p:sldId id="311" r:id="rId39"/>
    <p:sldId id="309" r:id="rId40"/>
    <p:sldId id="275" r:id="rId41"/>
    <p:sldId id="383" r:id="rId42"/>
    <p:sldId id="425" r:id="rId43"/>
    <p:sldId id="384" r:id="rId44"/>
    <p:sldId id="274" r:id="rId45"/>
    <p:sldId id="287" r:id="rId46"/>
    <p:sldId id="288" r:id="rId47"/>
    <p:sldId id="289" r:id="rId48"/>
    <p:sldId id="296" r:id="rId49"/>
    <p:sldId id="415" r:id="rId50"/>
    <p:sldId id="342" r:id="rId51"/>
    <p:sldId id="343" r:id="rId52"/>
    <p:sldId id="345" r:id="rId53"/>
    <p:sldId id="347" r:id="rId54"/>
    <p:sldId id="349" r:id="rId55"/>
    <p:sldId id="351" r:id="rId56"/>
    <p:sldId id="354" r:id="rId57"/>
    <p:sldId id="412" r:id="rId58"/>
    <p:sldId id="356" r:id="rId59"/>
    <p:sldId id="358" r:id="rId60"/>
    <p:sldId id="360" r:id="rId61"/>
    <p:sldId id="362" r:id="rId62"/>
    <p:sldId id="364" r:id="rId63"/>
    <p:sldId id="366" r:id="rId64"/>
    <p:sldId id="368" r:id="rId65"/>
    <p:sldId id="370" r:id="rId66"/>
    <p:sldId id="372" r:id="rId67"/>
    <p:sldId id="374" r:id="rId68"/>
    <p:sldId id="376" r:id="rId69"/>
    <p:sldId id="378" r:id="rId70"/>
    <p:sldId id="413" r:id="rId71"/>
    <p:sldId id="414" r:id="rId72"/>
    <p:sldId id="380" r:id="rId73"/>
    <p:sldId id="382" r:id="rId74"/>
    <p:sldId id="417" r:id="rId75"/>
    <p:sldId id="418" r:id="rId76"/>
    <p:sldId id="419" r:id="rId77"/>
    <p:sldId id="420" r:id="rId78"/>
    <p:sldId id="421" r:id="rId79"/>
    <p:sldId id="422" r:id="rId80"/>
    <p:sldId id="320" r:id="rId81"/>
    <p:sldId id="335" r:id="rId82"/>
    <p:sldId id="328" r:id="rId83"/>
    <p:sldId id="279" r:id="rId84"/>
    <p:sldId id="281" r:id="rId85"/>
    <p:sldId id="276" r:id="rId86"/>
    <p:sldId id="277" r:id="rId87"/>
    <p:sldId id="278" r:id="rId88"/>
    <p:sldId id="285" r:id="rId89"/>
    <p:sldId id="424" r:id="rId90"/>
    <p:sldId id="313" r:id="rId91"/>
    <p:sldId id="406" r:id="rId92"/>
    <p:sldId id="407" r:id="rId93"/>
    <p:sldId id="411" r:id="rId9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008000"/>
    <a:srgbClr val="00CC00"/>
    <a:srgbClr val="FF3399"/>
    <a:srgbClr val="FF9900"/>
    <a:srgbClr val="0000FF"/>
    <a:srgbClr val="D6009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15" autoAdjust="0"/>
    <p:restoredTop sz="97705" autoAdjust="0"/>
  </p:normalViewPr>
  <p:slideViewPr>
    <p:cSldViewPr>
      <p:cViewPr varScale="1">
        <p:scale>
          <a:sx n="86" d="100"/>
          <a:sy n="86" d="100"/>
        </p:scale>
        <p:origin x="-173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6641E-2"/>
          <c:w val="0.43212645930738791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47.9</c:v>
                </c:pt>
                <c:pt idx="1">
                  <c:v>43</c:v>
                </c:pt>
                <c:pt idx="2">
                  <c:v>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191.4</c:v>
                </c:pt>
                <c:pt idx="1">
                  <c:v>130.80000000000001</c:v>
                </c:pt>
                <c:pt idx="2">
                  <c:v>131.9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25.7</c:v>
                </c:pt>
                <c:pt idx="1">
                  <c:v>17.8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13.2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</c:ser>
        <c:axId val="106822656"/>
        <c:axId val="75576064"/>
      </c:barChart>
      <c:catAx>
        <c:axId val="106822656"/>
        <c:scaling>
          <c:orientation val="minMax"/>
        </c:scaling>
        <c:axPos val="b"/>
        <c:numFmt formatCode="General" sourceLinked="1"/>
        <c:tickLblPos val="nextTo"/>
        <c:crossAx val="75576064"/>
        <c:crosses val="autoZero"/>
        <c:auto val="1"/>
        <c:lblAlgn val="ctr"/>
        <c:lblOffset val="100"/>
      </c:catAx>
      <c:valAx>
        <c:axId val="75576064"/>
        <c:scaling>
          <c:orientation val="minMax"/>
        </c:scaling>
        <c:axPos val="l"/>
        <c:majorGridlines/>
        <c:numFmt formatCode="General" sourceLinked="1"/>
        <c:tickLblPos val="nextTo"/>
        <c:crossAx val="1068226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29.12.2025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43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11176"/>
            <a:ext cx="9144000" cy="23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 smtClean="0"/>
              <a:t>Бюджет муниципального образования «</a:t>
            </a:r>
            <a:r>
              <a:rPr lang="ru-RU" sz="1700" dirty="0" err="1" smtClean="0"/>
              <a:t>Сычевский</a:t>
            </a:r>
            <a:r>
              <a:rPr lang="ru-RU" sz="1700" dirty="0" smtClean="0"/>
              <a:t> муниципальный округ» Смоленской области на 2025 год и плановый период </a:t>
            </a:r>
          </a:p>
          <a:p>
            <a:r>
              <a:rPr lang="ru-RU" sz="1700" dirty="0" smtClean="0"/>
              <a:t>2026 и 2027 годов </a:t>
            </a:r>
          </a:p>
          <a:p>
            <a:r>
              <a:rPr lang="ru-RU" sz="1700" dirty="0" smtClean="0"/>
              <a:t>к решению </a:t>
            </a:r>
            <a:r>
              <a:rPr lang="ru-RU" sz="1700" dirty="0" err="1" smtClean="0"/>
              <a:t>Сычевской</a:t>
            </a:r>
            <a:r>
              <a:rPr lang="ru-RU" sz="1700" dirty="0" smtClean="0"/>
              <a:t> окружной Думы от 19 декабря 2024 года № 55 </a:t>
            </a:r>
            <a:br>
              <a:rPr lang="ru-RU" sz="1700" dirty="0" smtClean="0"/>
            </a:br>
            <a:r>
              <a:rPr lang="ru-RU" sz="1700" dirty="0" smtClean="0"/>
              <a:t>«О бюджете муниципального образования «</a:t>
            </a:r>
            <a:r>
              <a:rPr lang="ru-RU" sz="1700" dirty="0" err="1" smtClean="0"/>
              <a:t>Сычевский</a:t>
            </a:r>
            <a:r>
              <a:rPr lang="ru-RU" sz="1700" dirty="0" smtClean="0"/>
              <a:t> муниципальный округ» Смоленской области на 2025 год </a:t>
            </a:r>
          </a:p>
          <a:p>
            <a:r>
              <a:rPr lang="ru-RU" sz="1700" dirty="0" smtClean="0"/>
              <a:t>и плановый период 2026 и 2027 годов» </a:t>
            </a:r>
            <a:r>
              <a:rPr lang="ru-RU" sz="1000" dirty="0" smtClean="0"/>
              <a:t>(в редакции Решения №97 от 24.12.2025 года)</a:t>
            </a:r>
            <a:endParaRPr lang="ru-RU" sz="1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на 2025 год и плановый период 2026-2027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окружной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24.09.2025 года № 69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504" y="3068960"/>
            <a:ext cx="8785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муниципальный округ» </a:t>
            </a:r>
            <a:r>
              <a:rPr lang="ru-RU" sz="1800" i="1" dirty="0">
                <a:solidFill>
                  <a:srgbClr val="FF0000"/>
                </a:solidFill>
              </a:rPr>
              <a:t>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Смоленской области. Готовый проект местного бюджета представляется на рассмотрение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Сычевскую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окружную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Думу не позднее 15 ноября текущего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25 октября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 сентября 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525344"/>
            <a:chOff x="351547" y="142852"/>
            <a:chExt cx="8649609" cy="65253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324693" cy="33821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76937"/>
            <a:chOff x="43" y="73"/>
            <a:chExt cx="5649" cy="3765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муниципальный округ» </a:t>
              </a:r>
              <a:r>
                <a:rPr lang="ru-RU" dirty="0">
                  <a:solidFill>
                    <a:schemeClr val="bg1"/>
                  </a:solidFill>
                </a:rPr>
                <a:t>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2027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423"/>
              <a:ext cx="1228" cy="203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259"/>
              <a:ext cx="2948" cy="579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2025г. и плановый период 2026 и 2027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муниципальный округ»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5076056" y="836712"/>
            <a:ext cx="3786188" cy="19442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>
                <a:solidFill>
                  <a:srgbClr val="008000"/>
                </a:solidFill>
              </a:rPr>
              <a:t>ООО 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«</a:t>
            </a:r>
            <a:r>
              <a:rPr lang="ru-RU" sz="1800" b="0" dirty="0">
                <a:solidFill>
                  <a:srgbClr val="008000"/>
                </a:solidFill>
              </a:rPr>
              <a:t>Сельскохозяйственное </a:t>
            </a:r>
            <a:br>
              <a:rPr lang="ru-RU" sz="1800" b="0" dirty="0">
                <a:solidFill>
                  <a:srgbClr val="008000"/>
                </a:solidFill>
              </a:rPr>
            </a:br>
            <a:r>
              <a:rPr lang="ru-RU" sz="1800" b="0" dirty="0">
                <a:solidFill>
                  <a:srgbClr val="008000"/>
                </a:solidFill>
              </a:rPr>
              <a:t>предприятие «Мещерское</a:t>
            </a:r>
            <a:r>
              <a:rPr lang="ru-RU" sz="1800" b="0" dirty="0" smtClean="0">
                <a:solidFill>
                  <a:srgbClr val="008000"/>
                </a:solidFill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Выращивание озимых и яровых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культур</a:t>
            </a:r>
            <a:endParaRPr lang="ru-RU" sz="1800" b="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107504" y="3861048"/>
            <a:ext cx="3347864" cy="201622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Фонд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Возрождения охоты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Осуществление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пользования объектами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животного мира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2915816" y="2420888"/>
            <a:ext cx="3286125" cy="2079501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ЗАО </a:t>
            </a:r>
            <a:r>
              <a:rPr lang="ru-RU" sz="1800" b="0" dirty="0">
                <a:solidFill>
                  <a:srgbClr val="008000"/>
                </a:solidFill>
              </a:rPr>
              <a:t>«</a:t>
            </a:r>
            <a:r>
              <a:rPr lang="ru-RU" sz="1800" b="0" dirty="0" err="1" smtClean="0">
                <a:solidFill>
                  <a:srgbClr val="008000"/>
                </a:solidFill>
              </a:rPr>
              <a:t>Тропарево</a:t>
            </a:r>
            <a:r>
              <a:rPr lang="ru-RU" sz="1800" b="0" dirty="0" smtClean="0">
                <a:solidFill>
                  <a:srgbClr val="008000"/>
                </a:solidFill>
              </a:rPr>
              <a:t>»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обеспечение кормовых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баз свиноводческих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комплексов 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79512" y="908720"/>
            <a:ext cx="3857625" cy="1800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ФКУ «СПБСТИН»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Деятельность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больничных организаций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5652120" y="3717032"/>
            <a:ext cx="3347864" cy="207208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АНО Санаторий </a:t>
            </a:r>
            <a:r>
              <a:rPr lang="ru-RU" sz="1800" b="0" dirty="0" err="1" smtClean="0">
                <a:solidFill>
                  <a:srgbClr val="008000"/>
                </a:solidFill>
              </a:rPr>
              <a:t>Дугино</a:t>
            </a:r>
            <a:r>
              <a:rPr lang="ru-RU" sz="1800" b="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 Центр восстановления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здоровья и реабилитации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83568" y="18864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 dirty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3203848" y="5085184"/>
            <a:ext cx="3024336" cy="165618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ПАО </a:t>
            </a:r>
            <a:r>
              <a:rPr lang="ru-RU" sz="1800" b="0" dirty="0" err="1" smtClean="0">
                <a:solidFill>
                  <a:srgbClr val="008000"/>
                </a:solidFill>
              </a:rPr>
              <a:t>Россети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электроснабжение района</a:t>
            </a:r>
            <a:endParaRPr lang="ru-RU" sz="18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налогоплательщиков </a:t>
            </a:r>
            <a:b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2024 году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784975" cy="4885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/>
                <a:gridCol w="1584175"/>
                <a:gridCol w="1152127"/>
                <a:gridCol w="1296143"/>
                <a:gridCol w="86409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Плательщик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 всего </a:t>
                      </a:r>
                      <a:r>
                        <a:rPr lang="ru-RU" sz="1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них)</a:t>
                      </a:r>
                      <a:endParaRPr lang="ru-RU" sz="1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ФКУ «СПБСТИН»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26862,0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8848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ООО «Сельскохозяйственное </a:t>
                      </a:r>
                      <a:br>
                        <a:rPr lang="ru-RU" sz="1800" b="0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предприятие «Мещерское»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3884,1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3024,5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2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ПАО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Россети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ЗАО «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Тропарево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12301,5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10797,9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1503,6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АНО Санаторий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Дугино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9661,6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9530,5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160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Фонд Возрождения охоты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3269,9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2771,3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 «</a:t>
            </a:r>
            <a:r>
              <a:rPr lang="ru-RU" sz="2400" dirty="0" err="1" smtClean="0">
                <a:solidFill>
                  <a:srgbClr val="CC0099"/>
                </a:solidFill>
              </a:rPr>
              <a:t>Сычевский</a:t>
            </a:r>
            <a:r>
              <a:rPr lang="ru-RU" sz="2400" dirty="0" smtClean="0">
                <a:solidFill>
                  <a:srgbClr val="CC0099"/>
                </a:solidFill>
              </a:rPr>
              <a:t> муниципальный округ»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41,052%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Единый</a:t>
            </a:r>
          </a:p>
          <a:p>
            <a:pPr>
              <a:spcBef>
                <a:spcPct val="0"/>
              </a:spcBef>
            </a:pPr>
            <a:r>
              <a:rPr lang="ru-RU" dirty="0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100</a:t>
            </a:r>
            <a:r>
              <a:rPr lang="ru-RU" dirty="0"/>
              <a:t>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/>
              <a:t>БЮДЖЕТ МУНИЦИПАЛЬНОГО ОБРАЗОВАНИЯ 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«</a:t>
            </a:r>
            <a:r>
              <a:rPr lang="ru-RU" sz="1800" dirty="0"/>
              <a:t>СЫЧЕВСКИЙ </a:t>
            </a:r>
            <a:r>
              <a:rPr lang="ru-RU" sz="1800" dirty="0" smtClean="0"/>
              <a:t> МУНИЦИПАЛЬНЫЙ ОКРУГ»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муниципальный округ»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муниципальный округ» Смоленской области  на 2025-2027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390166" cy="5040335"/>
        </p:xfrm>
        <a:graphic>
          <a:graphicData uri="http://schemas.openxmlformats.org/drawingml/2006/table">
            <a:tbl>
              <a:tblPr/>
              <a:tblGrid>
                <a:gridCol w="3314633"/>
                <a:gridCol w="1657317"/>
                <a:gridCol w="1657317"/>
                <a:gridCol w="1760899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863263,0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869063,0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-5800,0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472469,8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863263,0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158797,8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137843,9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144604,7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400922,7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704465,2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291083,7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296516,2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71938,6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37069,0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8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    </a:t>
            </a:r>
            <a:b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24.12.2025 №97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«О бюджете муниципального образования «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Сычевский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муниципальный округ» Смоленской области»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на 2025 год и на плановый период 2026 и 2027 годов»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28800"/>
            <a:ext cx="8314834" cy="544353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на 2025 год  804.017.911,97 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доходов  бюджета муниципального округа  в 2025 году прогнозируется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158.797.789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поступления на 2025 год запланированы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704.465.258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рублей 37 копеек из них: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Дотации из областного бюджета на 2025 год  в сумме 206.624.714 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Субсидии на 2025 год в сумме 309.336.321 рубль 29 копеек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Субвенции на 2025 год  в сумме 185.889.492 рубля 08 копеек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Иные межбюджетные трансферты на 2025 год в сумме 2.414.731 рубль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Прочие безвозмездные поступления на 2025 год в сумме 200.000 рублей.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 841017,9 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образование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278.112.529 рублей 47 копеек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культуру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69.908.639 рублей 79 копеек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33.952.154 рубля 90 копеек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80.181.143 рубля 46 копеек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физкультуру и спорт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21.116.646 рублей 54 копейки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содержание и ремонт дорог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263.513.975 рублей 57 копеек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Резервный фонд  - 6.990.277 рублей 88 копеек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муниципального образования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5.800.000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2023-2027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280988" y="1357313"/>
          <a:ext cx="8648730" cy="5286397"/>
        </p:xfrm>
        <a:graphic>
          <a:graphicData uri="http://schemas.openxmlformats.org/presentationml/2006/ole">
            <p:oleObj spid="_x0000_s1027" name="Worksheet" r:id="rId4" imgW="7078996" imgH="60350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2023-2027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3375"/>
          <a:ext cx="8145463" cy="4519613"/>
        </p:xfrm>
        <a:graphic>
          <a:graphicData uri="http://schemas.openxmlformats.org/presentationml/2006/ole">
            <p:oleObj spid="_x0000_s2050" name="Диаграмма" r:id="rId3" imgW="8331280" imgH="462291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 noChangeAspect="1"/>
          </p:cNvGraphicFramePr>
          <p:nvPr/>
        </p:nvGraphicFramePr>
        <p:xfrm>
          <a:off x="3001963" y="4005263"/>
          <a:ext cx="3001962" cy="1709737"/>
        </p:xfrm>
        <a:graphic>
          <a:graphicData uri="http://schemas.openxmlformats.org/presentationml/2006/ole">
            <p:oleObj spid="_x0000_s3074" name="Worksheet" r:id="rId3" imgW="2872702" imgH="1638360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graphicFrame>
        <p:nvGraphicFramePr>
          <p:cNvPr id="3077" name="Диаграмма 38"/>
          <p:cNvGraphicFramePr>
            <a:graphicFrameLocks noChangeAspect="1"/>
          </p:cNvGraphicFramePr>
          <p:nvPr/>
        </p:nvGraphicFramePr>
        <p:xfrm>
          <a:off x="5715000" y="4005263"/>
          <a:ext cx="2981325" cy="1917700"/>
        </p:xfrm>
        <a:graphic>
          <a:graphicData uri="http://schemas.openxmlformats.org/presentationml/2006/ole">
            <p:oleObj spid="_x0000_s3077" name="Worksheet" r:id="rId4" imgW="2263066" imgH="1455408" progId="Excel.Sheet.8">
              <p:embed/>
            </p:oleObj>
          </a:graphicData>
        </a:graphic>
      </p:graphicFrame>
      <p:graphicFrame>
        <p:nvGraphicFramePr>
          <p:cNvPr id="3078" name="Диаграмма 38"/>
          <p:cNvGraphicFramePr>
            <a:graphicFrameLocks noChangeAspect="1"/>
          </p:cNvGraphicFramePr>
          <p:nvPr/>
        </p:nvGraphicFramePr>
        <p:xfrm>
          <a:off x="422275" y="4010025"/>
          <a:ext cx="2994025" cy="1536700"/>
        </p:xfrm>
        <a:graphic>
          <a:graphicData uri="http://schemas.openxmlformats.org/presentationml/2006/ole">
            <p:oleObj spid="_x0000_s3078" name="Worksheet" r:id="rId5" imgW="2872702" imgH="147830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2027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Worksheet" r:id="rId3" imgW="7078996" imgH="5684472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607425" cy="4945062"/>
        </p:xfrm>
        <a:graphic>
          <a:graphicData uri="http://schemas.openxmlformats.org/presentationml/2006/ole">
            <p:oleObj spid="_x0000_s4099" name="Worksheet" r:id="rId4" imgW="6857919" imgH="496065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2023-2027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071546"/>
          <a:ext cx="8678229" cy="719569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105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57999,0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145347,6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132710,8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139367,4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54484,6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111120,0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104970,1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107893,1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9970,9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13141,7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3814,6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1386,3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лиц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4976,4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7777,6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1019,2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47776,4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13450,2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5237,3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1973,6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1703,0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поступления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использования имущества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Плата, поступившая в рамках договора на предоставление нестационарного торгового объекта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2334,8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875,2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2240,6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42529,6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7480,6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105775,4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158797,8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137843,9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144604,7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2023-2027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2588" imgH="3642408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6064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Сычевский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1.  Территория муниципального округа составляет  1803,9 квадратных километров.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2. Территорию муниципального округа</a:t>
            </a:r>
            <a:r>
              <a:rPr lang="ru-RU" sz="1400" b="1" i="1" dirty="0" smtClean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4</a:t>
            </a:r>
            <a:r>
              <a:rPr lang="ru-RU" sz="1400" dirty="0" smtClean="0">
                <a:solidFill>
                  <a:srgbClr val="008000"/>
                </a:solidFill>
              </a:rPr>
              <a:t>. </a:t>
            </a:r>
            <a:r>
              <a:rPr lang="ru-RU" sz="1400" b="1" dirty="0" smtClean="0">
                <a:solidFill>
                  <a:srgbClr val="008000"/>
                </a:solidFill>
              </a:rPr>
              <a:t>В </a:t>
            </a:r>
            <a:r>
              <a:rPr lang="ru-RU" sz="1400" b="1" dirty="0" err="1" smtClean="0">
                <a:solidFill>
                  <a:srgbClr val="008000"/>
                </a:solidFill>
              </a:rPr>
              <a:t>Сычевский</a:t>
            </a:r>
            <a:r>
              <a:rPr lang="ru-RU" sz="1400" b="1" dirty="0" smtClean="0">
                <a:solidFill>
                  <a:srgbClr val="008000"/>
                </a:solidFill>
              </a:rPr>
              <a:t> муниципальный округ входят 132 населённых пункта, в том числе город и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    131 сельский населённый пункт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5. Административным центром муниципального округа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</a:t>
              </a:r>
              <a:r>
                <a:rPr lang="ru-RU" sz="1600" b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50800" y="214291"/>
            <a:ext cx="9093200" cy="5868992"/>
            <a:chOff x="263185" y="228080"/>
            <a:chExt cx="8753254" cy="543388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263185" y="955639"/>
            <a:ext cx="8753254" cy="4706327"/>
          </p:xfrm>
          <a:graphic>
            <a:graphicData uri="http://schemas.openxmlformats.org/presentationml/2006/ole">
              <p:oleObj spid="_x0000_s7170" name="Worksheet" r:id="rId4" imgW="7033181" imgH="39318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 smtClean="0">
                <a:solidFill>
                  <a:schemeClr val="accent2"/>
                </a:solidFill>
              </a:rPr>
              <a:t>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076972"/>
            <a:chOff x="305973" y="228080"/>
            <a:chExt cx="8608080" cy="5626447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4985590"/>
          </p:xfrm>
          <a:graphic>
            <a:graphicData uri="http://schemas.openxmlformats.org/presentationml/2006/ole">
              <p:oleObj spid="_x0000_s121858" name="Worksheet" r:id="rId4" imgW="7118308" imgH="4286250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5864249"/>
            <a:chOff x="305972" y="228080"/>
            <a:chExt cx="8464434" cy="5429494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4793046"/>
          </p:xfrm>
          <a:graphic>
            <a:graphicData uri="http://schemas.openxmlformats.org/presentationml/2006/ole">
              <p:oleObj spid="_x0000_s8194" name="Worksheet" r:id="rId4" imgW="6978662" imgH="3670229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2027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18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832899,9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95,8%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</a:t>
            </a:r>
            <a:r>
              <a:rPr lang="ru-RU" sz="1600" dirty="0" smtClean="0">
                <a:latin typeface="Times New Roman" pitchFamily="18" charset="0"/>
              </a:rPr>
              <a:t>образовании </a:t>
            </a:r>
            <a:r>
              <a:rPr lang="ru-RU" sz="1600" dirty="0">
                <a:latin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endParaRPr lang="ru-RU" sz="1600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 муниципальный округ»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47852,6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31846,5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32276,5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</a:rPr>
              <a:t>Сычевский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муниципальный округ» </a:t>
            </a:r>
            <a:r>
              <a:rPr lang="ru-RU" sz="1400" dirty="0">
                <a:latin typeface="Times New Roman" pitchFamily="18" charset="0"/>
              </a:rPr>
              <a:t>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12537,9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418600"/>
            <a:ext cx="3311525" cy="10156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</a:t>
            </a:r>
            <a:r>
              <a:rPr lang="ru-RU" dirty="0" smtClean="0"/>
              <a:t>муниципальный округ" </a:t>
            </a:r>
            <a:r>
              <a:rPr lang="ru-RU" dirty="0"/>
              <a:t>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2027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30666,0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33306,2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32216,2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 руб</a:t>
            </a:r>
            <a:r>
              <a:rPr lang="ru-RU" sz="1800" b="0" dirty="0" smtClean="0">
                <a:latin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784,0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1661,0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2560,0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285891,4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203878,5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201703,8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101719,8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84613,8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83016,8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3389,7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2321,4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2387,2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24105,7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4308,4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9841,6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2025-2027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20,0 </a:t>
            </a: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7199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Градостроительство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552" y="1268761"/>
            <a:ext cx="1295400" cy="86409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712" y="1268761"/>
            <a:ext cx="1008062" cy="8640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1840" y="1196752"/>
            <a:ext cx="1152525" cy="8640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860032" y="2348880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Развитие сельских </a:t>
            </a:r>
          </a:p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территорий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860032" y="3284984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303641,1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940152" y="3284984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26669,4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020272" y="3284984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27670,8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pic>
        <p:nvPicPr>
          <p:cNvPr id="15" name="Рисунок 14" descr="благоустрой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45375" cy="2016224"/>
          </a:xfrm>
          <a:prstGeom prst="rect">
            <a:avLst/>
          </a:prstGeom>
        </p:spPr>
      </p:pic>
      <p:sp>
        <p:nvSpPr>
          <p:cNvPr id="108546" name="AutoShape 2" descr="C:\Users\User\Desktop\%D0%B3%D1%80%D0%B0%D0%B4%D0%BE%D1%81%D1%82%D1%80%D0%BE%D0%B5%D0%BD%D0%B8%D0%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град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9627" cy="187220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43608" y="4437112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ЖКХ и благоустройство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3728" y="530120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5952,5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03848" y="530120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8050,0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3608" y="5373216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15112,8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тыс. руб.</a:t>
            </a:r>
            <a:endParaRPr lang="ru-RU" sz="1400" dirty="0"/>
          </a:p>
        </p:txBody>
      </p:sp>
      <p:pic>
        <p:nvPicPr>
          <p:cNvPr id="108548" name="Picture 4" descr="https://avatars.mds.yandex.net/i?id=5920d6300afaef011e288922fc4113774abe94a980ddcf95-125315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муниципальный округ» Смоленской области на 2025 год и плановый период 2026  и 2027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47852,6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47762,6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31666,5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814051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285891,4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203878,5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201703,8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«Все лучшее детям»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2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«Педагоги и наставники»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177034,3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127911,6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128842,8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19354,6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уровня,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101719,8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84613,8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83013,8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21122,6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28893,6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11997,8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11357,5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58537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053936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82567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мугиципальный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округ»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755704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округа»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680,2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44721,0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46286,0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47813,0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50675,0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0272"/>
          <a:ext cx="8786810" cy="4360563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на предоставление грантов субъектам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58875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8634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9841,6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21197,7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83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250456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495887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округа,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окружной Думы  о бюджете муниципального округа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округа,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округа,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9771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45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30666,0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муниципальных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учрежедний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9076,2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4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управления по развитию территорий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9857,7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внутригородских муниципальных пассажирских перевозок»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реализации муниципальных программ»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2964,0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56310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502525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животноводства и укрепление кормовой базы в сельхозпредприятиях муниципального образования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916831"/>
          <a:ext cx="7715200" cy="3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152128"/>
                <a:gridCol w="1296144"/>
                <a:gridCol w="1306488"/>
              </a:tblGrid>
              <a:tr h="112327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сельскохозяйственных предприятий, сельских поселений, повышение занятости и уровня жизни сельского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"Развитие сельхозпредприятий, обеспечение финансовой устойчивости товаропроизводителей агропромышленного комплекса, повышение занятости и уровня жизни сельского населения"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"Приоритетные направления демографического развития в муниципальном образовании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1447800"/>
          <a:ext cx="7715200" cy="38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07"/>
                <a:gridCol w="1143649"/>
                <a:gridCol w="1072171"/>
                <a:gridCol w="1296873"/>
              </a:tblGrid>
              <a:tr h="147714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Стабилизация численности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 и формирование предпосылок к последующему демографическому росту.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семейных ценностей, повышение социального статуса семьи.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"Организация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социальнозначимых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детей и семей с детьми"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"Энергосбережение и повышение энергетической эффективности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447800"/>
          <a:ext cx="7787208" cy="4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875"/>
                <a:gridCol w="1082178"/>
                <a:gridCol w="1154323"/>
                <a:gridCol w="1236832"/>
              </a:tblGrid>
              <a:tr h="181726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потребления ресурсов и экономии бюджетных средств в муниципальном образовании «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"Энергосбережение и повышение энергетической эффективности в муниципальных учреждениях"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"Создание условий для обеспечения качественными услугами жилищно-коммунального хозяйства и благоустройства населения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5" y="1447800"/>
          <a:ext cx="7931225" cy="435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615"/>
                <a:gridCol w="1175671"/>
                <a:gridCol w="1102192"/>
                <a:gridCol w="1112747"/>
              </a:tblGrid>
              <a:tr h="182242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и надежности предоставления жилищно-коммунальных услуг населению города Сычевка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Комплексное решение проблем благоустройства по улучшению санитарного и эстетического вида территории города Сычевка;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безопасности проживания жителей города;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-Озеленение территории, улучшение экологической обстановки на территории города.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15112,8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44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2286,7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7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12826,1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"Профилактика терроризма и экстремизма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47800"/>
          <a:ext cx="7643192" cy="35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06"/>
                <a:gridCol w="1274597"/>
                <a:gridCol w="991353"/>
                <a:gridCol w="1072336"/>
              </a:tblGrid>
              <a:tr h="136546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терроризму и экстремизму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  <a:tr h="10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8367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территорий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7016" y="908720"/>
          <a:ext cx="8677472" cy="596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313"/>
                <a:gridCol w="1310314"/>
                <a:gridCol w="1079082"/>
                <a:gridCol w="1432763"/>
              </a:tblGrid>
              <a:tr h="17526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надежности предоставления жилищно-коммунальных услуг населению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Комплексное решение проблем благоустройства по улучшению санитарного и эстетического вида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сети автомобильных дорог общего пользования местного значения и повышение уровня безопасности дорожного движения на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всего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303641,1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26669,4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27670,8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организационных условий для реализации муниципальной программы"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12962,3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16358,9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16235,9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пожарной безопасности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"Осуществление дорожной деятельности в сельских территориях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Смоленской области"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235777,0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6680,5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8804,9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"Поддержка жилищно-коммунального хозяйства на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2015,5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сельских территорий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52886,4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10777,1тыс.рублей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– 6691,3тыс.рублей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2027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6691,3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72,421,9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6035,2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35744,0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2978,7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37069,0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3089,1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23176,0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1931,3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6831,9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402,7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6783,5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398,6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5825,7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485,5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4544,1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4743,4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395,3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2829,4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235,8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2023,5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168,6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2046,0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170,5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2025-2027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199956"/>
        </p:xfrm>
        <a:graphic>
          <a:graphicData uri="http://schemas.openxmlformats.org/drawingml/2006/table">
            <a:tbl>
              <a:tblPr/>
              <a:tblGrid>
                <a:gridCol w="1733630"/>
                <a:gridCol w="1052452"/>
                <a:gridCol w="935245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7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263514,0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269768,3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1402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2025-2027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47895,7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191364,5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131858,3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25660,4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13191,9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278493,6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</a:t>
            </a:r>
            <a:r>
              <a:rPr lang="ru-RU" sz="1400" i="1" dirty="0" smtClean="0"/>
              <a:t>муниципального округа </a:t>
            </a:r>
            <a:r>
              <a:rPr lang="ru-RU" sz="1400" i="1" dirty="0"/>
              <a:t>Смоленской области в </a:t>
            </a:r>
            <a:r>
              <a:rPr lang="ru-RU" sz="1400" i="1" dirty="0" smtClean="0"/>
              <a:t>2025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23176,0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2025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288,8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округа на культуру и кинематографию в расчете на 1 жителя в 2025 году составит </a:t>
            </a:r>
            <a:r>
              <a:rPr lang="ru-RU" sz="1400" b="1" dirty="0" smtClean="0">
                <a:solidFill>
                  <a:srgbClr val="0000CC"/>
                </a:solidFill>
              </a:rPr>
              <a:t>5825,7 </a:t>
            </a:r>
            <a:r>
              <a:rPr lang="ru-RU" sz="1400" b="1" dirty="0" smtClean="0">
                <a:solidFill>
                  <a:srgbClr val="0000CC"/>
                </a:solidFill>
              </a:rPr>
              <a:t>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2025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06475" y="3195638"/>
          <a:ext cx="5634038" cy="3205162"/>
        </p:xfrm>
        <a:graphic>
          <a:graphicData uri="http://schemas.openxmlformats.org/presentationml/2006/ole">
            <p:oleObj spid="_x0000_s10242" name="Worksheet" r:id="rId3" imgW="5410223" imgH="307843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33952,2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24281,8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24347,5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2025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2829,4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2473,0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21566,1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окружная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окружная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5714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33938" y="787400"/>
          <a:ext cx="4310062" cy="2909888"/>
        </p:xfrm>
        <a:graphic>
          <a:graphicData uri="http://schemas.openxmlformats.org/presentationml/2006/ole">
            <p:oleObj spid="_x0000_s115715" name="Диаграмма" r:id="rId4" imgW="6286534" imgH="4244400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5716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</a:t>
            </a:r>
            <a:r>
              <a:rPr lang="ru-RU" dirty="0" smtClean="0">
                <a:solidFill>
                  <a:schemeClr val="accent2"/>
                </a:solidFill>
              </a:rPr>
              <a:t>округа </a:t>
            </a:r>
            <a:r>
              <a:rPr lang="ru-RU" dirty="0">
                <a:solidFill>
                  <a:schemeClr val="accent2"/>
                </a:solidFill>
              </a:rPr>
              <a:t>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704465,3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–206624,7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185889,6тыс</a:t>
            </a:r>
            <a:r>
              <a:rPr lang="ru-RU" sz="1000" dirty="0">
                <a:solidFill>
                  <a:schemeClr val="accent2"/>
                </a:solidFill>
              </a:rPr>
              <a:t>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309336,3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рублей, иные межбюджетные трансферты – 2414,7 тыс.руб., прочие – 200,0 тыс.руб.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291083,6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–132456,0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156296,1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2331,5 тыс</a:t>
            </a:r>
            <a:r>
              <a:rPr lang="ru-RU" sz="1000" dirty="0">
                <a:solidFill>
                  <a:schemeClr val="accent2"/>
                </a:solidFill>
              </a:rPr>
              <a:t>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2027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296516,2 тыс</a:t>
            </a:r>
            <a:r>
              <a:rPr lang="ru-RU" sz="1000" dirty="0">
                <a:solidFill>
                  <a:schemeClr val="accent2"/>
                </a:solidFill>
              </a:rPr>
              <a:t>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132765,0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161431,0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2320,2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2027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год  -  0,0 тыс</a:t>
            </a:r>
            <a:r>
              <a:rPr lang="ru-RU" b="0" dirty="0">
                <a:latin typeface="Times New Roman" pitchFamily="18" charset="0"/>
              </a:rPr>
              <a:t>. руб., или </a:t>
            </a:r>
            <a:r>
              <a:rPr lang="ru-RU" b="0" dirty="0" smtClean="0">
                <a:latin typeface="Times New Roman" pitchFamily="18" charset="0"/>
              </a:rPr>
              <a:t>0,00%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6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</a:t>
            </a:r>
            <a:r>
              <a:rPr lang="en-US" b="0" dirty="0" smtClean="0">
                <a:latin typeface="Times New Roman" pitchFamily="18" charset="0"/>
              </a:rPr>
              <a:t>7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8" cy="6564074"/>
        </p:xfrm>
        <a:graphic>
          <a:graphicData uri="http://schemas.openxmlformats.org/drawingml/2006/table">
            <a:tbl>
              <a:tblPr/>
              <a:tblGrid>
                <a:gridCol w="5164146"/>
                <a:gridCol w="788966"/>
                <a:gridCol w="729641"/>
                <a:gridCol w="653748"/>
                <a:gridCol w="653748"/>
                <a:gridCol w="653749"/>
              </a:tblGrid>
              <a:tr h="82473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муниципальный округ»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», 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«Комфортная городская среда»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1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14819,4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14326,1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9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"Современная школа"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43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91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43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659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08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«Все лучшее детям»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1463,0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082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«Педагоги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наставники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12863,1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3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3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996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00121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ФОРМИРОВАНИЕ КОМФОРТНОЙ ГОРОДСКОЙ СРЕДЫ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1371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Федеральный проект «Формирование комфортной городской среды»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3131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18574,2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18080,9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22968</TotalTime>
  <Words>7286</Words>
  <Application>Microsoft Office PowerPoint</Application>
  <PresentationFormat>Экран (4:3)</PresentationFormat>
  <Paragraphs>1739</Paragraphs>
  <Slides>93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93</vt:i4>
      </vt:variant>
    </vt:vector>
  </HeadingPairs>
  <TitlesOfParts>
    <vt:vector size="98" baseType="lpstr">
      <vt:lpstr>Справедливость</vt:lpstr>
      <vt:lpstr>Лист</vt:lpstr>
      <vt:lpstr>Worksheet</vt:lpstr>
      <vt:lpstr>Диаграмма</vt:lpstr>
      <vt:lpstr>Лист Microsoft Office Excel 97-2003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муниципальный округ» Смоленской области</vt:lpstr>
      <vt:lpstr>Основные показатели социально-экономического развития муниципального образования «Сычевский муниципальный округ» Смоленской области на 2025 год и плановый период 2026  и 2027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Поступления от основных налогоплательщиков  в 2024 году (тыс.рублей)</vt:lpstr>
      <vt:lpstr>Какие налоги, уплачиваются непосредственно на территории муниципального образования  «Сычевский муниципальный округ»</vt:lpstr>
      <vt:lpstr>Слайд 30</vt:lpstr>
      <vt:lpstr>Основные параметры  бюджета муниципального образования «Сычевский муниципальный округ» Смоленской области  на 2025-2027 годы </vt:lpstr>
      <vt:lpstr>ИНФОРМАЦИЯ  об объеме доходов бюджета муниципального района в расчете на душу населения</vt:lpstr>
      <vt:lpstr> ПОЯСНИТЕЛЬНАЯ ЗАПИСКА     к решению Сычевской окружной Думы от 24.12.2025 №97  «О бюджете муниципального образования «Сычевский муниципальный округ» Смоленской области»  на 2025 год и на плановый период 2026 и 2027 годов»</vt:lpstr>
      <vt:lpstr>Слайд 34</vt:lpstr>
      <vt:lpstr>МУНИЦИПАЛЬНЫЙ ДОЛГ В ДИНАМИКЕ НА 2023-2027 ГОДА</vt:lpstr>
      <vt:lpstr>Слайд 36</vt:lpstr>
      <vt:lpstr>Слайд 37</vt:lpstr>
      <vt:lpstr>Структура налоговых и неналоговых доходов на 2023-2027 годы</vt:lpstr>
      <vt:lpstr>Поступление налоговых доходов в динамике  2023-2027 годов</vt:lpstr>
      <vt:lpstr>Слайд 40</vt:lpstr>
      <vt:lpstr>Слайд 41</vt:lpstr>
      <vt:lpstr>Слайд 42</vt:lpstr>
      <vt:lpstr>Слайд 43</vt:lpstr>
      <vt:lpstr>Слайд 44</vt:lpstr>
      <vt:lpstr>Расходы бюджета в рамках муниципальных программ составляют 832899,9 тыс. руб., или 95,8%</vt:lpstr>
      <vt:lpstr>Слайд 46</vt:lpstr>
      <vt:lpstr>Слайд 47</vt:lpstr>
      <vt:lpstr>Слайд 48</vt:lpstr>
      <vt:lpstr>Слайд 49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муниципальный округ» Смоленской области» </vt:lpstr>
      <vt:lpstr>МУНИЦИПАЛЬНАЯ ПРОГРАММА  «Развитие образования в муниципальном образовании  «Сычевский  муниципальный округ» Смоленской области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 МУНИЦИПАЛЬНАЯ ПРОГРАММА «Развитие культуры и туризма  в муниципальном образовании  «Сычевский муниципальный округ»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ПРОГРАММА «Развитие молодежной политики на территории муниципального образования «Сычевский мугиципальный округ»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муниципальный округ» Смоленской области»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</vt:lpstr>
      <vt:lpstr>Муниципальная программа  «Социальная поддержка граждан, проживающих на территории муниципального образования  «Сычевский муниципальный округ»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 Муниципальная программа  "Развитие животноводства и укрепление кормовой базы в сельхозпредприятиях муниципального образования "Сычевский муниципальный округ" Смоленской области" </vt:lpstr>
      <vt:lpstr> Муниципальная программа  "Приоритетные направления демографического развития в муниципальном образовании "Сычевский муниципальный округ" Смоленской области" </vt:lpstr>
      <vt:lpstr>Муниципальная программа  "Энергосбережение и повышение энергетической эффективности на территории муниципального образования  "Сычевский муниципальный округ" Смоленской области"</vt:lpstr>
      <vt:lpstr>Муниципальная программа  "Создание условий для обеспечения качественными услугами жилищно-коммунального хозяйства и благоустройства населения Сычевского муниципального округа Смоленской области"</vt:lpstr>
      <vt:lpstr>Муниципальная программа  "Профилактика терроризма и экстремизма на территории муниципального образования  "Сычевский муниципальный округ" Смоленской области"</vt:lpstr>
      <vt:lpstr> Муниципальная программа  "Развитие территорий муниципального образования  "Сычевский муниципальный округ" Смоленской области"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муниципальный округ» Смоленской области в расчете на душу населения в 2024 году и плановом периоде 2025-2026 годов</vt:lpstr>
      <vt:lpstr>НАЦИОНАЛЬНАЯ ЭКОНОМИКА НА 2025-2027 годы</vt:lpstr>
      <vt:lpstr>Расходы на образование на 2025-2027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округа на культуру и кинематографию в расчете на 1 жителя в 2025 году составит 5825,7 рублей  Расходы на культуру на 2025 в разрезе направлений:</vt:lpstr>
      <vt:lpstr>Слайд 85</vt:lpstr>
      <vt:lpstr>Слайд 86</vt:lpstr>
      <vt:lpstr>Слайд 87</vt:lpstr>
      <vt:lpstr>ОКАЗАНИЕ ПОДДЕРЖКИ ВЕТЕРАНАМ И ИНВАЛИДАМ</vt:lpstr>
      <vt:lpstr>Межбюджетные отношения </vt:lpstr>
      <vt:lpstr>Муниципальный долг муниципального образования «Сычевский муниципальный округ»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92</vt:lpstr>
      <vt:lpstr>Слайд 93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2025</cp:lastModifiedBy>
  <cp:revision>2533</cp:revision>
  <dcterms:created xsi:type="dcterms:W3CDTF">2013-11-27T07:50:48Z</dcterms:created>
  <dcterms:modified xsi:type="dcterms:W3CDTF">2025-12-29T06:44:20Z</dcterms:modified>
</cp:coreProperties>
</file>