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85" r:id="rId4"/>
    <p:sldId id="286" r:id="rId5"/>
    <p:sldId id="287" r:id="rId6"/>
    <p:sldId id="288" r:id="rId7"/>
    <p:sldId id="289" r:id="rId8"/>
    <p:sldId id="292" r:id="rId9"/>
    <p:sldId id="290" r:id="rId10"/>
    <p:sldId id="293" r:id="rId11"/>
    <p:sldId id="291" r:id="rId12"/>
    <p:sldId id="294" r:id="rId13"/>
    <p:sldId id="275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83" autoAdjust="0"/>
  </p:normalViewPr>
  <p:slideViewPr>
    <p:cSldViewPr>
      <p:cViewPr varScale="1">
        <p:scale>
          <a:sx n="92" d="100"/>
          <a:sy n="92" d="100"/>
        </p:scale>
        <p:origin x="4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929-DBEF-4C13-B6AE-DAD13D3BC772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3D0FE-FC66-425A-8ADC-A8EF4C65D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929-DBEF-4C13-B6AE-DAD13D3BC772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0FE-FC66-425A-8ADC-A8EF4C65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929-DBEF-4C13-B6AE-DAD13D3BC772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0FE-FC66-425A-8ADC-A8EF4C65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929-DBEF-4C13-B6AE-DAD13D3BC772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0FE-FC66-425A-8ADC-A8EF4C65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929-DBEF-4C13-B6AE-DAD13D3BC772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0FE-FC66-425A-8ADC-A8EF4C65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929-DBEF-4C13-B6AE-DAD13D3BC772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0FE-FC66-425A-8ADC-A8EF4C65D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929-DBEF-4C13-B6AE-DAD13D3BC772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0FE-FC66-425A-8ADC-A8EF4C65D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929-DBEF-4C13-B6AE-DAD13D3BC772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0FE-FC66-425A-8ADC-A8EF4C65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929-DBEF-4C13-B6AE-DAD13D3BC772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0FE-FC66-425A-8ADC-A8EF4C65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929-DBEF-4C13-B6AE-DAD13D3BC772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0FE-FC66-425A-8ADC-A8EF4C65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929-DBEF-4C13-B6AE-DAD13D3BC772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0FE-FC66-425A-8ADC-A8EF4C65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E17B929-DBEF-4C13-B6AE-DAD13D3BC772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CE3D0FE-FC66-425A-8ADC-A8EF4C65D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7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" b="5310"/>
          <a:stretch>
            <a:fillRect/>
          </a:stretch>
        </p:blipFill>
        <p:spPr>
          <a:xfrm>
            <a:off x="0" y="0"/>
            <a:ext cx="9144000" cy="7534275"/>
          </a:xfrm>
        </p:spPr>
      </p:pic>
    </p:spTree>
    <p:extLst>
      <p:ext uri="{BB962C8B-B14F-4D97-AF65-F5344CB8AC3E}">
        <p14:creationId xmlns:p14="http://schemas.microsoft.com/office/powerpoint/2010/main" val="13445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42951"/>
            <a:ext cx="7849167" cy="6961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Площадка «ЦМИТ БИОТЕХ» 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42844" y="1124744"/>
            <a:ext cx="8501122" cy="64807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j-lt"/>
              </a:rPr>
              <a:t>Биомедицинские технологии,  общемедицинский анализ, </a:t>
            </a:r>
            <a:r>
              <a:rPr lang="ru-RU" sz="1800" dirty="0" err="1" smtClean="0">
                <a:latin typeface="+mj-lt"/>
              </a:rPr>
              <a:t>имплантология</a:t>
            </a:r>
            <a:r>
              <a:rPr lang="ru-RU" sz="1800" dirty="0" smtClean="0">
                <a:latin typeface="+mj-lt"/>
              </a:rPr>
              <a:t>, ортопедия</a:t>
            </a:r>
          </a:p>
          <a:p>
            <a:r>
              <a:rPr lang="ru-RU" sz="1800" dirty="0" err="1" smtClean="0">
                <a:latin typeface="+mj-lt"/>
              </a:rPr>
              <a:t>Профориентационная</a:t>
            </a:r>
            <a:r>
              <a:rPr lang="ru-RU" sz="1800" dirty="0" smtClean="0">
                <a:latin typeface="+mj-lt"/>
              </a:rPr>
              <a:t> работа со школьниками</a:t>
            </a:r>
          </a:p>
        </p:txBody>
      </p:sp>
      <p:pic>
        <p:nvPicPr>
          <p:cNvPr id="6150" name="Picture 6" descr="D:\2015 ГОД\IMG_76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18930"/>
          <a:stretch/>
        </p:blipFill>
        <p:spPr bwMode="auto">
          <a:xfrm>
            <a:off x="4932040" y="4509120"/>
            <a:ext cx="399530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herdakk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585" y="2478686"/>
            <a:ext cx="5357850" cy="381172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49" y="1988840"/>
            <a:ext cx="346932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849167" cy="504056"/>
          </a:xfrm>
        </p:spPr>
        <p:txBody>
          <a:bodyPr>
            <a:normAutofit fontScale="90000"/>
          </a:bodyPr>
          <a:lstStyle/>
          <a:p>
            <a:r>
              <a:rPr lang="ru-RU" sz="3000" dirty="0" smtClean="0"/>
              <a:t>Реализация индивидуальных проектов</a:t>
            </a:r>
            <a:endParaRPr lang="ru-RU" sz="3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9001156" cy="244941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+mj-lt"/>
              </a:rPr>
              <a:t>Помощь в подготовке и реализации студенческих проектов </a:t>
            </a:r>
          </a:p>
          <a:p>
            <a:r>
              <a:rPr lang="ru-RU" sz="1800" b="1" dirty="0" smtClean="0">
                <a:latin typeface="+mj-lt"/>
              </a:rPr>
              <a:t>Проведение краткосрочных обучающих курсов (современное макетирование, 3</a:t>
            </a:r>
            <a:r>
              <a:rPr lang="en-US" sz="1800" b="1" dirty="0" smtClean="0">
                <a:latin typeface="+mj-lt"/>
              </a:rPr>
              <a:t>D-</a:t>
            </a:r>
            <a:r>
              <a:rPr lang="ru-RU" sz="1800" b="1" dirty="0" smtClean="0">
                <a:latin typeface="+mj-lt"/>
              </a:rPr>
              <a:t>моделирование, графический дизайн, материаловедение)</a:t>
            </a:r>
          </a:p>
          <a:p>
            <a:r>
              <a:rPr lang="ru-RU" sz="1800" b="1" dirty="0" smtClean="0">
                <a:latin typeface="+mj-lt"/>
              </a:rPr>
              <a:t>Сопровождение участия в программах «Умник»</a:t>
            </a:r>
          </a:p>
          <a:p>
            <a:pPr>
              <a:buNone/>
            </a:pPr>
            <a:r>
              <a:rPr lang="ru-RU" sz="1800" b="1" dirty="0" smtClean="0">
                <a:latin typeface="+mj-lt"/>
              </a:rPr>
              <a:t> и «Старт», коммерциализация проектов</a:t>
            </a:r>
          </a:p>
          <a:p>
            <a:r>
              <a:rPr lang="ru-RU" sz="1800" b="1" dirty="0" smtClean="0">
                <a:latin typeface="+mj-lt"/>
              </a:rPr>
              <a:t>Проведение собственных конкурсов среди </a:t>
            </a:r>
          </a:p>
          <a:p>
            <a:pPr>
              <a:buNone/>
            </a:pPr>
            <a:r>
              <a:rPr lang="ru-RU" sz="1800" b="1" dirty="0" smtClean="0">
                <a:latin typeface="+mj-lt"/>
              </a:rPr>
              <a:t>студентов</a:t>
            </a:r>
          </a:p>
        </p:txBody>
      </p:sp>
      <p:pic>
        <p:nvPicPr>
          <p:cNvPr id="7173" name="Picture 5" descr="D:\ЦМИТ фото\IMG_9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2285992"/>
            <a:ext cx="3096344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ЦМИТ фото\Новая папка\IMG_18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3429024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AMK_19_02_2014\Desktop\dsc_2149_300_200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461533"/>
            <a:ext cx="3594700" cy="23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4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:\ЦМИТ фото\IMG_0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9" t="21028" r="17755" b="15886"/>
          <a:stretch>
            <a:fillRect/>
          </a:stretch>
        </p:blipFill>
        <p:spPr bwMode="auto">
          <a:xfrm>
            <a:off x="5786446" y="4714884"/>
            <a:ext cx="3240734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849167" cy="504056"/>
          </a:xfrm>
        </p:spPr>
        <p:txBody>
          <a:bodyPr>
            <a:normAutofit fontScale="90000"/>
          </a:bodyPr>
          <a:lstStyle/>
          <a:p>
            <a:r>
              <a:rPr lang="ru-RU" sz="3000" dirty="0" smtClean="0"/>
              <a:t>Реализация индивидуальных проектов</a:t>
            </a:r>
            <a:endParaRPr lang="ru-RU" sz="3000" dirty="0"/>
          </a:p>
        </p:txBody>
      </p:sp>
      <p:pic>
        <p:nvPicPr>
          <p:cNvPr id="9" name="Picture 3" descr="C:\Users\cherdakk\Desktop\ZMZ6fERmOE8.jpg"/>
          <p:cNvPicPr>
            <a:picLocks noChangeAspect="1" noChangeArrowheads="1"/>
          </p:cNvPicPr>
          <p:nvPr/>
        </p:nvPicPr>
        <p:blipFill>
          <a:blip r:embed="rId3" cstate="print"/>
          <a:srcRect l="9979" r="11641" b="2740"/>
          <a:stretch>
            <a:fillRect/>
          </a:stretch>
        </p:blipFill>
        <p:spPr bwMode="auto">
          <a:xfrm>
            <a:off x="2571736" y="4071942"/>
            <a:ext cx="3366831" cy="2286016"/>
          </a:xfrm>
          <a:prstGeom prst="rect">
            <a:avLst/>
          </a:prstGeom>
          <a:noFill/>
        </p:spPr>
      </p:pic>
      <p:pic>
        <p:nvPicPr>
          <p:cNvPr id="8" name="Picture 2" descr="C:\Users\cherdakk\Desktop\oNX1czBj2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303398"/>
            <a:ext cx="3643338" cy="2054164"/>
          </a:xfrm>
          <a:prstGeom prst="rect">
            <a:avLst/>
          </a:prstGeom>
          <a:noFill/>
        </p:spPr>
      </p:pic>
      <p:pic>
        <p:nvPicPr>
          <p:cNvPr id="10" name="Picture 5" descr="C:\Users\cherdakk\Desktop\tDMvZzlEl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928670"/>
            <a:ext cx="3357586" cy="1893053"/>
          </a:xfrm>
          <a:prstGeom prst="rect">
            <a:avLst/>
          </a:prstGeom>
          <a:noFill/>
        </p:spPr>
      </p:pic>
      <p:pic>
        <p:nvPicPr>
          <p:cNvPr id="7" name="Picture 2" descr="D:\ЦМИТ фото\IMG_09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3554016"/>
            <a:ext cx="2786082" cy="208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ЦМИТ фото\Новая папка\IMG_21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t="7469" r="13021" b="14106"/>
          <a:stretch>
            <a:fillRect/>
          </a:stretch>
        </p:blipFill>
        <p:spPr bwMode="auto">
          <a:xfrm>
            <a:off x="6215074" y="2027588"/>
            <a:ext cx="2786082" cy="19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5486400" cy="56673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Контакты:</a:t>
            </a:r>
            <a:endParaRPr lang="ru-RU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268760"/>
            <a:ext cx="6929486" cy="4896544"/>
          </a:xfrm>
        </p:spPr>
        <p:txBody>
          <a:bodyPr>
            <a:noAutofit/>
          </a:bodyPr>
          <a:lstStyle/>
          <a:p>
            <a:endParaRPr lang="ru-RU" sz="105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ЦМИТ 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«ЯВИР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</a:t>
            </a:r>
            <a:r>
              <a:rPr lang="ru-RU" sz="2400" dirty="0"/>
              <a:t>: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Смоленск</a:t>
            </a:r>
            <a:r>
              <a:rPr lang="ru-RU" sz="2400" dirty="0" smtClean="0"/>
              <a:t>, ул. </a:t>
            </a:r>
            <a:r>
              <a:rPr lang="ru-RU" sz="2400" dirty="0" smtClean="0"/>
              <a:t>Кирова, </a:t>
            </a:r>
            <a:r>
              <a:rPr lang="ru-RU" sz="2400" dirty="0" smtClean="0"/>
              <a:t>44</a:t>
            </a:r>
          </a:p>
          <a:p>
            <a:endParaRPr lang="ru-RU" sz="800" dirty="0" smtClean="0"/>
          </a:p>
          <a:p>
            <a:r>
              <a:rPr lang="ru-RU" sz="2400" dirty="0">
                <a:solidFill>
                  <a:srgbClr val="0070C0"/>
                </a:solidFill>
              </a:rPr>
              <a:t>«ЦМИТ БИОТЕХ»</a:t>
            </a:r>
            <a:r>
              <a:rPr lang="ru-RU" sz="2400" dirty="0" smtClean="0"/>
              <a:t>: </a:t>
            </a:r>
            <a:r>
              <a:rPr lang="ru-RU" sz="2400" dirty="0"/>
              <a:t>Смоленск, ул. </a:t>
            </a:r>
            <a:r>
              <a:rPr lang="ru-RU" sz="2400" dirty="0" smtClean="0"/>
              <a:t>Кирова, 50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Тел. 8920-321-34-56</a:t>
            </a:r>
          </a:p>
          <a:p>
            <a:endParaRPr lang="ru-RU" sz="2400" dirty="0" smtClean="0"/>
          </a:p>
          <a:p>
            <a:r>
              <a:rPr lang="ru-RU" sz="2400" dirty="0" smtClean="0"/>
              <a:t>Сайт: </a:t>
            </a:r>
            <a:r>
              <a:rPr lang="en-US" sz="2400" dirty="0" smtClean="0">
                <a:solidFill>
                  <a:srgbClr val="0070C0"/>
                </a:solidFill>
              </a:rPr>
              <a:t>cmit-smolensk.ru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/>
              <a:t>Страница ВК: </a:t>
            </a:r>
            <a:r>
              <a:rPr lang="en-US" sz="2400" dirty="0" smtClean="0">
                <a:solidFill>
                  <a:srgbClr val="0070C0"/>
                </a:solidFill>
              </a:rPr>
              <a:t>vk.com/</a:t>
            </a:r>
            <a:r>
              <a:rPr lang="en-US" sz="2400" dirty="0" err="1" smtClean="0">
                <a:solidFill>
                  <a:srgbClr val="0070C0"/>
                </a:solidFill>
              </a:rPr>
              <a:t>smolcmit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Instagram</a:t>
            </a:r>
            <a:r>
              <a:rPr lang="ru-RU" sz="2400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@</a:t>
            </a:r>
            <a:r>
              <a:rPr lang="en-US" sz="2400" dirty="0" err="1" smtClean="0">
                <a:solidFill>
                  <a:srgbClr val="0070C0"/>
                </a:solidFill>
              </a:rPr>
              <a:t>cmitsmolensk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3357562"/>
            <a:ext cx="6512511" cy="618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Какие задачи решаем?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3929066"/>
            <a:ext cx="8858280" cy="250033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dirty="0" err="1" smtClean="0"/>
              <a:t>Прототипирование</a:t>
            </a:r>
            <a:r>
              <a:rPr lang="ru-RU" dirty="0" smtClean="0"/>
              <a:t> и макетирование, создание опытных образцов (3D </a:t>
            </a:r>
            <a:r>
              <a:rPr lang="ru-RU" dirty="0"/>
              <a:t>печать, фрезеровка, </a:t>
            </a:r>
            <a:r>
              <a:rPr lang="ru-RU" dirty="0" smtClean="0"/>
              <a:t>лазерная обработка)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dirty="0" smtClean="0"/>
              <a:t>Компьютерное </a:t>
            </a:r>
            <a:r>
              <a:rPr lang="ru-RU" dirty="0"/>
              <a:t>моделирование 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Промышленный дизайн и архитектура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Техническое творчество школьников (авиа-, </a:t>
            </a:r>
            <a:r>
              <a:rPr lang="ru-RU" dirty="0" smtClean="0"/>
              <a:t>робототехника </a:t>
            </a:r>
            <a:r>
              <a:rPr lang="ru-RU" dirty="0" smtClean="0"/>
              <a:t>и мехатроника)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Коммерциализация идей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7315200" cy="796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такое ЦМИТ?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5720" y="714356"/>
            <a:ext cx="8215370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ЦМИТ «ЯВИР» — это открытая творческая мастерская, которая не имеет узкой или научной специализации и коммерческой направленности. Центр представляет собой зону свободного доступа, где молодежь может реализовывать свои технические идеи, обучаться и обмениваться опытом. </a:t>
            </a:r>
          </a:p>
          <a:p>
            <a:pPr marL="228600" marR="0" lvl="0" indent="-1828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ЦМИТ оснащен современным и относительно  простым в использовании оборудованием, что позволяет достаточно быстро приобретать навыки работы на нём.</a:t>
            </a:r>
          </a:p>
          <a:p>
            <a:pPr marL="4572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1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593704" cy="6379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Наше оборудование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57158" y="1000108"/>
            <a:ext cx="3747836" cy="127603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+mj-lt"/>
              </a:rPr>
              <a:t>3</a:t>
            </a:r>
            <a:r>
              <a:rPr lang="en-US" sz="1800" b="1" dirty="0" smtClean="0">
                <a:latin typeface="+mj-lt"/>
              </a:rPr>
              <a:t>D</a:t>
            </a:r>
            <a:r>
              <a:rPr lang="ru-RU" sz="1800" b="1" dirty="0" smtClean="0">
                <a:latin typeface="+mj-lt"/>
              </a:rPr>
              <a:t>-принтер</a:t>
            </a:r>
          </a:p>
          <a:p>
            <a:pPr marL="45720" indent="0">
              <a:buNone/>
            </a:pPr>
            <a:r>
              <a:rPr lang="ru-RU" sz="1800" b="1" dirty="0" smtClean="0">
                <a:latin typeface="+mj-lt"/>
              </a:rPr>
              <a:t>- позволяет </a:t>
            </a:r>
            <a:r>
              <a:rPr lang="ru-RU" sz="1800" b="1" dirty="0" smtClean="0">
                <a:latin typeface="+mj-lt"/>
              </a:rPr>
              <a:t>в короткие сроки получить изделие любой сложности из </a:t>
            </a:r>
            <a:r>
              <a:rPr lang="en-US" sz="1800" b="1" dirty="0" smtClean="0">
                <a:latin typeface="+mj-lt"/>
              </a:rPr>
              <a:t>ABS </a:t>
            </a:r>
            <a:r>
              <a:rPr lang="ru-RU" sz="1800" b="1" dirty="0" smtClean="0">
                <a:latin typeface="+mj-lt"/>
              </a:rPr>
              <a:t>или </a:t>
            </a:r>
            <a:r>
              <a:rPr lang="en-US" sz="1800" b="1" dirty="0" smtClean="0">
                <a:latin typeface="+mj-lt"/>
              </a:rPr>
              <a:t>PLA </a:t>
            </a:r>
            <a:r>
              <a:rPr lang="ru-RU" sz="1800" b="1" dirty="0" smtClean="0">
                <a:latin typeface="+mj-lt"/>
              </a:rPr>
              <a:t>пластика</a:t>
            </a:r>
            <a:endParaRPr lang="ru-RU" sz="1800" b="1" dirty="0">
              <a:latin typeface="+mj-lt"/>
            </a:endParaRPr>
          </a:p>
        </p:txBody>
      </p:sp>
      <p:pic>
        <p:nvPicPr>
          <p:cNvPr id="1030" name="Picture 6" descr="D:\ЦМИТ фото\Новая папка\IMG_2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70284"/>
            <a:ext cx="3573053" cy="276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ЦМИТ фото\Новая папка\IMG_2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643182"/>
            <a:ext cx="4286281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herdakk\Desktop\xnMGk-x0l5g.jpg"/>
          <p:cNvPicPr>
            <a:picLocks noChangeAspect="1" noChangeArrowheads="1"/>
          </p:cNvPicPr>
          <p:nvPr/>
        </p:nvPicPr>
        <p:blipFill>
          <a:blip r:embed="rId4"/>
          <a:srcRect t="18628" b="28431"/>
          <a:stretch>
            <a:fillRect/>
          </a:stretch>
        </p:blipFill>
        <p:spPr bwMode="auto">
          <a:xfrm>
            <a:off x="5429256" y="3500438"/>
            <a:ext cx="3286148" cy="2935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1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593704" cy="6379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Наше оборудование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072842"/>
            <a:ext cx="3744416" cy="1276037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3</a:t>
            </a:r>
            <a:r>
              <a:rPr lang="en-US" sz="1800" b="1" dirty="0" smtClean="0"/>
              <a:t>D</a:t>
            </a:r>
            <a:r>
              <a:rPr lang="ru-RU" sz="1800" b="1" dirty="0" smtClean="0"/>
              <a:t>-сканер</a:t>
            </a:r>
          </a:p>
          <a:p>
            <a:pPr marL="45720" indent="0">
              <a:buNone/>
            </a:pPr>
            <a:r>
              <a:rPr lang="ru-RU" sz="1800" b="1" dirty="0" smtClean="0"/>
              <a:t>- незаменимый </a:t>
            </a:r>
            <a:r>
              <a:rPr lang="ru-RU" sz="1800" b="1" dirty="0" smtClean="0"/>
              <a:t>помощник в создании 3</a:t>
            </a:r>
            <a:r>
              <a:rPr lang="en-US" sz="1800" b="1" dirty="0" smtClean="0"/>
              <a:t>D-</a:t>
            </a:r>
            <a:r>
              <a:rPr lang="ru-RU" sz="1800" b="1" dirty="0" smtClean="0"/>
              <a:t>моделей уже существующих объектов</a:t>
            </a:r>
            <a:endParaRPr lang="ru-RU" sz="1800" b="1" dirty="0"/>
          </a:p>
        </p:txBody>
      </p:sp>
      <p:pic>
        <p:nvPicPr>
          <p:cNvPr id="2051" name="Picture 3" descr="D:\ЦМИТ фото\Новая папка\IMG_2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357562"/>
            <a:ext cx="4571746" cy="304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ЦМИТ фото\Новая папка\IMG_2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28" y="1268760"/>
            <a:ext cx="4958640" cy="330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593704" cy="6379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Наше оборудование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14282" y="908720"/>
            <a:ext cx="4143404" cy="202021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+mj-lt"/>
              </a:rPr>
              <a:t>Фрезерный станок 3-х координатный </a:t>
            </a:r>
          </a:p>
          <a:p>
            <a:pPr marL="45720" indent="0">
              <a:buNone/>
            </a:pPr>
            <a:r>
              <a:rPr lang="ru-RU" sz="1800" b="1" dirty="0" smtClean="0">
                <a:latin typeface="+mj-lt"/>
              </a:rPr>
              <a:t>- изготовление </a:t>
            </a:r>
            <a:r>
              <a:rPr lang="ru-RU" sz="1800" b="1" dirty="0" smtClean="0">
                <a:latin typeface="+mj-lt"/>
              </a:rPr>
              <a:t>сложных изделий из дерева, МДФ, </a:t>
            </a:r>
            <a:r>
              <a:rPr lang="ru-RU" sz="1800" b="1" dirty="0" err="1" smtClean="0">
                <a:latin typeface="+mj-lt"/>
              </a:rPr>
              <a:t>легкосплавных</a:t>
            </a:r>
            <a:r>
              <a:rPr lang="ru-RU" sz="1800" b="1" dirty="0" smtClean="0">
                <a:latin typeface="+mj-lt"/>
              </a:rPr>
              <a:t> металлов, пластика, оргстекла, композитных панелей</a:t>
            </a:r>
            <a:endParaRPr lang="ru-RU" sz="1800" b="1" dirty="0">
              <a:latin typeface="+mj-lt"/>
            </a:endParaRPr>
          </a:p>
        </p:txBody>
      </p:sp>
      <p:pic>
        <p:nvPicPr>
          <p:cNvPr id="3074" name="Picture 2" descr="D:\ЦМИТ фото\Новая папка\IMG_2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ЦМИТ фото\P10903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3929584" cy="29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ЦМИТ фото\Новая папка\IMG_2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3" y="2996505"/>
            <a:ext cx="4242731" cy="28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593704" cy="6379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Наше оборудование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85720" y="928670"/>
            <a:ext cx="3816424" cy="18059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+mj-lt"/>
              </a:rPr>
              <a:t>Лазерный гравер</a:t>
            </a:r>
          </a:p>
          <a:p>
            <a:pPr marL="45720" indent="0">
              <a:buNone/>
            </a:pPr>
            <a:r>
              <a:rPr lang="ru-RU" sz="1800" b="1" dirty="0" smtClean="0">
                <a:latin typeface="+mj-lt"/>
              </a:rPr>
              <a:t>- высокоточный инструмент для резки и гравировки фанеры, оргстекла, стеклотекстолита, </a:t>
            </a:r>
            <a:r>
              <a:rPr lang="ru-RU" sz="1800" b="1" dirty="0" err="1" smtClean="0">
                <a:latin typeface="+mj-lt"/>
              </a:rPr>
              <a:t>пенополистирола</a:t>
            </a:r>
            <a:endParaRPr lang="ru-RU" sz="1800" b="1" dirty="0">
              <a:latin typeface="+mj-lt"/>
            </a:endParaRPr>
          </a:p>
        </p:txBody>
      </p:sp>
      <p:pic>
        <p:nvPicPr>
          <p:cNvPr id="4098" name="Picture 2" descr="D:\ЦМИТ фото\Новая папка\IMG_2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428736"/>
            <a:ext cx="4680520" cy="31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1" b="8491"/>
          <a:stretch>
            <a:fillRect/>
          </a:stretch>
        </p:blipFill>
        <p:spPr>
          <a:xfrm>
            <a:off x="642910" y="3000372"/>
            <a:ext cx="4376698" cy="363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320438" cy="1126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кружковой работы со школьниками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1364026"/>
            <a:ext cx="3816424" cy="648072"/>
          </a:xfrm>
        </p:spPr>
        <p:txBody>
          <a:bodyPr vert="horz" lIns="91440" tIns="45720" rIns="91440" bIns="45720" rtlCol="0">
            <a:noAutofit/>
          </a:bodyPr>
          <a:lstStyle/>
          <a:p>
            <a:pPr marL="45720" indent="0">
              <a:buFont typeface="Wingdings" pitchFamily="2" charset="2"/>
              <a:buChar char="§"/>
            </a:pPr>
            <a:r>
              <a:rPr lang="ru-RU" sz="1800" b="1" dirty="0" err="1" smtClean="0">
                <a:latin typeface="+mj-lt"/>
              </a:rPr>
              <a:t>Авиамоделирование</a:t>
            </a:r>
            <a:endParaRPr lang="ru-RU" sz="1800" b="1" dirty="0" smtClean="0">
              <a:latin typeface="+mj-lt"/>
            </a:endParaRPr>
          </a:p>
          <a:p>
            <a:pPr marL="45720" indent="0">
              <a:buFont typeface="Wingdings" pitchFamily="2" charset="2"/>
              <a:buChar char="§"/>
            </a:pPr>
            <a:r>
              <a:rPr lang="ru-RU" sz="1800" b="1" dirty="0" smtClean="0">
                <a:latin typeface="+mj-lt"/>
              </a:rPr>
              <a:t>Робототехника и мехатроника</a:t>
            </a:r>
            <a:endParaRPr lang="ru-RU" sz="1800" b="1" dirty="0">
              <a:latin typeface="+mj-lt"/>
            </a:endParaRPr>
          </a:p>
        </p:txBody>
      </p:sp>
      <p:pic>
        <p:nvPicPr>
          <p:cNvPr id="5122" name="Picture 2" descr="D:\ЦМИТ фото\_DSC0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102780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ЦМИТ фото\Новая папка\IMG_1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251056"/>
            <a:ext cx="2357456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erdakk\Desktop\xg3mFQi4RP4.jpg"/>
          <p:cNvPicPr>
            <a:picLocks noChangeAspect="1" noChangeArrowheads="1"/>
          </p:cNvPicPr>
          <p:nvPr/>
        </p:nvPicPr>
        <p:blipFill>
          <a:blip r:embed="rId4"/>
          <a:srcRect t="22349" b="16813"/>
          <a:stretch>
            <a:fillRect/>
          </a:stretch>
        </p:blipFill>
        <p:spPr bwMode="auto">
          <a:xfrm>
            <a:off x="2382018" y="2227798"/>
            <a:ext cx="3143272" cy="3391710"/>
          </a:xfrm>
          <a:prstGeom prst="rect">
            <a:avLst/>
          </a:prstGeom>
          <a:noFill/>
        </p:spPr>
      </p:pic>
      <p:pic>
        <p:nvPicPr>
          <p:cNvPr id="2050" name="Picture 2" descr="C:\Users\Евгений\Desktop\Pam6v60XbV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1304" y="4293956"/>
            <a:ext cx="4071966" cy="2295831"/>
          </a:xfrm>
          <a:prstGeom prst="rect">
            <a:avLst/>
          </a:prstGeom>
          <a:noFill/>
        </p:spPr>
      </p:pic>
      <p:pic>
        <p:nvPicPr>
          <p:cNvPr id="1026" name="Picture 2" descr="C:\Users\user\Desktop\dBR0UwSykj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13" y="2733747"/>
            <a:ext cx="2455101" cy="1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NmEdEtmRKn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94122"/>
            <a:ext cx="3060158" cy="204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2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400600" cy="6379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Инженерный класс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42844" y="908720"/>
            <a:ext cx="5143536" cy="166302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+mj-lt"/>
              </a:rPr>
              <a:t>Формирование навыков</a:t>
            </a:r>
          </a:p>
          <a:p>
            <a:r>
              <a:rPr lang="ru-RU" sz="1800" b="1" dirty="0" smtClean="0">
                <a:latin typeface="+mj-lt"/>
              </a:rPr>
              <a:t> Обучение проектной деятельности и работе в команде</a:t>
            </a:r>
          </a:p>
          <a:p>
            <a:r>
              <a:rPr lang="ru-RU" sz="1800" b="1" dirty="0" smtClean="0">
                <a:latin typeface="+mj-lt"/>
              </a:rPr>
              <a:t> Применение теории на практике, «живой урок»</a:t>
            </a:r>
            <a:endParaRPr lang="ru-RU" sz="1800" b="1" dirty="0">
              <a:latin typeface="+mj-lt"/>
            </a:endParaRPr>
          </a:p>
        </p:txBody>
      </p:sp>
      <p:pic>
        <p:nvPicPr>
          <p:cNvPr id="1027" name="Picture 3" descr="C:\Users\Евгений\Desktop\E0_0-C0Fv2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96926"/>
            <a:ext cx="3714744" cy="2094425"/>
          </a:xfrm>
          <a:prstGeom prst="rect">
            <a:avLst/>
          </a:prstGeom>
          <a:noFill/>
        </p:spPr>
      </p:pic>
      <p:pic>
        <p:nvPicPr>
          <p:cNvPr id="1028" name="Picture 4" descr="C:\Users\Евгений\Desktop\qCTwO_jQD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686104"/>
            <a:ext cx="3714776" cy="2094442"/>
          </a:xfrm>
          <a:prstGeom prst="rect">
            <a:avLst/>
          </a:prstGeom>
          <a:noFill/>
        </p:spPr>
      </p:pic>
      <p:pic>
        <p:nvPicPr>
          <p:cNvPr id="3074" name="Picture 2" descr="C:\Users\cherdakk\Desktop\uFC8O0K-57U.jpg"/>
          <p:cNvPicPr>
            <a:picLocks noChangeAspect="1" noChangeArrowheads="1"/>
          </p:cNvPicPr>
          <p:nvPr/>
        </p:nvPicPr>
        <p:blipFill>
          <a:blip r:embed="rId4"/>
          <a:srcRect l="20271" t="3062" r="22860"/>
          <a:stretch>
            <a:fillRect/>
          </a:stretch>
        </p:blipFill>
        <p:spPr bwMode="auto">
          <a:xfrm>
            <a:off x="4572000" y="3147806"/>
            <a:ext cx="3786214" cy="3638780"/>
          </a:xfrm>
          <a:prstGeom prst="rect">
            <a:avLst/>
          </a:prstGeom>
          <a:noFill/>
        </p:spPr>
      </p:pic>
      <p:pic>
        <p:nvPicPr>
          <p:cNvPr id="3075" name="Picture 3" descr="C:\Users\cherdakk\Desktop\wnBwmovnzvA.jpg"/>
          <p:cNvPicPr>
            <a:picLocks noChangeAspect="1" noChangeArrowheads="1"/>
          </p:cNvPicPr>
          <p:nvPr/>
        </p:nvPicPr>
        <p:blipFill>
          <a:blip r:embed="rId5" cstate="print"/>
          <a:srcRect t="31698"/>
          <a:stretch>
            <a:fillRect/>
          </a:stretch>
        </p:blipFill>
        <p:spPr bwMode="auto">
          <a:xfrm>
            <a:off x="6648092" y="861790"/>
            <a:ext cx="1710122" cy="2143140"/>
          </a:xfrm>
          <a:prstGeom prst="rect">
            <a:avLst/>
          </a:prstGeom>
          <a:noFill/>
        </p:spPr>
      </p:pic>
      <p:pic>
        <p:nvPicPr>
          <p:cNvPr id="3076" name="Picture 4" descr="C:\Users\cherdakk\Desktop\JmH-aXlVAK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850946"/>
            <a:ext cx="1214446" cy="2153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2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187"/>
            <a:ext cx="7807991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Семинары, мастер-классы, </a:t>
            </a:r>
            <a:r>
              <a:rPr lang="ru-RU" sz="3200" dirty="0" err="1" smtClean="0"/>
              <a:t>интенсивы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424936" cy="648072"/>
          </a:xfrm>
        </p:spPr>
        <p:txBody>
          <a:bodyPr>
            <a:noAutofit/>
          </a:bodyPr>
          <a:lstStyle/>
          <a:p>
            <a:r>
              <a:rPr lang="ru-RU" sz="1600" dirty="0" smtClean="0"/>
              <a:t>Взаимодействие со средними, </a:t>
            </a:r>
            <a:r>
              <a:rPr lang="ru-RU" sz="1600" dirty="0" err="1" smtClean="0"/>
              <a:t>среднеспециальными</a:t>
            </a:r>
            <a:r>
              <a:rPr lang="ru-RU" sz="1600" dirty="0" smtClean="0"/>
              <a:t> и высшими учебными заведениями</a:t>
            </a:r>
          </a:p>
          <a:p>
            <a:r>
              <a:rPr lang="ru-RU" sz="1600" dirty="0" smtClean="0"/>
              <a:t>Участие в ведущих тематических площадках для творческой молодежи региона</a:t>
            </a:r>
          </a:p>
        </p:txBody>
      </p:sp>
      <p:pic>
        <p:nvPicPr>
          <p:cNvPr id="6148" name="Picture 4" descr="D:\ЦМИТ фото\IMG_1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28227"/>
            <a:ext cx="2947304" cy="196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2015 ГОД\IMG_7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85" y="4725613"/>
            <a:ext cx="2947304" cy="196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herdakk\Desktop\ahuHwqtxg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357429"/>
            <a:ext cx="3441042" cy="1940107"/>
          </a:xfrm>
          <a:prstGeom prst="rect">
            <a:avLst/>
          </a:prstGeom>
          <a:noFill/>
        </p:spPr>
      </p:pic>
      <p:pic>
        <p:nvPicPr>
          <p:cNvPr id="4100" name="Picture 4" descr="C:\Users\cherdakk\Desktop\2Yzn0_HnX2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740284"/>
            <a:ext cx="3421034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75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976</TotalTime>
  <Words>335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Wingdings</vt:lpstr>
      <vt:lpstr>Перспектива</vt:lpstr>
      <vt:lpstr>Презентация PowerPoint</vt:lpstr>
      <vt:lpstr> Какие задачи решаем?</vt:lpstr>
      <vt:lpstr>Наше оборудование</vt:lpstr>
      <vt:lpstr>Наше оборудование</vt:lpstr>
      <vt:lpstr>Наше оборудование</vt:lpstr>
      <vt:lpstr>Наше оборудование</vt:lpstr>
      <vt:lpstr>Направления кружковой работы со школьниками</vt:lpstr>
      <vt:lpstr>Инженерный класс</vt:lpstr>
      <vt:lpstr>Семинары, мастер-классы, интенсивы</vt:lpstr>
      <vt:lpstr>Площадка «ЦМИТ БИОТЕХ» </vt:lpstr>
      <vt:lpstr>Реализация индивидуальных проектов</vt:lpstr>
      <vt:lpstr>Реализация индивидуальных проектов</vt:lpstr>
      <vt:lpstr>Контакты: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молодежного инновационного творчества «Явир»</dc:title>
  <dc:creator>AMK_19_02_2014</dc:creator>
  <cp:lastModifiedBy>Авраменко Татьяна Александровна</cp:lastModifiedBy>
  <cp:revision>38</cp:revision>
  <cp:lastPrinted>2019-07-30T11:56:25Z</cp:lastPrinted>
  <dcterms:created xsi:type="dcterms:W3CDTF">2015-04-16T22:30:20Z</dcterms:created>
  <dcterms:modified xsi:type="dcterms:W3CDTF">2019-07-30T12:28:22Z</dcterms:modified>
</cp:coreProperties>
</file>