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83" r:id="rId10"/>
    <p:sldId id="264" r:id="rId11"/>
    <p:sldId id="265" r:id="rId12"/>
    <p:sldId id="266" r:id="rId13"/>
    <p:sldId id="267" r:id="rId14"/>
    <p:sldId id="268" r:id="rId15"/>
    <p:sldId id="291" r:id="rId16"/>
    <p:sldId id="270" r:id="rId17"/>
    <p:sldId id="292" r:id="rId18"/>
    <p:sldId id="293" r:id="rId19"/>
    <p:sldId id="272" r:id="rId20"/>
    <p:sldId id="273" r:id="rId21"/>
    <p:sldId id="284" r:id="rId22"/>
    <p:sldId id="274" r:id="rId23"/>
    <p:sldId id="275" r:id="rId24"/>
    <p:sldId id="276" r:id="rId25"/>
    <p:sldId id="277" r:id="rId26"/>
    <p:sldId id="278" r:id="rId27"/>
    <p:sldId id="279" r:id="rId28"/>
    <p:sldId id="280" r:id="rId29"/>
    <p:sldId id="281" r:id="rId30"/>
    <p:sldId id="282" r:id="rId31"/>
  </p:sldIdLst>
  <p:sldSz cx="7556500" cy="7562850"/>
  <p:notesSz cx="6858000" cy="9979025"/>
  <p:embeddedFontLst>
    <p:embeddedFont>
      <p:font typeface="Calibri" panose="020F0502020204030204" pitchFamily="34"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D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890" y="7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Лист1!$B$1</c:f>
              <c:strCache>
                <c:ptCount val="1"/>
                <c:pt idx="0">
                  <c:v>Столбец1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0-EDEC-453E-9B61-F42BDF2AF73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DEC-453E-9B61-F42BDF2AF73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EDEC-453E-9B61-F42BDF2AF73A}"/>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DEC-453E-9B61-F42BDF2AF73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EDEC-453E-9B61-F42BDF2AF7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Лист1!$A$2:$A$5</c:f>
              <c:strCache>
                <c:ptCount val="4"/>
                <c:pt idx="0">
                  <c:v>Здравоохранение</c:v>
                </c:pt>
                <c:pt idx="1">
                  <c:v>Сельское хозяйство</c:v>
                </c:pt>
                <c:pt idx="2">
                  <c:v>Обеспечение электроэнергией</c:v>
                </c:pt>
                <c:pt idx="3">
                  <c:v>Прочее</c:v>
                </c:pt>
              </c:strCache>
            </c:strRef>
          </c:cat>
          <c:val>
            <c:numRef>
              <c:f>Лист1!$B$2:$B$5</c:f>
              <c:numCache>
                <c:formatCode>General</c:formatCode>
                <c:ptCount val="4"/>
                <c:pt idx="0">
                  <c:v>75.900000000000006</c:v>
                </c:pt>
                <c:pt idx="1">
                  <c:v>20</c:v>
                </c:pt>
                <c:pt idx="2">
                  <c:v>1.7000000000000022</c:v>
                </c:pt>
                <c:pt idx="3">
                  <c:v>2.4</c:v>
                </c:pt>
              </c:numCache>
            </c:numRef>
          </c:val>
          <c:extLst>
            <c:ext xmlns:c16="http://schemas.microsoft.com/office/drawing/2014/chart" uri="{C3380CC4-5D6E-409C-BE32-E72D297353CC}">
              <c16:uniqueId val="{00000000-9DBB-43FA-A41C-879E79BAAE63}"/>
            </c:ext>
          </c:extLst>
        </c:ser>
        <c:dLbls>
          <c:showLegendKey val="0"/>
          <c:showVal val="0"/>
          <c:showCatName val="0"/>
          <c:showSerName val="0"/>
          <c:showPercent val="1"/>
          <c:showBubbleSize val="0"/>
          <c:showLeaderLines val="1"/>
        </c:dLbls>
        <c:gapWidth val="100"/>
        <c:secondPieSize val="75"/>
        <c:serLines>
          <c:spPr>
            <a:ln w="9525" cap="flat" cmpd="sng" algn="ctr">
              <a:solidFill>
                <a:schemeClr val="dk1">
                  <a:lumMod val="35000"/>
                  <a:lumOff val="65000"/>
                </a:schemeClr>
              </a:solidFill>
              <a:round/>
            </a:ln>
            <a:effectLst/>
          </c:spPr>
        </c:serLines>
      </c:ofPieChart>
      <c:spPr>
        <a:no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zero"/>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6.1663603040431295E-2"/>
          <c:y val="2.50402503011026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Структура расходов млн, руб</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48-4FEB-B5A6-DBC811558E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F348-4FEB-B5A6-DBC811558E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F348-4FEB-B5A6-DBC811558E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F348-4FEB-B5A6-DBC811558E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348-4FEB-B5A6-DBC811558E8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A-F348-4FEB-B5A6-DBC811558E8F}"/>
              </c:ext>
            </c:extLst>
          </c:dPt>
          <c:dLbls>
            <c:dLbl>
              <c:idx val="0"/>
              <c:layout>
                <c:manualLayout>
                  <c:x val="-8.5159997640257921E-3"/>
                  <c:y val="-9.462782401557496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48-4FEB-B5A6-DBC811558E8F}"/>
                </c:ext>
              </c:extLst>
            </c:dLbl>
            <c:dLbl>
              <c:idx val="1"/>
              <c:layout>
                <c:manualLayout>
                  <c:x val="1.7259632744666586E-2"/>
                  <c:y val="-1.150801307392454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48-4FEB-B5A6-DBC811558E8F}"/>
                </c:ext>
              </c:extLst>
            </c:dLbl>
            <c:dLbl>
              <c:idx val="2"/>
              <c:layout>
                <c:manualLayout>
                  <c:x val="1.1778540329675343E-2"/>
                  <c:y val="9.758149804660016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48-4FEB-B5A6-DBC811558E8F}"/>
                </c:ext>
              </c:extLst>
            </c:dLbl>
            <c:dLbl>
              <c:idx val="3"/>
              <c:layout>
                <c:manualLayout>
                  <c:x val="6.9720065739137691E-3"/>
                  <c:y val="3.822802769722226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48-4FEB-B5A6-DBC811558E8F}"/>
                </c:ext>
              </c:extLst>
            </c:dLbl>
            <c:dLbl>
              <c:idx val="4"/>
              <c:layout>
                <c:manualLayout>
                  <c:x val="2.8738504029684219E-3"/>
                  <c:y val="3.746929905369257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48-4FEB-B5A6-DBC811558E8F}"/>
                </c:ext>
              </c:extLst>
            </c:dLbl>
            <c:dLbl>
              <c:idx val="5"/>
              <c:layout>
                <c:manualLayout>
                  <c:x val="2.78598185819375E-2"/>
                  <c:y val="1.184487118296385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348-4FEB-B5A6-DBC811558E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Лист1!$A$2:$A$7</c:f>
              <c:strCache>
                <c:ptCount val="6"/>
                <c:pt idx="0">
                  <c:v>Национальная экономика</c:v>
                </c:pt>
                <c:pt idx="1">
                  <c:v>ЖКХ</c:v>
                </c:pt>
                <c:pt idx="2">
                  <c:v>Образование</c:v>
                </c:pt>
                <c:pt idx="3">
                  <c:v>Культура</c:v>
                </c:pt>
                <c:pt idx="4">
                  <c:v>Социальная политика</c:v>
                </c:pt>
                <c:pt idx="5">
                  <c:v>Другое</c:v>
                </c:pt>
              </c:strCache>
            </c:strRef>
          </c:cat>
          <c:val>
            <c:numRef>
              <c:f>Лист1!$B$2:$B$7</c:f>
              <c:numCache>
                <c:formatCode>General</c:formatCode>
                <c:ptCount val="6"/>
                <c:pt idx="0">
                  <c:v>573.29999999999995</c:v>
                </c:pt>
                <c:pt idx="1">
                  <c:v>90.9</c:v>
                </c:pt>
                <c:pt idx="2">
                  <c:v>261.8</c:v>
                </c:pt>
                <c:pt idx="3">
                  <c:v>60.1</c:v>
                </c:pt>
                <c:pt idx="4">
                  <c:v>24.6</c:v>
                </c:pt>
                <c:pt idx="5">
                  <c:v>31.2</c:v>
                </c:pt>
              </c:numCache>
            </c:numRef>
          </c:val>
          <c:extLst>
            <c:ext xmlns:c16="http://schemas.microsoft.com/office/drawing/2014/chart" uri="{C3380CC4-5D6E-409C-BE32-E72D297353CC}">
              <c16:uniqueId val="{00000000-F348-4FEB-B5A6-DBC811558E8F}"/>
            </c:ext>
          </c:extLst>
        </c:ser>
        <c:dLbls>
          <c:dLblPos val="inEnd"/>
          <c:showLegendKey val="0"/>
          <c:showVal val="0"/>
          <c:showCatName val="1"/>
          <c:showSerName val="0"/>
          <c:showPercent val="0"/>
          <c:showBubbleSize val="0"/>
          <c:showLeaderLines val="0"/>
        </c:dLbls>
        <c:firstSliceAng val="0"/>
      </c:pieChart>
      <c:spPr>
        <a:noFill/>
        <a:ln>
          <a:noFill/>
        </a:ln>
        <a:effectLst/>
      </c:spPr>
    </c:plotArea>
    <c:legend>
      <c:legendPos val="b"/>
      <c:layout>
        <c:manualLayout>
          <c:xMode val="edge"/>
          <c:yMode val="edge"/>
          <c:x val="1.7411893736992801E-2"/>
          <c:y val="0.15970609675169647"/>
          <c:w val="0.29107251642075654"/>
          <c:h val="0.561203836087479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2281" cy="4985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279" y="1"/>
            <a:ext cx="2972281" cy="498532"/>
          </a:xfrm>
          <a:prstGeom prst="rect">
            <a:avLst/>
          </a:prstGeom>
        </p:spPr>
        <p:txBody>
          <a:bodyPr vert="horz" lIns="91440" tIns="45720" rIns="91440" bIns="45720" rtlCol="0"/>
          <a:lstStyle>
            <a:lvl1pPr algn="r">
              <a:defRPr sz="1200"/>
            </a:lvl1pPr>
          </a:lstStyle>
          <a:p>
            <a:fld id="{A958D773-3BD6-4587-A496-850CCD30E02E}" type="datetimeFigureOut">
              <a:rPr lang="ru-RU" smtClean="0"/>
              <a:pPr/>
              <a:t>17.12.2025</a:t>
            </a:fld>
            <a:endParaRPr lang="ru-RU"/>
          </a:p>
        </p:txBody>
      </p:sp>
      <p:sp>
        <p:nvSpPr>
          <p:cNvPr id="4" name="Образ слайда 3"/>
          <p:cNvSpPr>
            <a:spLocks noGrp="1" noRot="1" noChangeAspect="1"/>
          </p:cNvSpPr>
          <p:nvPr>
            <p:ph type="sldImg" idx="2"/>
          </p:nvPr>
        </p:nvSpPr>
        <p:spPr>
          <a:xfrm>
            <a:off x="1558925" y="747713"/>
            <a:ext cx="3740150" cy="37433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40247"/>
            <a:ext cx="5486400" cy="449098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78399"/>
            <a:ext cx="2972281" cy="4985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279" y="9478399"/>
            <a:ext cx="2972281" cy="498532"/>
          </a:xfrm>
          <a:prstGeom prst="rect">
            <a:avLst/>
          </a:prstGeom>
        </p:spPr>
        <p:txBody>
          <a:bodyPr vert="horz" lIns="91440" tIns="45720" rIns="91440" bIns="45720" rtlCol="0" anchor="b"/>
          <a:lstStyle>
            <a:lvl1pPr algn="r">
              <a:defRPr sz="1200"/>
            </a:lvl1pPr>
          </a:lstStyle>
          <a:p>
            <a:fld id="{19C9E8E7-B20F-46FC-A95D-DA17B94E5835}" type="slidenum">
              <a:rPr lang="ru-RU" smtClean="0"/>
              <a:pPr/>
              <a:t>‹#›</a:t>
            </a:fld>
            <a:endParaRPr lang="ru-RU"/>
          </a:p>
        </p:txBody>
      </p:sp>
    </p:spTree>
    <p:extLst>
      <p:ext uri="{BB962C8B-B14F-4D97-AF65-F5344CB8AC3E}">
        <p14:creationId xmlns:p14="http://schemas.microsoft.com/office/powerpoint/2010/main" val="212787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15</a:t>
            </a:fld>
            <a:endParaRPr lang="ru-RU" smtClean="0">
              <a:latin typeface="Calibri" pitchFamily="34" charset="0"/>
            </a:endParaRPr>
          </a:p>
        </p:txBody>
      </p:sp>
    </p:spTree>
    <p:extLst>
      <p:ext uri="{BB962C8B-B14F-4D97-AF65-F5344CB8AC3E}">
        <p14:creationId xmlns:p14="http://schemas.microsoft.com/office/powerpoint/2010/main" val="307460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250129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98000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10224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2344483"/>
            <a:ext cx="6428422"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4235196"/>
            <a:ext cx="529399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12/17/2025</a:t>
            </a:fld>
            <a:endParaRPr lang="en-US"/>
          </a:p>
        </p:txBody>
      </p:sp>
      <p:sp>
        <p:nvSpPr>
          <p:cNvPr id="6" name="Holder 6"/>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12/17/2025</a:t>
            </a:fld>
            <a:endParaRPr lang="en-US"/>
          </a:p>
        </p:txBody>
      </p:sp>
      <p:sp>
        <p:nvSpPr>
          <p:cNvPr id="6" name="Holder 6"/>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sz="half" idx="2"/>
          </p:nvPr>
        </p:nvSpPr>
        <p:spPr>
          <a:xfrm>
            <a:off x="778255" y="1506728"/>
            <a:ext cx="2825750" cy="4563110"/>
          </a:xfrm>
          <a:prstGeom prst="rect">
            <a:avLst/>
          </a:prstGeom>
        </p:spPr>
        <p:txBody>
          <a:bodyPr wrap="square" lIns="0" tIns="0" rIns="0" bIns="0">
            <a:spAutoFit/>
          </a:bodyPr>
          <a:lstStyle>
            <a:lvl1pPr>
              <a:defRPr sz="1400" b="1" i="0">
                <a:solidFill>
                  <a:srgbClr val="006FC0"/>
                </a:solidFill>
                <a:latin typeface="Arial"/>
                <a:cs typeface="Arial"/>
              </a:defRPr>
            </a:lvl1pPr>
          </a:lstStyle>
          <a:p>
            <a:endParaRPr/>
          </a:p>
        </p:txBody>
      </p:sp>
      <p:sp>
        <p:nvSpPr>
          <p:cNvPr id="4" name="Holder 4"/>
          <p:cNvSpPr>
            <a:spLocks noGrp="1"/>
          </p:cNvSpPr>
          <p:nvPr>
            <p:ph sz="half" idx="3"/>
          </p:nvPr>
        </p:nvSpPr>
        <p:spPr>
          <a:xfrm>
            <a:off x="3894867" y="1739455"/>
            <a:ext cx="328983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12/17/2025</a:t>
            </a:fld>
            <a:endParaRPr lang="en-US"/>
          </a:p>
        </p:txBody>
      </p:sp>
      <p:sp>
        <p:nvSpPr>
          <p:cNvPr id="7" name="Holder 7"/>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12/17/2025</a:t>
            </a:fld>
            <a:endParaRPr lang="en-US"/>
          </a:p>
        </p:txBody>
      </p:sp>
      <p:sp>
        <p:nvSpPr>
          <p:cNvPr id="5" name="Holder 5"/>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12/17/2025</a:t>
            </a:fld>
            <a:endParaRPr lang="en-US"/>
          </a:p>
        </p:txBody>
      </p:sp>
      <p:sp>
        <p:nvSpPr>
          <p:cNvPr id="4" name="Holder 4"/>
          <p:cNvSpPr>
            <a:spLocks noGrp="1"/>
          </p:cNvSpPr>
          <p:nvPr>
            <p:ph type="sldNum" sz="quarter" idx="7"/>
          </p:nvPr>
        </p:nvSpPr>
        <p:spPr/>
        <p:txBody>
          <a:bodyPr lIns="0" tIns="0" rIns="0" bIns="0"/>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8142" y="7033450"/>
            <a:ext cx="1739455" cy="276999"/>
          </a:xfrm>
        </p:spPr>
        <p:txBody>
          <a:bodyPr/>
          <a:lstStyle/>
          <a:p>
            <a:fld id="{CB54F4B1-7501-4FBD-9D17-2142E827AE0D}" type="datetimeFigureOut">
              <a:rPr lang="ru-RU" smtClean="0"/>
              <a:pPr/>
              <a:t>17.12.2025</a:t>
            </a:fld>
            <a:endParaRPr lang="ru-RU" dirty="0"/>
          </a:p>
        </p:txBody>
      </p:sp>
      <p:sp>
        <p:nvSpPr>
          <p:cNvPr id="3" name="Footer Placeholder 2"/>
          <p:cNvSpPr>
            <a:spLocks noGrp="1"/>
          </p:cNvSpPr>
          <p:nvPr>
            <p:ph type="ftr" sz="quarter" idx="11"/>
          </p:nvPr>
        </p:nvSpPr>
        <p:spPr>
          <a:xfrm>
            <a:off x="2571369" y="7033450"/>
            <a:ext cx="2420112" cy="276999"/>
          </a:xfrm>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738" y="1237717"/>
            <a:ext cx="6423025" cy="763286"/>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563" y="3972248"/>
            <a:ext cx="5667375" cy="305340"/>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378142" y="7033450"/>
            <a:ext cx="1739455" cy="276999"/>
          </a:xfrm>
        </p:spPr>
        <p:txBody>
          <a:bodyPr/>
          <a:lstStyle/>
          <a:p>
            <a:fld id="{CB54F4B1-7501-4FBD-9D17-2142E827AE0D}" type="datetimeFigureOut">
              <a:rPr lang="ru-RU" smtClean="0"/>
              <a:pPr/>
              <a:t>17.12.2025</a:t>
            </a:fld>
            <a:endParaRPr lang="ru-RU" dirty="0"/>
          </a:p>
        </p:txBody>
      </p:sp>
      <p:sp>
        <p:nvSpPr>
          <p:cNvPr id="5" name="Footer Placeholder 4"/>
          <p:cNvSpPr>
            <a:spLocks noGrp="1"/>
          </p:cNvSpPr>
          <p:nvPr>
            <p:ph type="ftr" sz="quarter" idx="11"/>
          </p:nvPr>
        </p:nvSpPr>
        <p:spPr>
          <a:xfrm>
            <a:off x="2571369" y="7033450"/>
            <a:ext cx="2420112" cy="276999"/>
          </a:xfrm>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773048" y="343027"/>
            <a:ext cx="6016752" cy="369332"/>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3162300" y="2500715"/>
            <a:ext cx="3832225" cy="138499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1"/>
          </p:nvPr>
        </p:nvSpPr>
        <p:spPr>
          <a:xfrm>
            <a:off x="2571369" y="7033450"/>
            <a:ext cx="2420112" cy="276999"/>
          </a:xfrm>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769089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9927" y="4951278"/>
            <a:ext cx="7546573" cy="2638806"/>
          </a:xfrm>
          <a:prstGeom prst="rect">
            <a:avLst/>
          </a:prstGeom>
        </p:spPr>
      </p:pic>
      <p:sp>
        <p:nvSpPr>
          <p:cNvPr id="2" name="Holder 2"/>
          <p:cNvSpPr>
            <a:spLocks noGrp="1"/>
          </p:cNvSpPr>
          <p:nvPr>
            <p:ph type="title"/>
          </p:nvPr>
        </p:nvSpPr>
        <p:spPr>
          <a:xfrm>
            <a:off x="773048" y="343027"/>
            <a:ext cx="6016752" cy="391159"/>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a:xfrm>
            <a:off x="3162300" y="2500715"/>
            <a:ext cx="3832225" cy="21247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7033450"/>
            <a:ext cx="2420112"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78142" y="7033450"/>
            <a:ext cx="1739455"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12/17/2025</a:t>
            </a:fld>
            <a:endParaRPr lang="en-US"/>
          </a:p>
        </p:txBody>
      </p:sp>
      <p:sp>
        <p:nvSpPr>
          <p:cNvPr id="6" name="Holder 6"/>
          <p:cNvSpPr>
            <a:spLocks noGrp="1"/>
          </p:cNvSpPr>
          <p:nvPr>
            <p:ph type="sldNum" sz="quarter" idx="7"/>
          </p:nvPr>
        </p:nvSpPr>
        <p:spPr>
          <a:xfrm>
            <a:off x="7141718" y="7240030"/>
            <a:ext cx="342265" cy="281304"/>
          </a:xfrm>
          <a:prstGeom prst="rect">
            <a:avLst/>
          </a:prstGeom>
        </p:spPr>
        <p:txBody>
          <a:bodyPr wrap="square" lIns="0" tIns="0" rIns="0" bIns="0">
            <a:spAutoFit/>
          </a:bodyPr>
          <a:lstStyle>
            <a:lvl1pPr>
              <a:defRPr sz="1800" b="1" i="1">
                <a:solidFill>
                  <a:srgbClr val="339433"/>
                </a:solidFill>
                <a:latin typeface="Arial"/>
                <a:cs typeface="Arial"/>
              </a:defRPr>
            </a:lvl1pPr>
          </a:lstStyle>
          <a:p>
            <a:pPr marL="38100">
              <a:lnSpc>
                <a:spcPts val="2090"/>
              </a:lnSpc>
            </a:pPr>
            <a:fld id="{81D60167-4931-47E6-BA6A-407CBD079E47}" type="slidenum">
              <a:rPr spc="-5" dirty="0"/>
              <a:pPr marL="38100">
                <a:lnSpc>
                  <a:spcPts val="2090"/>
                </a:lnSpc>
              </a:pPr>
              <a:t>‹#›</a:t>
            </a:fld>
            <a:endParaRPr spc="-5" dirty="0"/>
          </a:p>
        </p:txBody>
      </p:sp>
      <p:pic>
        <p:nvPicPr>
          <p:cNvPr id="7" name="Рисунок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350" y="6652578"/>
            <a:ext cx="2904908" cy="9375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5.png"/><Relationship Id="rId3" Type="http://schemas.openxmlformats.org/officeDocument/2006/relationships/image" Target="../media/image74.png"/><Relationship Id="rId21" Type="http://schemas.openxmlformats.org/officeDocument/2006/relationships/image" Target="../media/image90.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4.png"/><Relationship Id="rId2" Type="http://schemas.openxmlformats.org/officeDocument/2006/relationships/image" Target="../media/image73.png"/><Relationship Id="rId16" Type="http://schemas.openxmlformats.org/officeDocument/2006/relationships/image" Target="../media/image86.png"/><Relationship Id="rId20" Type="http://schemas.openxmlformats.org/officeDocument/2006/relationships/image" Target="../media/image52.png"/><Relationship Id="rId29"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image" Target="../media/image19.png"/><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1.png"/><Relationship Id="rId7" Type="http://schemas.openxmlformats.org/officeDocument/2006/relationships/hyperlink" Target="mailto:dep@smolinvest.com"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106.png"/><Relationship Id="rId21" Type="http://schemas.openxmlformats.org/officeDocument/2006/relationships/image" Target="../media/image123.png"/><Relationship Id="rId7" Type="http://schemas.openxmlformats.org/officeDocument/2006/relationships/image" Target="../media/image110.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5.pn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8.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png"/><Relationship Id="rId10" Type="http://schemas.openxmlformats.org/officeDocument/2006/relationships/image" Target="../media/image19.png"/><Relationship Id="rId19" Type="http://schemas.openxmlformats.org/officeDocument/2006/relationships/image" Target="../media/image121.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 Id="rId30"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35.png"/><Relationship Id="rId13" Type="http://schemas.microsoft.com/office/2007/relationships/hdphoto" Target="../media/hdphoto5.wdp"/><Relationship Id="rId18" Type="http://schemas.openxmlformats.org/officeDocument/2006/relationships/image" Target="../media/image103.png"/><Relationship Id="rId3" Type="http://schemas.openxmlformats.org/officeDocument/2006/relationships/image" Target="../media/image132.png"/><Relationship Id="rId7" Type="http://schemas.openxmlformats.org/officeDocument/2006/relationships/image" Target="../media/image134.png"/><Relationship Id="rId12" Type="http://schemas.openxmlformats.org/officeDocument/2006/relationships/image" Target="../media/image138.png"/><Relationship Id="rId17" Type="http://schemas.openxmlformats.org/officeDocument/2006/relationships/image" Target="../media/image142.jpeg"/><Relationship Id="rId2" Type="http://schemas.openxmlformats.org/officeDocument/2006/relationships/notesSlide" Target="../notesSlides/notesSlide2.xml"/><Relationship Id="rId16" Type="http://schemas.openxmlformats.org/officeDocument/2006/relationships/image" Target="../media/image141.png"/><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137.png"/><Relationship Id="rId5" Type="http://schemas.openxmlformats.org/officeDocument/2006/relationships/image" Target="../media/image133.png"/><Relationship Id="rId15" Type="http://schemas.openxmlformats.org/officeDocument/2006/relationships/image" Target="../media/image140.png"/><Relationship Id="rId10" Type="http://schemas.microsoft.com/office/2007/relationships/hdphoto" Target="../media/hdphoto4.wdp"/><Relationship Id="rId19" Type="http://schemas.openxmlformats.org/officeDocument/2006/relationships/image" Target="../media/image104.png"/><Relationship Id="rId4" Type="http://schemas.microsoft.com/office/2007/relationships/hdphoto" Target="../media/hdphoto2.wdp"/><Relationship Id="rId9" Type="http://schemas.openxmlformats.org/officeDocument/2006/relationships/image" Target="../media/image136.png"/><Relationship Id="rId14" Type="http://schemas.openxmlformats.org/officeDocument/2006/relationships/image" Target="../media/image139.png"/></Relationships>
</file>

<file path=ppt/slides/_rels/slide1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40.png"/><Relationship Id="rId7" Type="http://schemas.microsoft.com/office/2007/relationships/hdphoto" Target="../media/hdphoto6.wdp"/><Relationship Id="rId12" Type="http://schemas.openxmlformats.org/officeDocument/2006/relationships/image" Target="../media/image14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3.png"/><Relationship Id="rId11" Type="http://schemas.openxmlformats.org/officeDocument/2006/relationships/image" Target="../media/image141.png"/><Relationship Id="rId5" Type="http://schemas.openxmlformats.org/officeDocument/2006/relationships/image" Target="../media/image137.png"/><Relationship Id="rId10" Type="http://schemas.microsoft.com/office/2007/relationships/hdphoto" Target="../media/hdphoto2.wdp"/><Relationship Id="rId4" Type="http://schemas.openxmlformats.org/officeDocument/2006/relationships/image" Target="../media/image135.png"/><Relationship Id="rId9" Type="http://schemas.openxmlformats.org/officeDocument/2006/relationships/image" Target="../media/image132.png"/><Relationship Id="rId14" Type="http://schemas.openxmlformats.org/officeDocument/2006/relationships/image" Target="../media/image145.png"/></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20.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9.png"/><Relationship Id="rId4" Type="http://schemas.openxmlformats.org/officeDocument/2006/relationships/image" Target="../media/image148.png"/><Relationship Id="rId9" Type="http://schemas.openxmlformats.org/officeDocument/2006/relationships/image" Target="../media/image15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20.png"/><Relationship Id="rId2" Type="http://schemas.openxmlformats.org/officeDocument/2006/relationships/image" Target="../media/image19.png"/><Relationship Id="rId16"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2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0.png"/><Relationship Id="rId3" Type="http://schemas.openxmlformats.org/officeDocument/2006/relationships/image" Target="../media/image166.png"/><Relationship Id="rId7" Type="http://schemas.openxmlformats.org/officeDocument/2006/relationships/image" Target="../media/image169.png"/><Relationship Id="rId12" Type="http://schemas.openxmlformats.org/officeDocument/2006/relationships/image" Target="../media/image1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2.jpeg"/><Relationship Id="rId5" Type="http://schemas.openxmlformats.org/officeDocument/2006/relationships/image" Target="../media/image167.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171.png"/></Relationships>
</file>

<file path=ppt/slides/_rels/slide22.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9.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image" Target="../media/image174.png"/><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88.png"/><Relationship Id="rId4" Type="http://schemas.openxmlformats.org/officeDocument/2006/relationships/image" Target="../media/image187.png"/></Relationships>
</file>

<file path=ppt/slides/_rels/slide2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image" Target="../media/image193.png"/><Relationship Id="rId12" Type="http://schemas.openxmlformats.org/officeDocument/2006/relationships/image" Target="../media/image20.png"/><Relationship Id="rId2" Type="http://schemas.openxmlformats.org/officeDocument/2006/relationships/image" Target="../media/image189.png"/><Relationship Id="rId1" Type="http://schemas.openxmlformats.org/officeDocument/2006/relationships/slideLayout" Target="../slideLayouts/slideLayout5.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png"/><Relationship Id="rId9" Type="http://schemas.openxmlformats.org/officeDocument/2006/relationships/image" Target="../media/image195.png"/></Relationships>
</file>

<file path=ppt/slides/_rels/slide25.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0.png"/><Relationship Id="rId10" Type="http://schemas.openxmlformats.org/officeDocument/2006/relationships/image" Target="../media/image205.png"/><Relationship Id="rId4" Type="http://schemas.openxmlformats.org/officeDocument/2006/relationships/image" Target="../media/image199.jpeg"/><Relationship Id="rId9" Type="http://schemas.openxmlformats.org/officeDocument/2006/relationships/image" Target="../media/image204.png"/><Relationship Id="rId14" Type="http://schemas.openxmlformats.org/officeDocument/2006/relationships/image" Target="../media/image20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2.png"/><Relationship Id="rId4" Type="http://schemas.openxmlformats.org/officeDocument/2006/relationships/image" Target="../media/image211.png"/></Relationships>
</file>

<file path=ppt/slides/_rels/slide27.xml.rels><?xml version="1.0" encoding="UTF-8" standalone="yes"?>
<Relationships xmlns="http://schemas.openxmlformats.org/package/2006/relationships"><Relationship Id="rId8" Type="http://schemas.openxmlformats.org/officeDocument/2006/relationships/image" Target="../media/image217.jpeg"/><Relationship Id="rId13" Type="http://schemas.openxmlformats.org/officeDocument/2006/relationships/image" Target="../media/image222.png"/><Relationship Id="rId3" Type="http://schemas.openxmlformats.org/officeDocument/2006/relationships/image" Target="../media/image19.png"/><Relationship Id="rId7" Type="http://schemas.openxmlformats.org/officeDocument/2006/relationships/image" Target="../media/image216.jpeg"/><Relationship Id="rId12" Type="http://schemas.openxmlformats.org/officeDocument/2006/relationships/image" Target="../media/image221.png"/><Relationship Id="rId2" Type="http://schemas.openxmlformats.org/officeDocument/2006/relationships/image" Target="../media/image213.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20.png"/><Relationship Id="rId5" Type="http://schemas.openxmlformats.org/officeDocument/2006/relationships/image" Target="../media/image215.png"/><Relationship Id="rId10" Type="http://schemas.openxmlformats.org/officeDocument/2006/relationships/image" Target="../media/image219.png"/><Relationship Id="rId4" Type="http://schemas.openxmlformats.org/officeDocument/2006/relationships/image" Target="../media/image214.png"/><Relationship Id="rId9" Type="http://schemas.openxmlformats.org/officeDocument/2006/relationships/image" Target="../media/image218.jpeg"/></Relationships>
</file>

<file path=ppt/slides/_rels/slide2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18" Type="http://schemas.openxmlformats.org/officeDocument/2006/relationships/image" Target="../media/image238.png"/><Relationship Id="rId26" Type="http://schemas.openxmlformats.org/officeDocument/2006/relationships/image" Target="../media/image245.png"/><Relationship Id="rId3" Type="http://schemas.openxmlformats.org/officeDocument/2006/relationships/image" Target="../media/image224.jpeg"/><Relationship Id="rId21" Type="http://schemas.openxmlformats.org/officeDocument/2006/relationships/image" Target="../media/image241.png"/><Relationship Id="rId7" Type="http://schemas.openxmlformats.org/officeDocument/2006/relationships/image" Target="../media/image19.png"/><Relationship Id="rId12" Type="http://schemas.openxmlformats.org/officeDocument/2006/relationships/image" Target="../media/image232.png"/><Relationship Id="rId17" Type="http://schemas.openxmlformats.org/officeDocument/2006/relationships/image" Target="../media/image237.png"/><Relationship Id="rId25" Type="http://schemas.openxmlformats.org/officeDocument/2006/relationships/image" Target="../media/image41.png"/><Relationship Id="rId2" Type="http://schemas.openxmlformats.org/officeDocument/2006/relationships/image" Target="../media/image223.jpeg"/><Relationship Id="rId16" Type="http://schemas.openxmlformats.org/officeDocument/2006/relationships/image" Target="../media/image236.png"/><Relationship Id="rId20"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27.png"/><Relationship Id="rId11" Type="http://schemas.openxmlformats.org/officeDocument/2006/relationships/image" Target="../media/image231.png"/><Relationship Id="rId24" Type="http://schemas.openxmlformats.org/officeDocument/2006/relationships/image" Target="../media/image244.png"/><Relationship Id="rId5" Type="http://schemas.openxmlformats.org/officeDocument/2006/relationships/image" Target="../media/image226.png"/><Relationship Id="rId15" Type="http://schemas.openxmlformats.org/officeDocument/2006/relationships/image" Target="../media/image235.png"/><Relationship Id="rId23" Type="http://schemas.openxmlformats.org/officeDocument/2006/relationships/image" Target="../media/image243.png"/><Relationship Id="rId28" Type="http://schemas.openxmlformats.org/officeDocument/2006/relationships/image" Target="../media/image246.png"/><Relationship Id="rId10" Type="http://schemas.openxmlformats.org/officeDocument/2006/relationships/image" Target="../media/image230.png"/><Relationship Id="rId19" Type="http://schemas.openxmlformats.org/officeDocument/2006/relationships/image" Target="../media/image239.png"/><Relationship Id="rId4" Type="http://schemas.openxmlformats.org/officeDocument/2006/relationships/image" Target="../media/image225.jpeg"/><Relationship Id="rId9" Type="http://schemas.openxmlformats.org/officeDocument/2006/relationships/image" Target="../media/image229.png"/><Relationship Id="rId14" Type="http://schemas.openxmlformats.org/officeDocument/2006/relationships/image" Target="../media/image234.png"/><Relationship Id="rId22" Type="http://schemas.openxmlformats.org/officeDocument/2006/relationships/image" Target="../media/image242.png"/><Relationship Id="rId27"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mailto:sycnevka1.adm@mail.ru" TargetMode="External"/><Relationship Id="rId7" Type="http://schemas.openxmlformats.org/officeDocument/2006/relationships/image" Target="../media/image20.png"/><Relationship Id="rId2" Type="http://schemas.openxmlformats.org/officeDocument/2006/relationships/image" Target="../media/image24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mailto:smolregion67@yandex.ru" TargetMode="External"/><Relationship Id="rId4" Type="http://schemas.openxmlformats.org/officeDocument/2006/relationships/hyperlink" Target="mailto:dep@smolinves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png"/><Relationship Id="rId12"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20.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4.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63.png"/><Relationship Id="rId2" Type="http://schemas.openxmlformats.org/officeDocument/2006/relationships/image" Target="../media/image29.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66" y="1647444"/>
            <a:ext cx="7546975" cy="5911850"/>
            <a:chOff x="12466" y="1647444"/>
            <a:chExt cx="7546975" cy="5911850"/>
          </a:xfrm>
        </p:grpSpPr>
        <p:pic>
          <p:nvPicPr>
            <p:cNvPr id="3" name="object 3"/>
            <p:cNvPicPr/>
            <p:nvPr/>
          </p:nvPicPr>
          <p:blipFill>
            <a:blip r:embed="rId2" cstate="print"/>
            <a:stretch>
              <a:fillRect/>
            </a:stretch>
          </p:blipFill>
          <p:spPr>
            <a:xfrm>
              <a:off x="12466" y="4965942"/>
              <a:ext cx="7546573" cy="2593094"/>
            </a:xfrm>
            <a:prstGeom prst="rect">
              <a:avLst/>
            </a:prstGeom>
          </p:spPr>
        </p:pic>
        <p:pic>
          <p:nvPicPr>
            <p:cNvPr id="4" name="object 4"/>
            <p:cNvPicPr/>
            <p:nvPr/>
          </p:nvPicPr>
          <p:blipFill>
            <a:blip r:embed="rId3" cstate="print"/>
            <a:stretch>
              <a:fillRect/>
            </a:stretch>
          </p:blipFill>
          <p:spPr>
            <a:xfrm>
              <a:off x="1371600" y="1647444"/>
              <a:ext cx="4800600" cy="4744212"/>
            </a:xfrm>
            <a:prstGeom prst="rect">
              <a:avLst/>
            </a:prstGeom>
          </p:spPr>
        </p:pic>
      </p:grpSp>
      <p:pic>
        <p:nvPicPr>
          <p:cNvPr id="5" name="object 5"/>
          <p:cNvPicPr/>
          <p:nvPr/>
        </p:nvPicPr>
        <p:blipFill>
          <a:blip r:embed="rId4" cstate="print"/>
          <a:stretch>
            <a:fillRect/>
          </a:stretch>
        </p:blipFill>
        <p:spPr>
          <a:xfrm>
            <a:off x="0" y="195072"/>
            <a:ext cx="7559039" cy="778764"/>
          </a:xfrm>
          <a:prstGeom prst="rect">
            <a:avLst/>
          </a:prstGeom>
        </p:spPr>
      </p:pic>
      <p:pic>
        <p:nvPicPr>
          <p:cNvPr id="6" name="object 6"/>
          <p:cNvPicPr/>
          <p:nvPr/>
        </p:nvPicPr>
        <p:blipFill>
          <a:blip r:embed="rId5" cstate="print"/>
          <a:stretch>
            <a:fillRect/>
          </a:stretch>
        </p:blipFill>
        <p:spPr>
          <a:xfrm>
            <a:off x="6422135" y="6225538"/>
            <a:ext cx="1042415" cy="1295400"/>
          </a:xfrm>
          <a:prstGeom prst="rect">
            <a:avLst/>
          </a:prstGeom>
        </p:spPr>
      </p:pic>
      <p:sp>
        <p:nvSpPr>
          <p:cNvPr id="7" name="object 7"/>
          <p:cNvSpPr txBox="1">
            <a:spLocks noGrp="1"/>
          </p:cNvSpPr>
          <p:nvPr>
            <p:ph type="title"/>
          </p:nvPr>
        </p:nvSpPr>
        <p:spPr>
          <a:xfrm>
            <a:off x="1609725" y="324104"/>
            <a:ext cx="42576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007EAC"/>
                </a:solidFill>
              </a:rPr>
              <a:t>Инвестиционный</a:t>
            </a:r>
            <a:r>
              <a:rPr sz="2800" spc="-15" dirty="0">
                <a:solidFill>
                  <a:srgbClr val="007EAC"/>
                </a:solidFill>
              </a:rPr>
              <a:t> </a:t>
            </a:r>
            <a:r>
              <a:rPr sz="2800" spc="-10" dirty="0">
                <a:solidFill>
                  <a:srgbClr val="007EAC"/>
                </a:solidFill>
              </a:rPr>
              <a:t>паспорт</a:t>
            </a:r>
            <a:endParaRPr sz="2800"/>
          </a:p>
        </p:txBody>
      </p:sp>
      <p:grpSp>
        <p:nvGrpSpPr>
          <p:cNvPr id="8" name="object 8"/>
          <p:cNvGrpSpPr/>
          <p:nvPr/>
        </p:nvGrpSpPr>
        <p:grpSpPr>
          <a:xfrm>
            <a:off x="697991" y="1088136"/>
            <a:ext cx="6055360" cy="5785485"/>
            <a:chOff x="697991" y="1088136"/>
            <a:chExt cx="6055360" cy="5785485"/>
          </a:xfrm>
        </p:grpSpPr>
        <p:pic>
          <p:nvPicPr>
            <p:cNvPr id="9" name="object 9"/>
            <p:cNvPicPr/>
            <p:nvPr/>
          </p:nvPicPr>
          <p:blipFill>
            <a:blip r:embed="rId6" cstate="print"/>
            <a:stretch>
              <a:fillRect/>
            </a:stretch>
          </p:blipFill>
          <p:spPr>
            <a:xfrm>
              <a:off x="2846831" y="5213604"/>
              <a:ext cx="1661160" cy="1659636"/>
            </a:xfrm>
            <a:prstGeom prst="rect">
              <a:avLst/>
            </a:prstGeom>
          </p:spPr>
        </p:pic>
        <p:pic>
          <p:nvPicPr>
            <p:cNvPr id="10" name="object 10"/>
            <p:cNvPicPr/>
            <p:nvPr/>
          </p:nvPicPr>
          <p:blipFill>
            <a:blip r:embed="rId7" cstate="print"/>
            <a:stretch>
              <a:fillRect/>
            </a:stretch>
          </p:blipFill>
          <p:spPr>
            <a:xfrm>
              <a:off x="5056632" y="3244596"/>
              <a:ext cx="1696212" cy="1696212"/>
            </a:xfrm>
            <a:prstGeom prst="rect">
              <a:avLst/>
            </a:prstGeom>
          </p:spPr>
        </p:pic>
        <p:pic>
          <p:nvPicPr>
            <p:cNvPr id="11" name="object 11"/>
            <p:cNvPicPr/>
            <p:nvPr/>
          </p:nvPicPr>
          <p:blipFill>
            <a:blip r:embed="rId8" cstate="print"/>
            <a:stretch>
              <a:fillRect/>
            </a:stretch>
          </p:blipFill>
          <p:spPr>
            <a:xfrm>
              <a:off x="4401312" y="4725924"/>
              <a:ext cx="1684019" cy="1685543"/>
            </a:xfrm>
            <a:prstGeom prst="rect">
              <a:avLst/>
            </a:prstGeom>
          </p:spPr>
        </p:pic>
        <p:pic>
          <p:nvPicPr>
            <p:cNvPr id="12" name="object 12"/>
            <p:cNvPicPr/>
            <p:nvPr/>
          </p:nvPicPr>
          <p:blipFill>
            <a:blip r:embed="rId9" cstate="print"/>
            <a:stretch>
              <a:fillRect/>
            </a:stretch>
          </p:blipFill>
          <p:spPr>
            <a:xfrm>
              <a:off x="697991" y="3195828"/>
              <a:ext cx="1667256" cy="1667256"/>
            </a:xfrm>
            <a:prstGeom prst="rect">
              <a:avLst/>
            </a:prstGeom>
          </p:spPr>
        </p:pic>
        <p:pic>
          <p:nvPicPr>
            <p:cNvPr id="13" name="object 13"/>
            <p:cNvPicPr/>
            <p:nvPr/>
          </p:nvPicPr>
          <p:blipFill>
            <a:blip r:embed="rId10" cstate="print"/>
            <a:stretch>
              <a:fillRect/>
            </a:stretch>
          </p:blipFill>
          <p:spPr>
            <a:xfrm>
              <a:off x="1322831" y="1709928"/>
              <a:ext cx="1684020" cy="1684019"/>
            </a:xfrm>
            <a:prstGeom prst="rect">
              <a:avLst/>
            </a:prstGeom>
          </p:spPr>
        </p:pic>
        <p:pic>
          <p:nvPicPr>
            <p:cNvPr id="14" name="object 14"/>
            <p:cNvPicPr/>
            <p:nvPr/>
          </p:nvPicPr>
          <p:blipFill>
            <a:blip r:embed="rId11" cstate="print"/>
            <a:stretch>
              <a:fillRect/>
            </a:stretch>
          </p:blipFill>
          <p:spPr>
            <a:xfrm>
              <a:off x="2497836" y="3157728"/>
              <a:ext cx="2445258" cy="567689"/>
            </a:xfrm>
            <a:prstGeom prst="rect">
              <a:avLst/>
            </a:prstGeom>
          </p:spPr>
        </p:pic>
        <p:pic>
          <p:nvPicPr>
            <p:cNvPr id="15" name="object 15"/>
            <p:cNvPicPr/>
            <p:nvPr/>
          </p:nvPicPr>
          <p:blipFill>
            <a:blip r:embed="rId12" cstate="print"/>
            <a:stretch>
              <a:fillRect/>
            </a:stretch>
          </p:blipFill>
          <p:spPr>
            <a:xfrm>
              <a:off x="2699003" y="3462528"/>
              <a:ext cx="1975866" cy="567689"/>
            </a:xfrm>
            <a:prstGeom prst="rect">
              <a:avLst/>
            </a:prstGeom>
          </p:spPr>
        </p:pic>
        <p:pic>
          <p:nvPicPr>
            <p:cNvPr id="16" name="object 16"/>
            <p:cNvPicPr/>
            <p:nvPr/>
          </p:nvPicPr>
          <p:blipFill>
            <a:blip r:embed="rId13" cstate="print"/>
            <a:stretch>
              <a:fillRect/>
            </a:stretch>
          </p:blipFill>
          <p:spPr>
            <a:xfrm>
              <a:off x="2249424" y="3767328"/>
              <a:ext cx="2875026" cy="567689"/>
            </a:xfrm>
            <a:prstGeom prst="rect">
              <a:avLst/>
            </a:prstGeom>
          </p:spPr>
        </p:pic>
        <p:pic>
          <p:nvPicPr>
            <p:cNvPr id="17" name="object 17"/>
            <p:cNvPicPr/>
            <p:nvPr/>
          </p:nvPicPr>
          <p:blipFill>
            <a:blip r:embed="rId14" cstate="print"/>
            <a:stretch>
              <a:fillRect/>
            </a:stretch>
          </p:blipFill>
          <p:spPr>
            <a:xfrm>
              <a:off x="2194559" y="4072128"/>
              <a:ext cx="2984754" cy="567689"/>
            </a:xfrm>
            <a:prstGeom prst="rect">
              <a:avLst/>
            </a:prstGeom>
          </p:spPr>
        </p:pic>
        <p:pic>
          <p:nvPicPr>
            <p:cNvPr id="18" name="object 18"/>
            <p:cNvPicPr/>
            <p:nvPr/>
          </p:nvPicPr>
          <p:blipFill>
            <a:blip r:embed="rId15" cstate="print"/>
            <a:stretch>
              <a:fillRect/>
            </a:stretch>
          </p:blipFill>
          <p:spPr>
            <a:xfrm>
              <a:off x="1354836" y="4710684"/>
              <a:ext cx="1667256" cy="1667256"/>
            </a:xfrm>
            <a:prstGeom prst="rect">
              <a:avLst/>
            </a:prstGeom>
          </p:spPr>
        </p:pic>
        <p:pic>
          <p:nvPicPr>
            <p:cNvPr id="19" name="object 19"/>
            <p:cNvPicPr/>
            <p:nvPr/>
          </p:nvPicPr>
          <p:blipFill>
            <a:blip r:embed="rId16" cstate="print"/>
            <a:stretch>
              <a:fillRect/>
            </a:stretch>
          </p:blipFill>
          <p:spPr>
            <a:xfrm>
              <a:off x="2916936" y="1088136"/>
              <a:ext cx="1684019" cy="1684019"/>
            </a:xfrm>
            <a:prstGeom prst="rect">
              <a:avLst/>
            </a:prstGeom>
          </p:spPr>
        </p:pic>
        <p:pic>
          <p:nvPicPr>
            <p:cNvPr id="20" name="object 20"/>
            <p:cNvPicPr/>
            <p:nvPr/>
          </p:nvPicPr>
          <p:blipFill>
            <a:blip r:embed="rId17" cstate="print"/>
            <a:stretch>
              <a:fillRect/>
            </a:stretch>
          </p:blipFill>
          <p:spPr>
            <a:xfrm>
              <a:off x="4539995" y="1738884"/>
              <a:ext cx="1655064" cy="1655064"/>
            </a:xfrm>
            <a:prstGeom prst="rect">
              <a:avLst/>
            </a:prstGeom>
          </p:spPr>
        </p:pic>
      </p:grpSp>
      <p:sp>
        <p:nvSpPr>
          <p:cNvPr id="21" name="object 21"/>
          <p:cNvSpPr txBox="1"/>
          <p:nvPr/>
        </p:nvSpPr>
        <p:spPr>
          <a:xfrm>
            <a:off x="2342769" y="3221863"/>
            <a:ext cx="2670810" cy="2655214"/>
          </a:xfrm>
          <a:prstGeom prst="rect">
            <a:avLst/>
          </a:prstGeom>
        </p:spPr>
        <p:txBody>
          <a:bodyPr vert="horz" wrap="square" lIns="0" tIns="13335" rIns="0" bIns="0" rtlCol="0">
            <a:spAutoFit/>
          </a:bodyPr>
          <a:lstStyle/>
          <a:p>
            <a:pPr marL="315595" marR="309245" algn="ctr">
              <a:lnSpc>
                <a:spcPct val="100000"/>
              </a:lnSpc>
              <a:spcBef>
                <a:spcPts val="105"/>
              </a:spcBef>
            </a:pPr>
            <a:r>
              <a:rPr sz="2000" b="1" dirty="0">
                <a:solidFill>
                  <a:srgbClr val="307A30"/>
                </a:solidFill>
                <a:latin typeface="Arial"/>
                <a:cs typeface="Arial"/>
              </a:rPr>
              <a:t>М</a:t>
            </a:r>
            <a:r>
              <a:rPr sz="2000" b="1" spc="-40" dirty="0">
                <a:solidFill>
                  <a:srgbClr val="307A30"/>
                </a:solidFill>
                <a:latin typeface="Arial"/>
                <a:cs typeface="Arial"/>
              </a:rPr>
              <a:t>у</a:t>
            </a:r>
            <a:r>
              <a:rPr sz="2000" b="1" dirty="0">
                <a:solidFill>
                  <a:srgbClr val="307A30"/>
                </a:solidFill>
                <a:latin typeface="Arial"/>
                <a:cs typeface="Arial"/>
              </a:rPr>
              <a:t>ни</a:t>
            </a:r>
            <a:r>
              <a:rPr sz="2000" b="1" spc="5" dirty="0">
                <a:solidFill>
                  <a:srgbClr val="307A30"/>
                </a:solidFill>
                <a:latin typeface="Arial"/>
                <a:cs typeface="Arial"/>
              </a:rPr>
              <a:t>ц</a:t>
            </a:r>
            <a:r>
              <a:rPr sz="2000" b="1" dirty="0">
                <a:solidFill>
                  <a:srgbClr val="307A30"/>
                </a:solidFill>
                <a:latin typeface="Arial"/>
                <a:cs typeface="Arial"/>
              </a:rPr>
              <a:t>ипа</a:t>
            </a:r>
            <a:r>
              <a:rPr sz="2000" b="1" spc="-5" dirty="0">
                <a:solidFill>
                  <a:srgbClr val="307A30"/>
                </a:solidFill>
                <a:latin typeface="Arial"/>
                <a:cs typeface="Arial"/>
              </a:rPr>
              <a:t>льное  образование</a:t>
            </a:r>
            <a:endParaRPr sz="2000" dirty="0">
              <a:latin typeface="Arial"/>
              <a:cs typeface="Arial"/>
            </a:endParaRPr>
          </a:p>
          <a:p>
            <a:pPr algn="ctr">
              <a:lnSpc>
                <a:spcPct val="100000"/>
              </a:lnSpc>
            </a:pPr>
            <a:r>
              <a:rPr sz="2000" b="1" spc="-5" dirty="0">
                <a:solidFill>
                  <a:srgbClr val="307A30"/>
                </a:solidFill>
                <a:latin typeface="Arial"/>
                <a:cs typeface="Arial"/>
              </a:rPr>
              <a:t>«</a:t>
            </a:r>
            <a:r>
              <a:rPr sz="2000" b="1" spc="-5">
                <a:solidFill>
                  <a:srgbClr val="307A30"/>
                </a:solidFill>
                <a:latin typeface="Arial"/>
                <a:cs typeface="Arial"/>
              </a:rPr>
              <a:t>Сычевский</a:t>
            </a:r>
            <a:r>
              <a:rPr sz="2000" b="1" spc="-85">
                <a:solidFill>
                  <a:srgbClr val="307A30"/>
                </a:solidFill>
                <a:latin typeface="Arial"/>
                <a:cs typeface="Arial"/>
              </a:rPr>
              <a:t> </a:t>
            </a:r>
            <a:r>
              <a:rPr lang="ru-RU" sz="2000" b="1" dirty="0" smtClean="0">
                <a:solidFill>
                  <a:srgbClr val="307A30"/>
                </a:solidFill>
                <a:latin typeface="Arial"/>
                <a:cs typeface="Arial"/>
              </a:rPr>
              <a:t>муниципальный округ</a:t>
            </a:r>
            <a:r>
              <a:rPr sz="2000" b="1" smtClean="0">
                <a:solidFill>
                  <a:srgbClr val="307A30"/>
                </a:solidFill>
                <a:latin typeface="Arial"/>
                <a:cs typeface="Arial"/>
              </a:rPr>
              <a:t>»</a:t>
            </a:r>
            <a:endParaRPr sz="2000" dirty="0">
              <a:latin typeface="Arial"/>
              <a:cs typeface="Arial"/>
            </a:endParaRPr>
          </a:p>
          <a:p>
            <a:pPr algn="ctr">
              <a:lnSpc>
                <a:spcPct val="100000"/>
              </a:lnSpc>
            </a:pPr>
            <a:r>
              <a:rPr sz="2000" b="1" spc="-15" dirty="0">
                <a:solidFill>
                  <a:srgbClr val="307A30"/>
                </a:solidFill>
                <a:latin typeface="Arial"/>
                <a:cs typeface="Arial"/>
              </a:rPr>
              <a:t>Смоленской</a:t>
            </a:r>
            <a:r>
              <a:rPr sz="2000" b="1" spc="-75" dirty="0">
                <a:solidFill>
                  <a:srgbClr val="307A30"/>
                </a:solidFill>
                <a:latin typeface="Arial"/>
                <a:cs typeface="Arial"/>
              </a:rPr>
              <a:t> </a:t>
            </a:r>
            <a:r>
              <a:rPr sz="2000" b="1" spc="-15" dirty="0">
                <a:solidFill>
                  <a:srgbClr val="307A30"/>
                </a:solidFill>
                <a:latin typeface="Arial"/>
                <a:cs typeface="Arial"/>
              </a:rPr>
              <a:t>области</a:t>
            </a:r>
            <a:endParaRPr sz="2000" dirty="0">
              <a:latin typeface="Arial"/>
              <a:cs typeface="Arial"/>
            </a:endParaRPr>
          </a:p>
          <a:p>
            <a:pPr>
              <a:lnSpc>
                <a:spcPct val="100000"/>
              </a:lnSpc>
            </a:pPr>
            <a:endParaRPr sz="2200" dirty="0">
              <a:latin typeface="Arial"/>
              <a:cs typeface="Arial"/>
            </a:endParaRPr>
          </a:p>
          <a:p>
            <a:pPr marL="24130" algn="ctr">
              <a:lnSpc>
                <a:spcPct val="100000"/>
              </a:lnSpc>
              <a:spcBef>
                <a:spcPts val="1430"/>
              </a:spcBef>
            </a:pPr>
            <a:r>
              <a:rPr lang="ru-RU" sz="1800" spc="-5" dirty="0" smtClean="0">
                <a:solidFill>
                  <a:srgbClr val="007EAC"/>
                </a:solidFill>
                <a:latin typeface="Arial"/>
                <a:cs typeface="Arial"/>
              </a:rPr>
              <a:t>   </a:t>
            </a:r>
            <a:r>
              <a:rPr sz="1800" spc="-5" smtClean="0">
                <a:solidFill>
                  <a:srgbClr val="007EAC"/>
                </a:solidFill>
                <a:latin typeface="Arial"/>
                <a:cs typeface="Arial"/>
              </a:rPr>
              <a:t>202</a:t>
            </a:r>
            <a:r>
              <a:rPr lang="ru-RU" sz="1800" spc="-5" dirty="0" smtClean="0">
                <a:solidFill>
                  <a:srgbClr val="007EAC"/>
                </a:solidFill>
                <a:latin typeface="Arial"/>
                <a:cs typeface="Arial"/>
              </a:rPr>
              <a:t>5</a:t>
            </a:r>
            <a:r>
              <a:rPr sz="1800" spc="-30" smtClean="0">
                <a:solidFill>
                  <a:srgbClr val="007EAC"/>
                </a:solidFill>
                <a:latin typeface="Arial"/>
                <a:cs typeface="Arial"/>
              </a:rPr>
              <a:t> </a:t>
            </a:r>
            <a:r>
              <a:rPr sz="1800" spc="-30" dirty="0">
                <a:solidFill>
                  <a:srgbClr val="007EAC"/>
                </a:solidFill>
                <a:latin typeface="Arial"/>
                <a:cs typeface="Arial"/>
              </a:rPr>
              <a:t>год</a:t>
            </a:r>
            <a:endParaRPr sz="1800" dirty="0">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1277118794"/>
              </p:ext>
            </p:extLst>
          </p:nvPr>
        </p:nvGraphicFramePr>
        <p:xfrm>
          <a:off x="161925" y="1001776"/>
          <a:ext cx="7226932" cy="5658485"/>
        </p:xfrm>
        <a:graphic>
          <a:graphicData uri="http://schemas.openxmlformats.org/drawingml/2006/table">
            <a:tbl>
              <a:tblPr firstRow="1" bandRow="1">
                <a:tableStyleId>{2D5ABB26-0587-4C30-8999-92F81FD0307C}</a:tableStyleId>
              </a:tblPr>
              <a:tblGrid>
                <a:gridCol w="1311275">
                  <a:extLst>
                    <a:ext uri="{9D8B030D-6E8A-4147-A177-3AD203B41FA5}">
                      <a16:colId xmlns:a16="http://schemas.microsoft.com/office/drawing/2014/main" val="20000"/>
                    </a:ext>
                  </a:extLst>
                </a:gridCol>
                <a:gridCol w="154305">
                  <a:extLst>
                    <a:ext uri="{9D8B030D-6E8A-4147-A177-3AD203B41FA5}">
                      <a16:colId xmlns:a16="http://schemas.microsoft.com/office/drawing/2014/main" val="20001"/>
                    </a:ext>
                  </a:extLst>
                </a:gridCol>
                <a:gridCol w="1296670">
                  <a:extLst>
                    <a:ext uri="{9D8B030D-6E8A-4147-A177-3AD203B41FA5}">
                      <a16:colId xmlns:a16="http://schemas.microsoft.com/office/drawing/2014/main" val="20002"/>
                    </a:ext>
                  </a:extLst>
                </a:gridCol>
                <a:gridCol w="422027">
                  <a:extLst>
                    <a:ext uri="{9D8B030D-6E8A-4147-A177-3AD203B41FA5}">
                      <a16:colId xmlns:a16="http://schemas.microsoft.com/office/drawing/2014/main" val="20003"/>
                    </a:ext>
                  </a:extLst>
                </a:gridCol>
                <a:gridCol w="2746622">
                  <a:extLst>
                    <a:ext uri="{9D8B030D-6E8A-4147-A177-3AD203B41FA5}">
                      <a16:colId xmlns:a16="http://schemas.microsoft.com/office/drawing/2014/main" val="20004"/>
                    </a:ext>
                  </a:extLst>
                </a:gridCol>
                <a:gridCol w="728979">
                  <a:extLst>
                    <a:ext uri="{9D8B030D-6E8A-4147-A177-3AD203B41FA5}">
                      <a16:colId xmlns:a16="http://schemas.microsoft.com/office/drawing/2014/main" val="20005"/>
                    </a:ext>
                  </a:extLst>
                </a:gridCol>
                <a:gridCol w="567054">
                  <a:extLst>
                    <a:ext uri="{9D8B030D-6E8A-4147-A177-3AD203B41FA5}">
                      <a16:colId xmlns:a16="http://schemas.microsoft.com/office/drawing/2014/main" val="20006"/>
                    </a:ext>
                  </a:extLst>
                </a:gridCol>
              </a:tblGrid>
              <a:tr h="552450">
                <a:tc gridSpan="4">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67-19-0</a:t>
                      </a:r>
                      <a:r>
                        <a:rPr lang="ru-RU" sz="1400" spc="-5" dirty="0" smtClean="0">
                          <a:solidFill>
                            <a:srgbClr val="007EAC"/>
                          </a:solidFill>
                          <a:latin typeface="Arial"/>
                          <a:cs typeface="Arial"/>
                        </a:rPr>
                        <a:t>1</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900" dirty="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4">
                  <a:txBody>
                    <a:bodyPr/>
                    <a:lstStyle/>
                    <a:p>
                      <a:pPr>
                        <a:lnSpc>
                          <a:spcPct val="100000"/>
                        </a:lnSpc>
                        <a:spcBef>
                          <a:spcPts val="40"/>
                        </a:spcBef>
                      </a:pPr>
                      <a:endParaRPr sz="170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a:latin typeface="Arial"/>
                        <a:cs typeface="Arial"/>
                      </a:endParaRPr>
                    </a:p>
                    <a:p>
                      <a:pPr marL="273685">
                        <a:lnSpc>
                          <a:spcPct val="100000"/>
                        </a:lnSpc>
                        <a:spcBef>
                          <a:spcPts val="1215"/>
                        </a:spcBef>
                      </a:pPr>
                      <a:r>
                        <a:rPr sz="1100" dirty="0">
                          <a:latin typeface="Arial"/>
                          <a:cs typeface="Arial"/>
                        </a:rPr>
                        <a:t>г.</a:t>
                      </a:r>
                      <a:r>
                        <a:rPr sz="1100" spc="-35" dirty="0">
                          <a:latin typeface="Arial"/>
                          <a:cs typeface="Arial"/>
                        </a:rPr>
                        <a:t> </a:t>
                      </a:r>
                      <a:r>
                        <a:rPr sz="1100" dirty="0">
                          <a:latin typeface="Arial"/>
                          <a:cs typeface="Arial"/>
                        </a:rPr>
                        <a:t>Сычевка,</a:t>
                      </a:r>
                      <a:r>
                        <a:rPr sz="1100" spc="-25" dirty="0">
                          <a:latin typeface="Arial"/>
                          <a:cs typeface="Arial"/>
                        </a:rPr>
                        <a:t> </a:t>
                      </a:r>
                      <a:r>
                        <a:rPr sz="1100" spc="-5" dirty="0">
                          <a:latin typeface="Arial"/>
                          <a:cs typeface="Arial"/>
                        </a:rPr>
                        <a:t>ул</a:t>
                      </a:r>
                      <a:r>
                        <a:rPr sz="1100" spc="-5">
                          <a:latin typeface="Arial"/>
                          <a:cs typeface="Arial"/>
                        </a:rPr>
                        <a:t>.</a:t>
                      </a:r>
                      <a:r>
                        <a:rPr sz="1100" spc="-20">
                          <a:latin typeface="Arial"/>
                          <a:cs typeface="Arial"/>
                        </a:rPr>
                        <a:t> </a:t>
                      </a:r>
                      <a:r>
                        <a:rPr lang="ru-RU" sz="1100" spc="-5" dirty="0" err="1" smtClean="0">
                          <a:latin typeface="Arial"/>
                          <a:cs typeface="Arial"/>
                        </a:rPr>
                        <a:t>Кронштадтская</a:t>
                      </a:r>
                      <a:r>
                        <a:rPr lang="ru-RU" sz="1100" spc="-5" dirty="0" smtClean="0">
                          <a:latin typeface="Arial"/>
                          <a:cs typeface="Arial"/>
                        </a:rPr>
                        <a:t>, 41</a:t>
                      </a:r>
                      <a:r>
                        <a:rPr sz="1100" spc="-5" smtClean="0">
                          <a:latin typeface="Arial"/>
                          <a:cs typeface="Arial"/>
                        </a:rPr>
                        <a:t>;</a:t>
                      </a:r>
                      <a:endParaRPr sz="1100">
                        <a:latin typeface="Arial"/>
                        <a:cs typeface="Arial"/>
                      </a:endParaRPr>
                    </a:p>
                    <a:p>
                      <a:pPr marL="357505" indent="-84455">
                        <a:lnSpc>
                          <a:spcPct val="100000"/>
                        </a:lnSpc>
                        <a:buChar char="-"/>
                        <a:tabLst>
                          <a:tab pos="358140" algn="l"/>
                        </a:tabLst>
                      </a:pPr>
                      <a:r>
                        <a:rPr sz="1100" spc="-5"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dirty="0">
                          <a:latin typeface="Arial"/>
                          <a:cs typeface="Arial"/>
                        </a:rPr>
                        <a:t> 254</a:t>
                      </a:r>
                      <a:r>
                        <a:rPr sz="1100" spc="-5" dirty="0">
                          <a:latin typeface="Arial"/>
                          <a:cs typeface="Arial"/>
                        </a:rPr>
                        <a:t> км;</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2">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dirty="0">
                          <a:latin typeface="Arial"/>
                          <a:cs typeface="Arial"/>
                        </a:rPr>
                        <a:t>9,9</a:t>
                      </a:r>
                      <a:r>
                        <a:rPr sz="900" spc="-55" dirty="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населенных</a:t>
                      </a:r>
                      <a:r>
                        <a:rPr sz="900" spc="-10" dirty="0">
                          <a:latin typeface="Arial"/>
                          <a:cs typeface="Arial"/>
                        </a:rPr>
                        <a:t> </a:t>
                      </a:r>
                      <a:r>
                        <a:rPr sz="900" spc="-5" dirty="0">
                          <a:latin typeface="Arial"/>
                          <a:cs typeface="Arial"/>
                        </a:rPr>
                        <a:t>пунктов</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8300">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880"/>
                        </a:spcBef>
                      </a:pPr>
                      <a:r>
                        <a:rPr sz="900" spc="-5" dirty="0">
                          <a:latin typeface="Arial"/>
                          <a:cs typeface="Arial"/>
                        </a:rPr>
                        <a:t>производственная</a:t>
                      </a:r>
                      <a:r>
                        <a:rPr sz="900" spc="-20" dirty="0">
                          <a:latin typeface="Arial"/>
                          <a:cs typeface="Arial"/>
                        </a:rPr>
                        <a:t> </a:t>
                      </a:r>
                      <a:r>
                        <a:rPr sz="900" spc="-5" dirty="0">
                          <a:latin typeface="Arial"/>
                          <a:cs typeface="Arial"/>
                        </a:rPr>
                        <a:t>деятельность</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6095">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5"/>
                        </a:spcBef>
                      </a:pPr>
                      <a:endParaRPr sz="950">
                        <a:latin typeface="Times New Roman"/>
                        <a:cs typeface="Times New Roman"/>
                      </a:endParaRPr>
                    </a:p>
                    <a:p>
                      <a:pPr marL="180340" marR="171450" indent="106680">
                        <a:lnSpc>
                          <a:spcPct val="100000"/>
                        </a:lnSpc>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spcBef>
                          <a:spcPts val="10"/>
                        </a:spcBef>
                      </a:pPr>
                      <a:endParaRPr sz="125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127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92075">
                        <a:lnSpc>
                          <a:spcPct val="100000"/>
                        </a:lnSpc>
                        <a:spcBef>
                          <a:spcPts val="370"/>
                        </a:spcBef>
                      </a:pPr>
                      <a:r>
                        <a:rPr sz="900" spc="-5" dirty="0">
                          <a:latin typeface="Arial"/>
                          <a:cs typeface="Arial"/>
                        </a:rPr>
                        <a:t>ближайший центр питания </a:t>
                      </a:r>
                      <a:r>
                        <a:rPr sz="900" dirty="0">
                          <a:latin typeface="Arial"/>
                          <a:cs typeface="Arial"/>
                        </a:rPr>
                        <a:t>ПС </a:t>
                      </a:r>
                      <a:r>
                        <a:rPr sz="900" spc="-5" dirty="0">
                          <a:latin typeface="Arial"/>
                          <a:cs typeface="Arial"/>
                        </a:rPr>
                        <a:t>Сычевка </a:t>
                      </a:r>
                      <a:r>
                        <a:rPr sz="900" dirty="0">
                          <a:latin typeface="Arial"/>
                          <a:cs typeface="Arial"/>
                        </a:rPr>
                        <a:t>110/35/10 </a:t>
                      </a:r>
                      <a:r>
                        <a:rPr sz="900" spc="-5" dirty="0">
                          <a:latin typeface="Arial"/>
                          <a:cs typeface="Arial"/>
                        </a:rPr>
                        <a:t>на </a:t>
                      </a:r>
                      <a:r>
                        <a:rPr sz="900" dirty="0">
                          <a:latin typeface="Arial"/>
                          <a:cs typeface="Arial"/>
                        </a:rPr>
                        <a:t>расстоянии 1 км </a:t>
                      </a:r>
                      <a:r>
                        <a:rPr sz="900" spc="-235" dirty="0">
                          <a:latin typeface="Arial"/>
                          <a:cs typeface="Arial"/>
                        </a:rPr>
                        <a:t> </a:t>
                      </a:r>
                      <a:r>
                        <a:rPr sz="900" dirty="0">
                          <a:latin typeface="Arial"/>
                          <a:cs typeface="Arial"/>
                        </a:rPr>
                        <a:t>по прямой до </a:t>
                      </a:r>
                      <a:r>
                        <a:rPr sz="900" spc="-5" dirty="0">
                          <a:latin typeface="Arial"/>
                          <a:cs typeface="Arial"/>
                        </a:rPr>
                        <a:t>границы земельного </a:t>
                      </a:r>
                      <a:r>
                        <a:rPr sz="900" dirty="0">
                          <a:latin typeface="Arial"/>
                          <a:cs typeface="Arial"/>
                        </a:rPr>
                        <a:t>участка,</a:t>
                      </a:r>
                      <a:r>
                        <a:rPr sz="900" spc="5" dirty="0">
                          <a:latin typeface="Arial"/>
                          <a:cs typeface="Arial"/>
                        </a:rPr>
                        <a:t> </a:t>
                      </a:r>
                      <a:r>
                        <a:rPr sz="900" spc="-5" dirty="0">
                          <a:latin typeface="Arial"/>
                          <a:cs typeface="Arial"/>
                        </a:rPr>
                        <a:t>резерв </a:t>
                      </a:r>
                      <a:r>
                        <a:rPr sz="900" spc="-5" dirty="0" err="1">
                          <a:latin typeface="Arial"/>
                          <a:cs typeface="Arial"/>
                        </a:rPr>
                        <a:t>мощности</a:t>
                      </a:r>
                      <a:r>
                        <a:rPr sz="900" spc="-5" dirty="0">
                          <a:latin typeface="Arial"/>
                          <a:cs typeface="Arial"/>
                        </a:rPr>
                        <a:t> </a:t>
                      </a:r>
                      <a:r>
                        <a:rPr lang="ru-RU" sz="900" spc="-5" dirty="0" smtClean="0">
                          <a:latin typeface="Arial"/>
                          <a:cs typeface="Arial"/>
                        </a:rPr>
                        <a:t> </a:t>
                      </a:r>
                      <a:r>
                        <a:rPr lang="ru-RU" sz="900" spc="-5" baseline="0" dirty="0" smtClean="0">
                          <a:latin typeface="Arial"/>
                          <a:cs typeface="Arial"/>
                        </a:rPr>
                        <a:t>                 </a:t>
                      </a:r>
                      <a:r>
                        <a:rPr sz="900" dirty="0" smtClean="0">
                          <a:latin typeface="Arial"/>
                          <a:cs typeface="Arial"/>
                        </a:rPr>
                        <a:t>8,94 </a:t>
                      </a:r>
                      <a:r>
                        <a:rPr sz="900" spc="5" dirty="0" smtClean="0">
                          <a:latin typeface="Arial"/>
                          <a:cs typeface="Arial"/>
                        </a:rPr>
                        <a:t> </a:t>
                      </a:r>
                      <a:r>
                        <a:rPr sz="900" spc="-10" dirty="0">
                          <a:latin typeface="Arial"/>
                          <a:cs typeface="Arial"/>
                        </a:rPr>
                        <a:t>МВА</a:t>
                      </a:r>
                      <a:endParaRPr sz="900" dirty="0">
                        <a:latin typeface="Arial"/>
                        <a:cs typeface="Arial"/>
                      </a:endParaRPr>
                    </a:p>
                  </a:txBody>
                  <a:tcPr marL="0" marR="0" marT="4699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900" dirty="0">
                        <a:latin typeface="Times New Roman"/>
                        <a:cs typeface="Times New Roman"/>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6"/>
                  </a:ext>
                </a:extLst>
              </a:tr>
              <a:tr h="64008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pPr>
                      <a:endParaRPr sz="1000">
                        <a:latin typeface="Times New Roman"/>
                        <a:cs typeface="Times New Roman"/>
                      </a:endParaRPr>
                    </a:p>
                    <a:p>
                      <a:pPr marL="91440">
                        <a:lnSpc>
                          <a:spcPct val="100000"/>
                        </a:lnSpc>
                        <a:spcBef>
                          <a:spcPts val="815"/>
                        </a:spcBef>
                      </a:pPr>
                      <a:r>
                        <a:rPr sz="900" spc="-5" dirty="0">
                          <a:solidFill>
                            <a:srgbClr val="007EAC"/>
                          </a:solidFill>
                          <a:latin typeface="Arial"/>
                          <a:cs typeface="Arial"/>
                        </a:rPr>
                        <a:t>Газоснабжение</a:t>
                      </a:r>
                      <a:endParaRPr sz="900">
                        <a:latin typeface="Arial"/>
                        <a:cs typeface="Arial"/>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127000">
                        <a:lnSpc>
                          <a:spcPct val="100000"/>
                        </a:lnSpc>
                        <a:spcBef>
                          <a:spcPts val="340"/>
                        </a:spcBef>
                      </a:pPr>
                      <a:r>
                        <a:rPr sz="900" spc="-5" dirty="0">
                          <a:latin typeface="Arial"/>
                          <a:cs typeface="Arial"/>
                        </a:rPr>
                        <a:t>точка</a:t>
                      </a:r>
                      <a:r>
                        <a:rPr sz="900" dirty="0">
                          <a:latin typeface="Arial"/>
                          <a:cs typeface="Arial"/>
                        </a:rPr>
                        <a:t> подключения</a:t>
                      </a:r>
                      <a:r>
                        <a:rPr sz="900" spc="5" dirty="0">
                          <a:latin typeface="Arial"/>
                          <a:cs typeface="Arial"/>
                        </a:rPr>
                        <a:t> </a:t>
                      </a:r>
                      <a:r>
                        <a:rPr sz="900" spc="-5" dirty="0">
                          <a:latin typeface="Arial"/>
                          <a:cs typeface="Arial"/>
                        </a:rPr>
                        <a:t>на</a:t>
                      </a:r>
                      <a:r>
                        <a:rPr sz="900" dirty="0">
                          <a:latin typeface="Arial"/>
                          <a:cs typeface="Arial"/>
                        </a:rPr>
                        <a:t> расстоянии</a:t>
                      </a:r>
                      <a:r>
                        <a:rPr sz="900" spc="-15" dirty="0">
                          <a:latin typeface="Arial"/>
                          <a:cs typeface="Arial"/>
                        </a:rPr>
                        <a:t> </a:t>
                      </a:r>
                      <a:r>
                        <a:rPr sz="900" dirty="0">
                          <a:latin typeface="Arial"/>
                          <a:cs typeface="Arial"/>
                        </a:rPr>
                        <a:t>1</a:t>
                      </a:r>
                      <a:r>
                        <a:rPr sz="900" spc="-10" dirty="0">
                          <a:latin typeface="Arial"/>
                          <a:cs typeface="Arial"/>
                        </a:rPr>
                        <a:t> </a:t>
                      </a:r>
                      <a:r>
                        <a:rPr sz="900" dirty="0">
                          <a:latin typeface="Arial"/>
                          <a:cs typeface="Arial"/>
                        </a:rPr>
                        <a:t>км</a:t>
                      </a:r>
                      <a:r>
                        <a:rPr sz="900" spc="20" dirty="0">
                          <a:latin typeface="Arial"/>
                          <a:cs typeface="Arial"/>
                        </a:rPr>
                        <a:t> </a:t>
                      </a:r>
                      <a:r>
                        <a:rPr sz="900" dirty="0">
                          <a:latin typeface="Arial"/>
                          <a:cs typeface="Arial"/>
                        </a:rPr>
                        <a:t>от</a:t>
                      </a:r>
                      <a:r>
                        <a:rPr sz="900" spc="-5" dirty="0">
                          <a:latin typeface="Arial"/>
                          <a:cs typeface="Arial"/>
                        </a:rPr>
                        <a:t> участка</a:t>
                      </a:r>
                      <a:r>
                        <a:rPr sz="900" spc="10" dirty="0">
                          <a:latin typeface="Arial"/>
                          <a:cs typeface="Arial"/>
                        </a:rPr>
                        <a:t> </a:t>
                      </a:r>
                      <a:r>
                        <a:rPr sz="900" spc="-5" dirty="0">
                          <a:latin typeface="Arial"/>
                          <a:cs typeface="Arial"/>
                        </a:rPr>
                        <a:t>(труба</a:t>
                      </a:r>
                      <a:r>
                        <a:rPr sz="900" dirty="0">
                          <a:latin typeface="Arial"/>
                          <a:cs typeface="Arial"/>
                        </a:rPr>
                        <a:t> </a:t>
                      </a:r>
                      <a:r>
                        <a:rPr sz="900" spc="-5" dirty="0">
                          <a:latin typeface="Arial"/>
                          <a:cs typeface="Arial"/>
                        </a:rPr>
                        <a:t>диаметром </a:t>
                      </a:r>
                      <a:r>
                        <a:rPr sz="900" spc="-235" dirty="0">
                          <a:latin typeface="Arial"/>
                          <a:cs typeface="Arial"/>
                        </a:rPr>
                        <a:t> </a:t>
                      </a:r>
                      <a:r>
                        <a:rPr sz="900" spc="-5" dirty="0">
                          <a:latin typeface="Arial"/>
                          <a:cs typeface="Arial"/>
                        </a:rPr>
                        <a:t>225</a:t>
                      </a:r>
                      <a:r>
                        <a:rPr sz="900" spc="-10" dirty="0">
                          <a:latin typeface="Arial"/>
                          <a:cs typeface="Arial"/>
                        </a:rPr>
                        <a:t> </a:t>
                      </a:r>
                      <a:r>
                        <a:rPr sz="900" dirty="0">
                          <a:latin typeface="Arial"/>
                          <a:cs typeface="Arial"/>
                        </a:rPr>
                        <a:t>мм);</a:t>
                      </a:r>
                      <a:r>
                        <a:rPr sz="900" spc="5" dirty="0">
                          <a:latin typeface="Arial"/>
                          <a:cs typeface="Arial"/>
                        </a:rPr>
                        <a:t> </a:t>
                      </a:r>
                      <a:r>
                        <a:rPr sz="900" spc="-5" dirty="0">
                          <a:latin typeface="Arial"/>
                          <a:cs typeface="Arial"/>
                        </a:rPr>
                        <a:t>максимальная</a:t>
                      </a:r>
                      <a:r>
                        <a:rPr sz="900" spc="-10" dirty="0">
                          <a:latin typeface="Arial"/>
                          <a:cs typeface="Arial"/>
                        </a:rPr>
                        <a:t> </a:t>
                      </a:r>
                      <a:r>
                        <a:rPr sz="900" spc="-5" dirty="0">
                          <a:latin typeface="Arial"/>
                          <a:cs typeface="Arial"/>
                        </a:rPr>
                        <a:t>мощность</a:t>
                      </a:r>
                      <a:r>
                        <a:rPr sz="900" spc="20" dirty="0">
                          <a:latin typeface="Arial"/>
                          <a:cs typeface="Arial"/>
                        </a:rPr>
                        <a:t> </a:t>
                      </a:r>
                      <a:r>
                        <a:rPr sz="900" dirty="0">
                          <a:latin typeface="Arial"/>
                          <a:cs typeface="Arial"/>
                        </a:rPr>
                        <a:t>–</a:t>
                      </a:r>
                      <a:r>
                        <a:rPr sz="900" spc="-10" dirty="0">
                          <a:latin typeface="Arial"/>
                          <a:cs typeface="Arial"/>
                        </a:rPr>
                        <a:t> </a:t>
                      </a:r>
                      <a:r>
                        <a:rPr sz="900" dirty="0">
                          <a:latin typeface="Arial"/>
                          <a:cs typeface="Arial"/>
                        </a:rPr>
                        <a:t>3</a:t>
                      </a:r>
                      <a:r>
                        <a:rPr sz="900" spc="5" dirty="0">
                          <a:latin typeface="Arial"/>
                          <a:cs typeface="Arial"/>
                        </a:rPr>
                        <a:t> </a:t>
                      </a:r>
                      <a:r>
                        <a:rPr sz="900" spc="-5" dirty="0">
                          <a:latin typeface="Arial"/>
                          <a:cs typeface="Arial"/>
                        </a:rPr>
                        <a:t>млн.куб.м./год;</a:t>
                      </a:r>
                      <a:r>
                        <a:rPr sz="900" spc="-10" dirty="0">
                          <a:latin typeface="Arial"/>
                          <a:cs typeface="Arial"/>
                        </a:rPr>
                        <a:t> </a:t>
                      </a:r>
                      <a:r>
                        <a:rPr sz="900" dirty="0">
                          <a:latin typeface="Arial"/>
                          <a:cs typeface="Arial"/>
                        </a:rPr>
                        <a:t>сроки </a:t>
                      </a:r>
                      <a:r>
                        <a:rPr sz="900" spc="5" dirty="0">
                          <a:latin typeface="Arial"/>
                          <a:cs typeface="Arial"/>
                        </a:rPr>
                        <a:t> </a:t>
                      </a:r>
                      <a:r>
                        <a:rPr sz="900" spc="-5" dirty="0">
                          <a:latin typeface="Arial"/>
                          <a:cs typeface="Arial"/>
                        </a:rPr>
                        <a:t>осуществления </a:t>
                      </a:r>
                      <a:r>
                        <a:rPr sz="900" spc="-10" dirty="0">
                          <a:latin typeface="Arial"/>
                          <a:cs typeface="Arial"/>
                        </a:rPr>
                        <a:t>тех. </a:t>
                      </a:r>
                      <a:r>
                        <a:rPr sz="900" spc="-5" dirty="0">
                          <a:latin typeface="Arial"/>
                          <a:cs typeface="Arial"/>
                        </a:rPr>
                        <a:t>присоединения </a:t>
                      </a:r>
                      <a:r>
                        <a:rPr sz="900" dirty="0">
                          <a:latin typeface="Arial"/>
                          <a:cs typeface="Arial"/>
                        </a:rPr>
                        <a:t>– 2 месяца, стоимость – 3 </a:t>
                      </a:r>
                      <a:r>
                        <a:rPr sz="900" spc="-5" dirty="0">
                          <a:latin typeface="Arial"/>
                          <a:cs typeface="Arial"/>
                        </a:rPr>
                        <a:t>млн. </a:t>
                      </a:r>
                      <a:r>
                        <a:rPr sz="900" dirty="0">
                          <a:latin typeface="Arial"/>
                          <a:cs typeface="Arial"/>
                        </a:rPr>
                        <a:t> </a:t>
                      </a:r>
                      <a:r>
                        <a:rPr sz="900" spc="-5" dirty="0">
                          <a:latin typeface="Arial"/>
                          <a:cs typeface="Arial"/>
                        </a:rPr>
                        <a:t>руб. (за</a:t>
                      </a:r>
                      <a:r>
                        <a:rPr sz="900" spc="-10" dirty="0">
                          <a:latin typeface="Arial"/>
                          <a:cs typeface="Arial"/>
                        </a:rPr>
                        <a:t> </a:t>
                      </a:r>
                      <a:r>
                        <a:rPr sz="900" dirty="0">
                          <a:latin typeface="Arial"/>
                          <a:cs typeface="Arial"/>
                        </a:rPr>
                        <a:t>1 км).</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7"/>
                  </a:ext>
                </a:extLst>
              </a:tr>
              <a:tr h="50292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a:lnSpc>
                          <a:spcPct val="100000"/>
                        </a:lnSpc>
                        <a:spcBef>
                          <a:spcPts val="45"/>
                        </a:spcBef>
                      </a:pPr>
                      <a:endParaRPr sz="1200">
                        <a:latin typeface="Times New Roman"/>
                        <a:cs typeface="Times New Roman"/>
                      </a:endParaRPr>
                    </a:p>
                    <a:p>
                      <a:pPr marL="91440">
                        <a:lnSpc>
                          <a:spcPct val="100000"/>
                        </a:lnSpc>
                      </a:pPr>
                      <a:r>
                        <a:rPr sz="900" spc="-5" dirty="0">
                          <a:solidFill>
                            <a:srgbClr val="007EAC"/>
                          </a:solidFill>
                          <a:latin typeface="Arial"/>
                          <a:cs typeface="Arial"/>
                        </a:rPr>
                        <a:t>Водоснабжение</a:t>
                      </a:r>
                      <a:endParaRPr sz="9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2075" marR="127635">
                        <a:lnSpc>
                          <a:spcPct val="100000"/>
                        </a:lnSpc>
                        <a:spcBef>
                          <a:spcPts val="345"/>
                        </a:spcBef>
                      </a:pPr>
                      <a:r>
                        <a:rPr sz="900" spc="-5" dirty="0">
                          <a:latin typeface="Arial"/>
                          <a:cs typeface="Arial"/>
                        </a:rPr>
                        <a:t>точка</a:t>
                      </a:r>
                      <a:r>
                        <a:rPr sz="900" spc="15" dirty="0">
                          <a:latin typeface="Arial"/>
                          <a:cs typeface="Arial"/>
                        </a:rPr>
                        <a:t> </a:t>
                      </a:r>
                      <a:r>
                        <a:rPr sz="900" dirty="0">
                          <a:latin typeface="Arial"/>
                          <a:cs typeface="Arial"/>
                        </a:rPr>
                        <a:t>подключения</a:t>
                      </a:r>
                      <a:r>
                        <a:rPr sz="900" spc="15" dirty="0">
                          <a:latin typeface="Arial"/>
                          <a:cs typeface="Arial"/>
                        </a:rPr>
                        <a:t> </a:t>
                      </a:r>
                      <a:r>
                        <a:rPr sz="900" spc="-5" dirty="0">
                          <a:latin typeface="Arial"/>
                          <a:cs typeface="Arial"/>
                        </a:rPr>
                        <a:t>на</a:t>
                      </a:r>
                      <a:r>
                        <a:rPr sz="900" spc="15" dirty="0">
                          <a:latin typeface="Arial"/>
                          <a:cs typeface="Arial"/>
                        </a:rPr>
                        <a:t> </a:t>
                      </a:r>
                      <a:r>
                        <a:rPr sz="900" spc="-5" dirty="0">
                          <a:latin typeface="Arial"/>
                          <a:cs typeface="Arial"/>
                        </a:rPr>
                        <a:t>территории участка;</a:t>
                      </a:r>
                      <a:r>
                        <a:rPr sz="900" spc="15" dirty="0">
                          <a:latin typeface="Arial"/>
                          <a:cs typeface="Arial"/>
                        </a:rPr>
                        <a:t> </a:t>
                      </a:r>
                      <a:r>
                        <a:rPr sz="900" spc="-5" dirty="0">
                          <a:latin typeface="Arial"/>
                          <a:cs typeface="Arial"/>
                        </a:rPr>
                        <a:t>максимальная</a:t>
                      </a:r>
                      <a:r>
                        <a:rPr sz="900" spc="5" dirty="0">
                          <a:latin typeface="Arial"/>
                          <a:cs typeface="Arial"/>
                        </a:rPr>
                        <a:t> </a:t>
                      </a:r>
                      <a:r>
                        <a:rPr sz="900" spc="-5" dirty="0">
                          <a:latin typeface="Arial"/>
                          <a:cs typeface="Arial"/>
                        </a:rPr>
                        <a:t>мощность </a:t>
                      </a:r>
                      <a:r>
                        <a:rPr sz="900" spc="-235" dirty="0">
                          <a:latin typeface="Arial"/>
                          <a:cs typeface="Arial"/>
                        </a:rPr>
                        <a:t> </a:t>
                      </a:r>
                      <a:r>
                        <a:rPr sz="900" dirty="0">
                          <a:latin typeface="Arial"/>
                          <a:cs typeface="Arial"/>
                        </a:rPr>
                        <a:t>100 </a:t>
                      </a:r>
                      <a:r>
                        <a:rPr sz="900" spc="-5" dirty="0">
                          <a:latin typeface="Arial"/>
                          <a:cs typeface="Arial"/>
                        </a:rPr>
                        <a:t>куб </a:t>
                      </a:r>
                      <a:r>
                        <a:rPr sz="900" dirty="0">
                          <a:latin typeface="Arial"/>
                          <a:cs typeface="Arial"/>
                        </a:rPr>
                        <a:t>.м./час., сроки </a:t>
                      </a:r>
                      <a:r>
                        <a:rPr sz="900" spc="-5" dirty="0">
                          <a:latin typeface="Arial"/>
                          <a:cs typeface="Arial"/>
                        </a:rPr>
                        <a:t>осуществления </a:t>
                      </a:r>
                      <a:r>
                        <a:rPr sz="900" spc="-10" dirty="0">
                          <a:latin typeface="Arial"/>
                          <a:cs typeface="Arial"/>
                        </a:rPr>
                        <a:t>тех. </a:t>
                      </a:r>
                      <a:r>
                        <a:rPr sz="900" spc="-5" dirty="0">
                          <a:latin typeface="Arial"/>
                          <a:cs typeface="Arial"/>
                        </a:rPr>
                        <a:t>присоединения </a:t>
                      </a:r>
                      <a:r>
                        <a:rPr sz="900" dirty="0">
                          <a:latin typeface="Arial"/>
                          <a:cs typeface="Arial"/>
                        </a:rPr>
                        <a:t>1 мес., </a:t>
                      </a:r>
                      <a:r>
                        <a:rPr sz="900" spc="5" dirty="0">
                          <a:latin typeface="Arial"/>
                          <a:cs typeface="Arial"/>
                        </a:rPr>
                        <a:t> </a:t>
                      </a:r>
                      <a:r>
                        <a:rPr sz="900" dirty="0">
                          <a:latin typeface="Arial"/>
                          <a:cs typeface="Arial"/>
                        </a:rPr>
                        <a:t>стоимость</a:t>
                      </a:r>
                      <a:r>
                        <a:rPr sz="900" spc="-20" dirty="0">
                          <a:latin typeface="Arial"/>
                          <a:cs typeface="Arial"/>
                        </a:rPr>
                        <a:t> </a:t>
                      </a:r>
                      <a:r>
                        <a:rPr sz="900" dirty="0">
                          <a:latin typeface="Arial"/>
                          <a:cs typeface="Arial"/>
                        </a:rPr>
                        <a:t>5</a:t>
                      </a:r>
                      <a:r>
                        <a:rPr sz="900" spc="10" dirty="0">
                          <a:latin typeface="Arial"/>
                          <a:cs typeface="Arial"/>
                        </a:rPr>
                        <a:t> </a:t>
                      </a:r>
                      <a:r>
                        <a:rPr sz="900" spc="-5" dirty="0">
                          <a:latin typeface="Arial"/>
                          <a:cs typeface="Arial"/>
                        </a:rPr>
                        <a:t>тыс.руб.</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8"/>
                  </a:ext>
                </a:extLst>
              </a:tr>
              <a:tr h="226060">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gridSpan="2">
                  <a:txBody>
                    <a:bodyPr/>
                    <a:lstStyle/>
                    <a:p>
                      <a:pPr marL="91440">
                        <a:lnSpc>
                          <a:spcPct val="100000"/>
                        </a:lnSpc>
                        <a:spcBef>
                          <a:spcPts val="345"/>
                        </a:spcBef>
                      </a:pPr>
                      <a:r>
                        <a:rPr sz="900" spc="-5" dirty="0">
                          <a:solidFill>
                            <a:srgbClr val="007EAC"/>
                          </a:solidFill>
                          <a:latin typeface="Arial"/>
                          <a:cs typeface="Arial"/>
                        </a:rPr>
                        <a:t>Водоотведение</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92075">
                        <a:lnSpc>
                          <a:spcPct val="100000"/>
                        </a:lnSpc>
                        <a:spcBef>
                          <a:spcPts val="345"/>
                        </a:spcBef>
                      </a:pPr>
                      <a:r>
                        <a:rPr sz="900" spc="-5" dirty="0">
                          <a:latin typeface="Arial"/>
                          <a:cs typeface="Arial"/>
                        </a:rPr>
                        <a:t>необходимо</a:t>
                      </a:r>
                      <a:r>
                        <a:rPr sz="900" spc="10" dirty="0">
                          <a:latin typeface="Arial"/>
                          <a:cs typeface="Arial"/>
                        </a:rPr>
                        <a:t> </a:t>
                      </a:r>
                      <a:r>
                        <a:rPr sz="900" spc="-5" dirty="0">
                          <a:latin typeface="Arial"/>
                          <a:cs typeface="Arial"/>
                        </a:rPr>
                        <a:t>строительство локальных</a:t>
                      </a:r>
                      <a:r>
                        <a:rPr sz="900" spc="15" dirty="0">
                          <a:latin typeface="Arial"/>
                          <a:cs typeface="Arial"/>
                        </a:rPr>
                        <a:t> </a:t>
                      </a:r>
                      <a:r>
                        <a:rPr sz="900" spc="-5" dirty="0">
                          <a:latin typeface="Arial"/>
                          <a:cs typeface="Arial"/>
                        </a:rPr>
                        <a:t>сооружений</a:t>
                      </a:r>
                      <a:endParaRPr sz="9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9"/>
                  </a:ext>
                </a:extLst>
              </a:tr>
              <a:tr h="278130">
                <a:tc gridSpan="3">
                  <a:txBody>
                    <a:bodyPr/>
                    <a:lstStyle/>
                    <a:p>
                      <a:pPr marL="857885">
                        <a:lnSpc>
                          <a:spcPct val="100000"/>
                        </a:lnSpc>
                        <a:spcBef>
                          <a:spcPts val="47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59690"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86360">
                        <a:lnSpc>
                          <a:spcPct val="100000"/>
                        </a:lnSpc>
                        <a:spcBef>
                          <a:spcPts val="530"/>
                        </a:spcBef>
                      </a:pPr>
                      <a:r>
                        <a:rPr sz="900" spc="-5" dirty="0">
                          <a:latin typeface="Arial"/>
                          <a:cs typeface="Arial"/>
                        </a:rPr>
                        <a:t>автомобильная</a:t>
                      </a:r>
                      <a:r>
                        <a:rPr sz="900" spc="-15" dirty="0">
                          <a:latin typeface="Arial"/>
                          <a:cs typeface="Arial"/>
                        </a:rPr>
                        <a:t> </a:t>
                      </a:r>
                      <a:r>
                        <a:rPr sz="900" spc="-5" dirty="0">
                          <a:latin typeface="Arial"/>
                          <a:cs typeface="Arial"/>
                        </a:rPr>
                        <a:t>дорога</a:t>
                      </a:r>
                      <a:r>
                        <a:rPr sz="900" spc="-20" dirty="0">
                          <a:latin typeface="Arial"/>
                          <a:cs typeface="Arial"/>
                        </a:rPr>
                        <a:t> </a:t>
                      </a:r>
                      <a:r>
                        <a:rPr sz="900" dirty="0">
                          <a:latin typeface="Arial"/>
                          <a:cs typeface="Arial"/>
                        </a:rPr>
                        <a:t>примыкает</a:t>
                      </a:r>
                      <a:r>
                        <a:rPr sz="900" spc="-15" dirty="0">
                          <a:latin typeface="Arial"/>
                          <a:cs typeface="Arial"/>
                        </a:rPr>
                        <a:t> </a:t>
                      </a:r>
                      <a:r>
                        <a:rPr sz="900" dirty="0">
                          <a:latin typeface="Arial"/>
                          <a:cs typeface="Arial"/>
                        </a:rPr>
                        <a:t>к </a:t>
                      </a:r>
                      <a:r>
                        <a:rPr sz="900" spc="-5" dirty="0">
                          <a:latin typeface="Arial"/>
                          <a:cs typeface="Arial"/>
                        </a:rPr>
                        <a:t>участку</a:t>
                      </a:r>
                      <a:endParaRPr sz="900">
                        <a:latin typeface="Arial"/>
                        <a:cs typeface="Arial"/>
                      </a:endParaRPr>
                    </a:p>
                  </a:txBody>
                  <a:tcPr marL="0" marR="0" marT="67310"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900">
                        <a:latin typeface="Times New Roman"/>
                        <a:cs typeface="Times New Roman"/>
                      </a:endParaRPr>
                    </a:p>
                  </a:txBody>
                  <a:tcPr marL="0" marR="0" marT="0" marB="0">
                    <a:lnL w="635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44475">
                <a:tc gridSpan="3">
                  <a:txBody>
                    <a:bodyPr/>
                    <a:lstStyle/>
                    <a:p>
                      <a:pPr marL="629285">
                        <a:lnSpc>
                          <a:spcPct val="100000"/>
                        </a:lnSpc>
                        <a:spcBef>
                          <a:spcPts val="3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438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86360">
                        <a:lnSpc>
                          <a:spcPct val="100000"/>
                        </a:lnSpc>
                        <a:spcBef>
                          <a:spcPts val="405"/>
                        </a:spcBef>
                      </a:pPr>
                      <a:r>
                        <a:rPr lang="ru-RU" sz="900" spc="-5" dirty="0" smtClean="0">
                          <a:latin typeface="Arial"/>
                          <a:cs typeface="Arial"/>
                        </a:rPr>
                        <a:t>Покупка по рыночной стоимости</a:t>
                      </a:r>
                      <a:endParaRPr sz="900" dirty="0">
                        <a:latin typeface="Arial"/>
                        <a:cs typeface="Arial"/>
                      </a:endParaRPr>
                    </a:p>
                  </a:txBody>
                  <a:tcPr marL="0" marR="0" marT="514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FFFFFF"/>
                    </a:solidFill>
                  </a:tcPr>
                </a:tc>
                <a:tc hMerge="1">
                  <a:txBody>
                    <a:bodyPr/>
                    <a:lstStyle/>
                    <a:p>
                      <a:endParaRPr/>
                    </a:p>
                  </a:txBody>
                  <a:tcPr marL="0" marR="0" marT="0" marB="0"/>
                </a:tc>
                <a:tc gridSpan="2" vMerge="1">
                  <a:txBody>
                    <a:bodyPr/>
                    <a:lstStyle/>
                    <a:p>
                      <a:endParaRPr/>
                    </a:p>
                  </a:txBody>
                  <a:tcPr marL="0" marR="0" marT="0" marB="0">
                    <a:lnL w="1905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pic>
        <p:nvPicPr>
          <p:cNvPr id="6" name="object 6"/>
          <p:cNvPicPr/>
          <p:nvPr/>
        </p:nvPicPr>
        <p:blipFill>
          <a:blip r:embed="rId3" cstate="print"/>
          <a:stretch>
            <a:fillRect/>
          </a:stretch>
        </p:blipFill>
        <p:spPr>
          <a:xfrm>
            <a:off x="181355" y="163068"/>
            <a:ext cx="644651" cy="814684"/>
          </a:xfrm>
          <a:prstGeom prst="rect">
            <a:avLst/>
          </a:prstGeom>
        </p:spPr>
      </p:pic>
      <p:pic>
        <p:nvPicPr>
          <p:cNvPr id="7" name="object 7"/>
          <p:cNvPicPr/>
          <p:nvPr/>
        </p:nvPicPr>
        <p:blipFill>
          <a:blip r:embed="rId4" cstate="print"/>
          <a:stretch>
            <a:fillRect/>
          </a:stretch>
        </p:blipFill>
        <p:spPr>
          <a:xfrm>
            <a:off x="3418210" y="1070644"/>
            <a:ext cx="2016224" cy="2026919"/>
          </a:xfrm>
          <a:prstGeom prst="rect">
            <a:avLst/>
          </a:prstGeom>
        </p:spPr>
      </p:pic>
      <p:sp>
        <p:nvSpPr>
          <p:cNvPr id="8" name="object 8"/>
          <p:cNvSpPr txBox="1"/>
          <p:nvPr/>
        </p:nvSpPr>
        <p:spPr>
          <a:xfrm>
            <a:off x="7234634" y="7240030"/>
            <a:ext cx="294687" cy="269304"/>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10</a:t>
            </a:fld>
            <a:endParaRPr sz="1800" dirty="0">
              <a:latin typeface="Arial"/>
              <a:cs typeface="Arial"/>
            </a:endParaRPr>
          </a:p>
        </p:txBody>
      </p:sp>
      <p:pic>
        <p:nvPicPr>
          <p:cNvPr id="9" name="Рисунок 8"/>
          <p:cNvPicPr>
            <a:picLocks noChangeAspect="1"/>
          </p:cNvPicPr>
          <p:nvPr/>
        </p:nvPicPr>
        <p:blipFill>
          <a:blip r:embed="rId5"/>
          <a:stretch>
            <a:fillRect/>
          </a:stretch>
        </p:blipFill>
        <p:spPr>
          <a:xfrm>
            <a:off x="5433092" y="977752"/>
            <a:ext cx="1955766" cy="21198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4012691" y="1018032"/>
            <a:ext cx="3255264" cy="2075687"/>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840311177"/>
              </p:ext>
            </p:extLst>
          </p:nvPr>
        </p:nvGraphicFramePr>
        <p:xfrm>
          <a:off x="161925" y="1001776"/>
          <a:ext cx="7224394" cy="5487667"/>
        </p:xfrm>
        <a:graphic>
          <a:graphicData uri="http://schemas.openxmlformats.org/drawingml/2006/table">
            <a:tbl>
              <a:tblPr firstRow="1" bandRow="1">
                <a:tableStyleId>{2D5ABB26-0587-4C30-8999-92F81FD0307C}</a:tableStyleId>
              </a:tblPr>
              <a:tblGrid>
                <a:gridCol w="1304925">
                  <a:extLst>
                    <a:ext uri="{9D8B030D-6E8A-4147-A177-3AD203B41FA5}">
                      <a16:colId xmlns:a16="http://schemas.microsoft.com/office/drawing/2014/main" val="20000"/>
                    </a:ext>
                  </a:extLst>
                </a:gridCol>
                <a:gridCol w="160655">
                  <a:extLst>
                    <a:ext uri="{9D8B030D-6E8A-4147-A177-3AD203B41FA5}">
                      <a16:colId xmlns:a16="http://schemas.microsoft.com/office/drawing/2014/main" val="20001"/>
                    </a:ext>
                  </a:extLst>
                </a:gridCol>
                <a:gridCol w="1212850">
                  <a:extLst>
                    <a:ext uri="{9D8B030D-6E8A-4147-A177-3AD203B41FA5}">
                      <a16:colId xmlns:a16="http://schemas.microsoft.com/office/drawing/2014/main" val="20002"/>
                    </a:ext>
                  </a:extLst>
                </a:gridCol>
                <a:gridCol w="990599">
                  <a:extLst>
                    <a:ext uri="{9D8B030D-6E8A-4147-A177-3AD203B41FA5}">
                      <a16:colId xmlns:a16="http://schemas.microsoft.com/office/drawing/2014/main" val="20003"/>
                    </a:ext>
                  </a:extLst>
                </a:gridCol>
                <a:gridCol w="2292350">
                  <a:extLst>
                    <a:ext uri="{9D8B030D-6E8A-4147-A177-3AD203B41FA5}">
                      <a16:colId xmlns:a16="http://schemas.microsoft.com/office/drawing/2014/main" val="20004"/>
                    </a:ext>
                  </a:extLst>
                </a:gridCol>
                <a:gridCol w="560070">
                  <a:extLst>
                    <a:ext uri="{9D8B030D-6E8A-4147-A177-3AD203B41FA5}">
                      <a16:colId xmlns:a16="http://schemas.microsoft.com/office/drawing/2014/main" val="20005"/>
                    </a:ext>
                  </a:extLst>
                </a:gridCol>
                <a:gridCol w="702945">
                  <a:extLst>
                    <a:ext uri="{9D8B030D-6E8A-4147-A177-3AD203B41FA5}">
                      <a16:colId xmlns:a16="http://schemas.microsoft.com/office/drawing/2014/main" val="20006"/>
                    </a:ext>
                  </a:extLst>
                </a:gridCol>
              </a:tblGrid>
              <a:tr h="552450">
                <a:tc gridSpan="4">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a:t>
                      </a:r>
                      <a:r>
                        <a:rPr lang="ru-RU" sz="1400" spc="-5" dirty="0" smtClean="0">
                          <a:solidFill>
                            <a:srgbClr val="007EAC"/>
                          </a:solidFill>
                          <a:latin typeface="Arial"/>
                          <a:cs typeface="Arial"/>
                        </a:rPr>
                        <a:t>03</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dirty="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4">
                  <a:txBody>
                    <a:bodyPr/>
                    <a:lstStyle/>
                    <a:p>
                      <a:pPr>
                        <a:lnSpc>
                          <a:spcPct val="100000"/>
                        </a:lnSpc>
                        <a:spcBef>
                          <a:spcPts val="40"/>
                        </a:spcBef>
                      </a:pPr>
                      <a:endParaRPr sz="1700" dirty="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dirty="0">
                        <a:latin typeface="Arial"/>
                        <a:cs typeface="Arial"/>
                      </a:endParaRPr>
                    </a:p>
                    <a:p>
                      <a:pPr marL="273685">
                        <a:lnSpc>
                          <a:spcPct val="100000"/>
                        </a:lnSpc>
                        <a:spcBef>
                          <a:spcPts val="1215"/>
                        </a:spcBef>
                      </a:pPr>
                      <a:r>
                        <a:rPr lang="ru-RU" sz="1100" spc="-5" dirty="0" err="1" smtClean="0">
                          <a:latin typeface="Arial"/>
                          <a:cs typeface="Arial"/>
                        </a:rPr>
                        <a:t>Сычевский</a:t>
                      </a:r>
                      <a:r>
                        <a:rPr lang="ru-RU" sz="1100" spc="-5" baseline="0" dirty="0" smtClean="0">
                          <a:latin typeface="Arial"/>
                          <a:cs typeface="Arial"/>
                        </a:rPr>
                        <a:t> муниципальный округ, д. М. </a:t>
                      </a:r>
                      <a:r>
                        <a:rPr lang="ru-RU" sz="1100" spc="-5" baseline="0" dirty="0" err="1" smtClean="0">
                          <a:latin typeface="Arial"/>
                          <a:cs typeface="Arial"/>
                        </a:rPr>
                        <a:t>Яковцево</a:t>
                      </a:r>
                      <a:r>
                        <a:rPr sz="1100" spc="-5" dirty="0" smtClean="0">
                          <a:latin typeface="Arial"/>
                          <a:cs typeface="Arial"/>
                        </a:rPr>
                        <a:t>;</a:t>
                      </a:r>
                      <a:endParaRPr sz="1100" dirty="0">
                        <a:latin typeface="Arial"/>
                        <a:cs typeface="Arial"/>
                      </a:endParaRPr>
                    </a:p>
                    <a:p>
                      <a:pPr marL="357505" indent="-84455">
                        <a:lnSpc>
                          <a:spcPct val="100000"/>
                        </a:lnSpc>
                        <a:buChar char="-"/>
                        <a:tabLst>
                          <a:tab pos="358140" algn="l"/>
                        </a:tabLst>
                      </a:pPr>
                      <a:r>
                        <a:rPr sz="1100" spc="-5"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dirty="0">
                          <a:latin typeface="Arial"/>
                          <a:cs typeface="Arial"/>
                        </a:rPr>
                        <a:t> 254</a:t>
                      </a:r>
                      <a:r>
                        <a:rPr sz="1100" spc="-5" dirty="0">
                          <a:latin typeface="Arial"/>
                          <a:cs typeface="Arial"/>
                        </a:rPr>
                        <a:t> км;</a:t>
                      </a:r>
                      <a:endParaRPr sz="1100" dirty="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dirty="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2">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lang="ru-RU" sz="900" dirty="0" smtClean="0">
                          <a:latin typeface="Arial"/>
                          <a:cs typeface="Arial"/>
                        </a:rPr>
                        <a:t>2</a:t>
                      </a:r>
                      <a:r>
                        <a:rPr sz="900" smtClean="0">
                          <a:latin typeface="Arial"/>
                          <a:cs typeface="Arial"/>
                        </a:rPr>
                        <a:t>,7</a:t>
                      </a:r>
                      <a:r>
                        <a:rPr lang="ru-RU" sz="900" dirty="0" smtClean="0">
                          <a:latin typeface="Arial"/>
                          <a:cs typeface="Arial"/>
                        </a:rPr>
                        <a:t>4</a:t>
                      </a:r>
                      <a:r>
                        <a:rPr sz="900" spc="-55" smtClean="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населенного</a:t>
                      </a:r>
                      <a:r>
                        <a:rPr sz="900" spc="-15" dirty="0">
                          <a:latin typeface="Arial"/>
                          <a:cs typeface="Arial"/>
                        </a:rPr>
                        <a:t> </a:t>
                      </a:r>
                      <a:r>
                        <a:rPr sz="900" spc="-5" dirty="0">
                          <a:latin typeface="Arial"/>
                          <a:cs typeface="Arial"/>
                        </a:rPr>
                        <a:t>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340"/>
                        </a:spcBef>
                      </a:pPr>
                      <a:r>
                        <a:rPr lang="ru-RU" sz="900" spc="-5" dirty="0" smtClean="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8300">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2">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gridSpan="3">
                  <a:txBody>
                    <a:bodyPr/>
                    <a:lstStyle/>
                    <a:p>
                      <a:pPr marL="102870">
                        <a:lnSpc>
                          <a:spcPct val="100000"/>
                        </a:lnSpc>
                        <a:spcBef>
                          <a:spcPts val="880"/>
                        </a:spcBef>
                      </a:pPr>
                      <a:r>
                        <a:rPr lang="ru-RU" sz="900" spc="-5" dirty="0" smtClean="0">
                          <a:latin typeface="Arial"/>
                          <a:cs typeface="Arial"/>
                        </a:rPr>
                        <a:t>Сельскохозяйственное</a:t>
                      </a:r>
                      <a:r>
                        <a:rPr lang="ru-RU" sz="900" spc="-5" baseline="0" dirty="0" smtClean="0">
                          <a:latin typeface="Arial"/>
                          <a:cs typeface="Arial"/>
                        </a:rPr>
                        <a:t> производство</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5459">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75260" marR="170180" indent="107950">
                        <a:lnSpc>
                          <a:spcPct val="100000"/>
                        </a:lnSpc>
                        <a:spcBef>
                          <a:spcPts val="725"/>
                        </a:spcBef>
                      </a:pPr>
                      <a:r>
                        <a:rPr sz="1000" spc="-5" dirty="0">
                          <a:solidFill>
                            <a:srgbClr val="007EAC"/>
                          </a:solidFill>
                          <a:latin typeface="Arial"/>
                          <a:cs typeface="Arial"/>
                        </a:rPr>
                        <a:t>Инженерная </a:t>
                      </a:r>
                      <a:r>
                        <a:rPr sz="1000" dirty="0">
                          <a:solidFill>
                            <a:srgbClr val="007EAC"/>
                          </a:solidFill>
                          <a:latin typeface="Arial"/>
                          <a:cs typeface="Arial"/>
                        </a:rPr>
                        <a:t> </a:t>
                      </a:r>
                      <a:r>
                        <a:rPr sz="1000" spc="-5" dirty="0">
                          <a:solidFill>
                            <a:srgbClr val="007EAC"/>
                          </a:solidFill>
                          <a:latin typeface="Arial"/>
                          <a:cs typeface="Arial"/>
                        </a:rPr>
                        <a:t>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0"/>
                        </a:spcBef>
                      </a:pPr>
                      <a:endParaRPr sz="125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127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91440" marR="90170">
                        <a:lnSpc>
                          <a:spcPct val="100000"/>
                        </a:lnSpc>
                        <a:spcBef>
                          <a:spcPts val="370"/>
                        </a:spcBef>
                      </a:pPr>
                      <a:r>
                        <a:rPr lang="ru-RU" sz="900" dirty="0" smtClean="0">
                          <a:latin typeface="Arial"/>
                          <a:cs typeface="Arial"/>
                        </a:rPr>
                        <a:t>Расстояние</a:t>
                      </a:r>
                      <a:r>
                        <a:rPr lang="ru-RU" sz="900" baseline="0" dirty="0" smtClean="0">
                          <a:latin typeface="Arial"/>
                          <a:cs typeface="Arial"/>
                        </a:rPr>
                        <a:t> от центра питания (ПС Сычевка 110/35/10) до границы земельного участка по прямой составляет 0,5 км</a:t>
                      </a:r>
                      <a:endParaRPr sz="900">
                        <a:latin typeface="Arial"/>
                        <a:cs typeface="Arial"/>
                      </a:endParaRPr>
                    </a:p>
                  </a:txBody>
                  <a:tcPr marL="0" marR="0" marT="4699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6"/>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5"/>
                        </a:spcBef>
                      </a:pPr>
                      <a:endParaRPr sz="950">
                        <a:latin typeface="Times New Roman"/>
                        <a:cs typeface="Times New Roman"/>
                      </a:endParaRPr>
                    </a:p>
                    <a:p>
                      <a:pPr marL="91440">
                        <a:lnSpc>
                          <a:spcPct val="100000"/>
                        </a:lnSpc>
                        <a:spcBef>
                          <a:spcPts val="5"/>
                        </a:spcBef>
                      </a:pPr>
                      <a:r>
                        <a:rPr sz="900" spc="-5" dirty="0">
                          <a:solidFill>
                            <a:srgbClr val="007EAC"/>
                          </a:solidFill>
                          <a:latin typeface="Arial"/>
                          <a:cs typeface="Arial"/>
                        </a:rPr>
                        <a:t>Газоснабжение</a:t>
                      </a:r>
                      <a:endParaRPr sz="900">
                        <a:latin typeface="Arial"/>
                        <a:cs typeface="Arial"/>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gn="ctr">
                        <a:lnSpc>
                          <a:spcPct val="100000"/>
                        </a:lnSpc>
                        <a:spcBef>
                          <a:spcPts val="15"/>
                        </a:spcBef>
                      </a:pPr>
                      <a:endParaRPr lang="ru-RU" sz="950" dirty="0" smtClean="0">
                        <a:latin typeface="Times New Roman"/>
                        <a:cs typeface="Times New Roman"/>
                      </a:endParaRPr>
                    </a:p>
                    <a:p>
                      <a:pPr algn="l">
                        <a:lnSpc>
                          <a:spcPct val="100000"/>
                        </a:lnSpc>
                        <a:spcBef>
                          <a:spcPts val="15"/>
                        </a:spcBef>
                      </a:pPr>
                      <a:r>
                        <a:rPr lang="ru-RU" sz="900" dirty="0" smtClean="0">
                          <a:latin typeface="Arial" pitchFamily="34" charset="0"/>
                          <a:cs typeface="Arial" pitchFamily="34" charset="0"/>
                        </a:rPr>
                        <a:t>  Точка</a:t>
                      </a:r>
                      <a:r>
                        <a:rPr lang="ru-RU" sz="900" baseline="0" dirty="0" smtClean="0">
                          <a:latin typeface="Arial" pitchFamily="34" charset="0"/>
                          <a:cs typeface="Arial" pitchFamily="34" charset="0"/>
                        </a:rPr>
                        <a:t> подключение на расстоянии 1,5 км</a:t>
                      </a:r>
                    </a:p>
                    <a:p>
                      <a:pPr algn="ctr">
                        <a:lnSpc>
                          <a:spcPct val="100000"/>
                        </a:lnSpc>
                        <a:spcBef>
                          <a:spcPts val="15"/>
                        </a:spcBef>
                      </a:pPr>
                      <a:endParaRPr sz="900">
                        <a:latin typeface="Arial" pitchFamily="34" charset="0"/>
                        <a:cs typeface="Arial" pitchFamily="34" charset="0"/>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7"/>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15"/>
                        </a:spcBef>
                      </a:pPr>
                      <a:endParaRPr sz="950">
                        <a:latin typeface="Times New Roman"/>
                        <a:cs typeface="Times New Roman"/>
                      </a:endParaRPr>
                    </a:p>
                    <a:p>
                      <a:pPr marL="91440">
                        <a:lnSpc>
                          <a:spcPct val="100000"/>
                        </a:lnSpc>
                        <a:spcBef>
                          <a:spcPts val="5"/>
                        </a:spcBef>
                      </a:pPr>
                      <a:r>
                        <a:rPr sz="900" spc="-5" dirty="0">
                          <a:solidFill>
                            <a:srgbClr val="007EAC"/>
                          </a:solidFill>
                          <a:latin typeface="Arial"/>
                          <a:cs typeface="Arial"/>
                        </a:rPr>
                        <a:t>Водоснабжение</a:t>
                      </a:r>
                      <a:endParaRPr sz="900">
                        <a:latin typeface="Arial"/>
                        <a:cs typeface="Arial"/>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nSpc>
                          <a:spcPct val="100000"/>
                        </a:lnSpc>
                        <a:spcBef>
                          <a:spcPts val="15"/>
                        </a:spcBef>
                      </a:pPr>
                      <a:endParaRPr lang="ru-RU" sz="950" dirty="0" smtClean="0">
                        <a:latin typeface="Times New Roman"/>
                        <a:cs typeface="Times New Roman"/>
                      </a:endParaRPr>
                    </a:p>
                    <a:p>
                      <a:pPr>
                        <a:lnSpc>
                          <a:spcPct val="100000"/>
                        </a:lnSpc>
                        <a:spcBef>
                          <a:spcPts val="15"/>
                        </a:spcBef>
                      </a:pPr>
                      <a:r>
                        <a:rPr lang="ru-RU" sz="950" dirty="0" smtClean="0">
                          <a:latin typeface="Arial" pitchFamily="34" charset="0"/>
                          <a:cs typeface="Arial" pitchFamily="34" charset="0"/>
                        </a:rPr>
                        <a:t>  Удаленность</a:t>
                      </a:r>
                      <a:r>
                        <a:rPr lang="ru-RU" sz="950" baseline="0" dirty="0" smtClean="0">
                          <a:latin typeface="Arial" pitchFamily="34" charset="0"/>
                          <a:cs typeface="Arial" pitchFamily="34" charset="0"/>
                        </a:rPr>
                        <a:t> точки подключения 1 км, давление 4 </a:t>
                      </a:r>
                      <a:r>
                        <a:rPr lang="ru-RU" sz="950" baseline="0" dirty="0" err="1" smtClean="0">
                          <a:latin typeface="Arial" pitchFamily="34" charset="0"/>
                          <a:cs typeface="Arial" pitchFamily="34" charset="0"/>
                        </a:rPr>
                        <a:t>атм</a:t>
                      </a:r>
                      <a:r>
                        <a:rPr lang="ru-RU" sz="950" baseline="0" dirty="0" smtClean="0">
                          <a:latin typeface="Arial" pitchFamily="34" charset="0"/>
                          <a:cs typeface="Arial" pitchFamily="34" charset="0"/>
                        </a:rPr>
                        <a:t>, труба   100мм</a:t>
                      </a:r>
                      <a:endParaRPr sz="950" dirty="0">
                        <a:latin typeface="Arial" pitchFamily="34" charset="0"/>
                        <a:cs typeface="Arial" pitchFamily="34" charset="0"/>
                      </a:endParaRPr>
                    </a:p>
                  </a:txBody>
                  <a:tcPr marL="0" marR="0" marT="19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8"/>
                  </a:ext>
                </a:extLst>
              </a:tr>
              <a:tr h="422909">
                <a:tc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gridSpan="2">
                  <a:txBody>
                    <a:bodyPr/>
                    <a:lstStyle/>
                    <a:p>
                      <a:pPr>
                        <a:lnSpc>
                          <a:spcPct val="100000"/>
                        </a:lnSpc>
                        <a:spcBef>
                          <a:spcPts val="20"/>
                        </a:spcBef>
                      </a:pPr>
                      <a:endParaRPr sz="950">
                        <a:latin typeface="Times New Roman"/>
                        <a:cs typeface="Times New Roman"/>
                      </a:endParaRPr>
                    </a:p>
                    <a:p>
                      <a:pPr marL="91440">
                        <a:lnSpc>
                          <a:spcPct val="100000"/>
                        </a:lnSpc>
                      </a:pPr>
                      <a:r>
                        <a:rPr sz="900" spc="-5" dirty="0">
                          <a:solidFill>
                            <a:srgbClr val="007EAC"/>
                          </a:solidFill>
                          <a:latin typeface="Arial"/>
                          <a:cs typeface="Arial"/>
                        </a:rPr>
                        <a:t>Водоотведение</a:t>
                      </a:r>
                      <a:endParaRPr sz="900">
                        <a:latin typeface="Arial"/>
                        <a:cs typeface="Arial"/>
                      </a:endParaRPr>
                    </a:p>
                  </a:txBody>
                  <a:tcPr marL="0" marR="0" marT="254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a:lnSpc>
                          <a:spcPct val="100000"/>
                        </a:lnSpc>
                        <a:spcBef>
                          <a:spcPts val="20"/>
                        </a:spcBef>
                      </a:pPr>
                      <a:endParaRPr lang="ru-RU" sz="900" dirty="0" smtClean="0">
                        <a:latin typeface="Arial"/>
                        <a:cs typeface="Arial"/>
                      </a:endParaRPr>
                    </a:p>
                    <a:p>
                      <a:pPr>
                        <a:lnSpc>
                          <a:spcPct val="100000"/>
                        </a:lnSpc>
                        <a:spcBef>
                          <a:spcPts val="20"/>
                        </a:spcBef>
                      </a:pPr>
                      <a:r>
                        <a:rPr lang="ru-RU" sz="900" dirty="0" smtClean="0">
                          <a:latin typeface="Arial"/>
                          <a:cs typeface="Arial"/>
                        </a:rPr>
                        <a:t>  Канализационных</a:t>
                      </a:r>
                      <a:r>
                        <a:rPr lang="ru-RU" sz="900" baseline="0" dirty="0" smtClean="0">
                          <a:latin typeface="Arial"/>
                          <a:cs typeface="Arial"/>
                        </a:rPr>
                        <a:t> сетей нет</a:t>
                      </a:r>
                      <a:endParaRPr sz="900">
                        <a:latin typeface="Arial"/>
                        <a:cs typeface="Arial"/>
                      </a:endParaRPr>
                    </a:p>
                  </a:txBody>
                  <a:tcPr marL="0" marR="0" marT="254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12700">
                      <a:solidFill>
                        <a:srgbClr val="4471C4"/>
                      </a:solidFill>
                      <a:prstDash val="solid"/>
                    </a:lnT>
                  </a:tcPr>
                </a:tc>
                <a:extLst>
                  <a:ext uri="{0D108BD9-81ED-4DB2-BD59-A6C34878D82A}">
                    <a16:rowId xmlns:a16="http://schemas.microsoft.com/office/drawing/2014/main" val="10009"/>
                  </a:ext>
                </a:extLst>
              </a:tr>
              <a:tr h="247015">
                <a:tc gridSpan="3">
                  <a:txBody>
                    <a:bodyPr/>
                    <a:lstStyle/>
                    <a:p>
                      <a:pPr marL="816610">
                        <a:lnSpc>
                          <a:spcPct val="100000"/>
                        </a:lnSpc>
                        <a:spcBef>
                          <a:spcPts val="35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4450" marB="0">
                    <a:lnL w="12700">
                      <a:solidFill>
                        <a:srgbClr val="4471C4"/>
                      </a:solidFill>
                      <a:prstDash val="solid"/>
                    </a:lnL>
                    <a:lnR w="6350">
                      <a:solidFill>
                        <a:srgbClr val="4471C4"/>
                      </a:solidFill>
                      <a:prstDash val="solid"/>
                    </a:lnR>
                    <a:lnT w="12700">
                      <a:solidFill>
                        <a:srgbClr val="4471C4"/>
                      </a:solidFill>
                      <a:prstDash val="solid"/>
                    </a:lnT>
                    <a:lnB w="1905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97790">
                        <a:lnSpc>
                          <a:spcPct val="100000"/>
                        </a:lnSpc>
                        <a:spcBef>
                          <a:spcPts val="409"/>
                        </a:spcBef>
                      </a:pPr>
                      <a:r>
                        <a:rPr lang="ru-RU" sz="900" spc="-5" dirty="0" err="1" smtClean="0">
                          <a:latin typeface="Arial"/>
                          <a:cs typeface="Arial"/>
                        </a:rPr>
                        <a:t>Двухполосная</a:t>
                      </a:r>
                      <a:r>
                        <a:rPr lang="ru-RU" sz="900" spc="-5" baseline="0" dirty="0" smtClean="0">
                          <a:latin typeface="Arial"/>
                          <a:cs typeface="Arial"/>
                        </a:rPr>
                        <a:t> дорога с твердым покрытием</a:t>
                      </a:r>
                      <a:endParaRPr sz="900">
                        <a:latin typeface="Arial"/>
                        <a:cs typeface="Arial"/>
                      </a:endParaRPr>
                    </a:p>
                  </a:txBody>
                  <a:tcPr marL="0" marR="0" marT="52069" marB="0">
                    <a:lnL w="6350">
                      <a:solidFill>
                        <a:srgbClr val="4471C4"/>
                      </a:solidFill>
                      <a:prstDash val="solid"/>
                    </a:lnL>
                    <a:lnR w="635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635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78765">
                <a:tc gridSpan="3">
                  <a:txBody>
                    <a:bodyPr/>
                    <a:lstStyle/>
                    <a:p>
                      <a:pPr marL="593725">
                        <a:lnSpc>
                          <a:spcPct val="100000"/>
                        </a:lnSpc>
                        <a:spcBef>
                          <a:spcPts val="480"/>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6096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2">
                  <a:txBody>
                    <a:bodyPr/>
                    <a:lstStyle/>
                    <a:p>
                      <a:pPr marL="96520">
                        <a:lnSpc>
                          <a:spcPct val="100000"/>
                        </a:lnSpc>
                        <a:spcBef>
                          <a:spcPts val="545"/>
                        </a:spcBef>
                      </a:pPr>
                      <a:r>
                        <a:rPr lang="ru-RU" sz="900" spc="-5" dirty="0" smtClean="0">
                          <a:latin typeface="Arial"/>
                          <a:cs typeface="Arial"/>
                        </a:rPr>
                        <a:t>Аренда</a:t>
                      </a:r>
                      <a:r>
                        <a:rPr lang="ru-RU" sz="900" spc="-5" baseline="0" dirty="0" smtClean="0">
                          <a:latin typeface="Arial"/>
                          <a:cs typeface="Arial"/>
                        </a:rPr>
                        <a:t> 56000 рублей в год</a:t>
                      </a:r>
                      <a:endParaRPr sz="900" dirty="0">
                        <a:latin typeface="Arial"/>
                        <a:cs typeface="Arial"/>
                      </a:endParaRPr>
                    </a:p>
                  </a:txBody>
                  <a:tcPr marL="0" marR="0" marT="6921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2" vMerge="1">
                  <a:txBody>
                    <a:bodyPr/>
                    <a:lstStyle/>
                    <a:p>
                      <a:endParaRPr/>
                    </a:p>
                  </a:txBody>
                  <a:tcPr marL="0" marR="0" marT="0" marB="0">
                    <a:lnL w="1270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11</a:t>
            </a:fld>
            <a:endParaRPr spc="-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4003547" y="1110996"/>
            <a:ext cx="3249168" cy="2025396"/>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943017487"/>
              </p:ext>
            </p:extLst>
          </p:nvPr>
        </p:nvGraphicFramePr>
        <p:xfrm>
          <a:off x="161925" y="1066800"/>
          <a:ext cx="7224393" cy="5229858"/>
        </p:xfrm>
        <a:graphic>
          <a:graphicData uri="http://schemas.openxmlformats.org/drawingml/2006/table">
            <a:tbl>
              <a:tblPr firstRow="1" bandRow="1">
                <a:tableStyleId>{2D5ABB26-0587-4C30-8999-92F81FD0307C}</a:tableStyleId>
              </a:tblPr>
              <a:tblGrid>
                <a:gridCol w="1450975">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815974">
                  <a:extLst>
                    <a:ext uri="{9D8B030D-6E8A-4147-A177-3AD203B41FA5}">
                      <a16:colId xmlns:a16="http://schemas.microsoft.com/office/drawing/2014/main" val="20002"/>
                    </a:ext>
                  </a:extLst>
                </a:gridCol>
                <a:gridCol w="2486659">
                  <a:extLst>
                    <a:ext uri="{9D8B030D-6E8A-4147-A177-3AD203B41FA5}">
                      <a16:colId xmlns:a16="http://schemas.microsoft.com/office/drawing/2014/main" val="20003"/>
                    </a:ext>
                  </a:extLst>
                </a:gridCol>
                <a:gridCol w="607060">
                  <a:extLst>
                    <a:ext uri="{9D8B030D-6E8A-4147-A177-3AD203B41FA5}">
                      <a16:colId xmlns:a16="http://schemas.microsoft.com/office/drawing/2014/main" val="20004"/>
                    </a:ext>
                  </a:extLst>
                </a:gridCol>
                <a:gridCol w="461645">
                  <a:extLst>
                    <a:ext uri="{9D8B030D-6E8A-4147-A177-3AD203B41FA5}">
                      <a16:colId xmlns:a16="http://schemas.microsoft.com/office/drawing/2014/main" val="20005"/>
                    </a:ext>
                  </a:extLst>
                </a:gridCol>
              </a:tblGrid>
              <a:tr h="552450">
                <a:tc gridSpan="3">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spcBef>
                          <a:spcPts val="5"/>
                        </a:spcBef>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67-19-0</a:t>
                      </a:r>
                      <a:r>
                        <a:rPr lang="ru-RU" sz="1400" spc="-5" dirty="0" smtClean="0">
                          <a:solidFill>
                            <a:srgbClr val="007EAC"/>
                          </a:solidFill>
                          <a:latin typeface="Arial"/>
                          <a:cs typeface="Arial"/>
                        </a:rPr>
                        <a:t>4</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dirty="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4005">
                <a:tc gridSpan="3">
                  <a:txBody>
                    <a:bodyPr/>
                    <a:lstStyle/>
                    <a:p>
                      <a:pPr>
                        <a:lnSpc>
                          <a:spcPct val="100000"/>
                        </a:lnSpc>
                        <a:spcBef>
                          <a:spcPts val="45"/>
                        </a:spcBef>
                      </a:pPr>
                      <a:endParaRPr sz="1700">
                        <a:latin typeface="Times New Roman"/>
                        <a:cs typeface="Times New Roman"/>
                      </a:endParaRPr>
                    </a:p>
                    <a:p>
                      <a:pPr marL="1096010">
                        <a:lnSpc>
                          <a:spcPct val="100000"/>
                        </a:lnSpc>
                      </a:pPr>
                      <a:r>
                        <a:rPr sz="1400" spc="-5" dirty="0">
                          <a:solidFill>
                            <a:srgbClr val="007EAC"/>
                          </a:solidFill>
                          <a:latin typeface="Arial"/>
                          <a:cs typeface="Arial"/>
                        </a:rPr>
                        <a:t>Местоположение:</a:t>
                      </a:r>
                      <a:endParaRPr sz="1400">
                        <a:latin typeface="Arial"/>
                        <a:cs typeface="Arial"/>
                      </a:endParaRPr>
                    </a:p>
                    <a:p>
                      <a:pPr marL="273685">
                        <a:lnSpc>
                          <a:spcPct val="100000"/>
                        </a:lnSpc>
                        <a:spcBef>
                          <a:spcPts val="1210"/>
                        </a:spcBef>
                      </a:pPr>
                      <a:r>
                        <a:rPr sz="1100" dirty="0">
                          <a:latin typeface="Arial"/>
                          <a:cs typeface="Arial"/>
                        </a:rPr>
                        <a:t>г.</a:t>
                      </a:r>
                      <a:r>
                        <a:rPr sz="1100" spc="-25" dirty="0">
                          <a:latin typeface="Arial"/>
                          <a:cs typeface="Arial"/>
                        </a:rPr>
                        <a:t> </a:t>
                      </a:r>
                      <a:r>
                        <a:rPr sz="1100" spc="-5" dirty="0">
                          <a:latin typeface="Arial"/>
                          <a:cs typeface="Arial"/>
                        </a:rPr>
                        <a:t>Сычевка</a:t>
                      </a:r>
                      <a:r>
                        <a:rPr sz="1100" spc="-5">
                          <a:latin typeface="Arial"/>
                          <a:cs typeface="Arial"/>
                        </a:rPr>
                        <a:t>,</a:t>
                      </a:r>
                      <a:r>
                        <a:rPr sz="1100" spc="-15">
                          <a:latin typeface="Arial"/>
                          <a:cs typeface="Arial"/>
                        </a:rPr>
                        <a:t> </a:t>
                      </a:r>
                      <a:r>
                        <a:rPr lang="ru-RU" sz="1100" spc="-5" dirty="0" smtClean="0">
                          <a:latin typeface="Arial"/>
                          <a:cs typeface="Arial"/>
                        </a:rPr>
                        <a:t>окраина города</a:t>
                      </a:r>
                      <a:r>
                        <a:rPr sz="1100" spc="-5" smtClean="0">
                          <a:latin typeface="Arial"/>
                          <a:cs typeface="Arial"/>
                        </a:rPr>
                        <a:t>;</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40"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35" dirty="0">
                          <a:latin typeface="Arial"/>
                          <a:cs typeface="Arial"/>
                        </a:rPr>
                        <a:t> </a:t>
                      </a:r>
                      <a:r>
                        <a:rPr sz="1100" spc="-5" dirty="0">
                          <a:latin typeface="Arial"/>
                          <a:cs typeface="Arial"/>
                        </a:rPr>
                        <a:t>Москвы:</a:t>
                      </a:r>
                      <a:r>
                        <a:rPr sz="1100" spc="-10" dirty="0">
                          <a:latin typeface="Arial"/>
                          <a:cs typeface="Arial"/>
                        </a:rPr>
                        <a:t> </a:t>
                      </a:r>
                      <a:r>
                        <a:rPr sz="1100" spc="-5" dirty="0">
                          <a:latin typeface="Arial"/>
                          <a:cs typeface="Arial"/>
                        </a:rPr>
                        <a:t>254 км;</a:t>
                      </a:r>
                      <a:endParaRPr sz="1100">
                        <a:latin typeface="Arial"/>
                        <a:cs typeface="Arial"/>
                      </a:endParaRPr>
                    </a:p>
                    <a:p>
                      <a:pPr marL="357505" indent="-84455">
                        <a:lnSpc>
                          <a:spcPct val="100000"/>
                        </a:lnSpc>
                        <a:buChar char="-"/>
                        <a:tabLst>
                          <a:tab pos="358140" algn="l"/>
                        </a:tabLst>
                      </a:pPr>
                      <a:r>
                        <a:rPr sz="1100" dirty="0">
                          <a:latin typeface="Arial"/>
                          <a:cs typeface="Arial"/>
                        </a:rPr>
                        <a:t>расстояние</a:t>
                      </a:r>
                      <a:r>
                        <a:rPr sz="1100" spc="-35" dirty="0">
                          <a:latin typeface="Arial"/>
                          <a:cs typeface="Arial"/>
                        </a:rPr>
                        <a:t> </a:t>
                      </a:r>
                      <a:r>
                        <a:rPr sz="1100" dirty="0">
                          <a:latin typeface="Arial"/>
                          <a:cs typeface="Arial"/>
                        </a:rPr>
                        <a:t>до</a:t>
                      </a:r>
                      <a:r>
                        <a:rPr sz="1100" spc="-2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spc="-1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78130">
                <a:tc rowSpan="4">
                  <a:txBody>
                    <a:bodyPr/>
                    <a:lstStyle/>
                    <a:p>
                      <a:pPr>
                        <a:lnSpc>
                          <a:spcPct val="100000"/>
                        </a:lnSpc>
                      </a:pPr>
                      <a:endParaRPr sz="1300">
                        <a:latin typeface="Times New Roman"/>
                        <a:cs typeface="Times New Roman"/>
                      </a:endParaRPr>
                    </a:p>
                    <a:p>
                      <a:pPr>
                        <a:lnSpc>
                          <a:spcPct val="100000"/>
                        </a:lnSpc>
                        <a:spcBef>
                          <a:spcPts val="45"/>
                        </a:spcBef>
                      </a:pPr>
                      <a:endParaRPr sz="1150">
                        <a:latin typeface="Times New Roman"/>
                        <a:cs typeface="Times New Roman"/>
                      </a:endParaRPr>
                    </a:p>
                    <a:p>
                      <a:pPr algn="ctr">
                        <a:lnSpc>
                          <a:spcPct val="100000"/>
                        </a:lnSpc>
                      </a:pPr>
                      <a:r>
                        <a:rPr sz="1200" dirty="0">
                          <a:solidFill>
                            <a:srgbClr val="007EAC"/>
                          </a:solidFill>
                          <a:latin typeface="Arial"/>
                          <a:cs typeface="Arial"/>
                        </a:rPr>
                        <a:t>Характеристика</a:t>
                      </a:r>
                      <a:endParaRPr sz="1200">
                        <a:latin typeface="Arial"/>
                        <a:cs typeface="Arial"/>
                      </a:endParaRPr>
                    </a:p>
                    <a:p>
                      <a:pPr algn="ctr">
                        <a:lnSpc>
                          <a:spcPct val="100000"/>
                        </a:lnSpc>
                      </a:pPr>
                      <a:r>
                        <a:rPr sz="1200" dirty="0">
                          <a:solidFill>
                            <a:srgbClr val="007EAC"/>
                          </a:solidFill>
                          <a:latin typeface="Arial"/>
                          <a:cs typeface="Arial"/>
                        </a:rPr>
                        <a:t>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cap="flat" cmpd="sng" algn="ctr">
                      <a:solidFill>
                        <a:srgbClr val="4471C4"/>
                      </a:solidFill>
                      <a:prstDash val="solid"/>
                      <a:round/>
                      <a:headEnd type="none" w="med" len="med"/>
                      <a:tailEnd type="none" w="med" len="med"/>
                    </a:lnT>
                    <a:lnB w="12700">
                      <a:solidFill>
                        <a:srgbClr val="4471C4"/>
                      </a:solidFill>
                      <a:prstDash val="solid"/>
                    </a:lnB>
                    <a:solidFill>
                      <a:srgbClr val="D1FFFF"/>
                    </a:solidFill>
                  </a:tcPr>
                </a:tc>
                <a:tc gridSpan="2">
                  <a:txBody>
                    <a:bodyPr/>
                    <a:lstStyle/>
                    <a:p>
                      <a:pPr marL="94615">
                        <a:lnSpc>
                          <a:spcPct val="100000"/>
                        </a:lnSpc>
                        <a:spcBef>
                          <a:spcPts val="535"/>
                        </a:spcBef>
                      </a:pPr>
                      <a:r>
                        <a:rPr sz="900" dirty="0">
                          <a:solidFill>
                            <a:srgbClr val="007EAC"/>
                          </a:solidFill>
                          <a:latin typeface="Arial"/>
                          <a:cs typeface="Arial"/>
                        </a:rPr>
                        <a:t>Площадь</a:t>
                      </a:r>
                      <a:endParaRPr sz="900">
                        <a:latin typeface="Arial"/>
                        <a:cs typeface="Arial"/>
                      </a:endParaRPr>
                    </a:p>
                  </a:txBody>
                  <a:tcPr marL="0" marR="0" marT="6794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535"/>
                        </a:spcBef>
                      </a:pPr>
                      <a:r>
                        <a:rPr lang="ru-RU" sz="900" dirty="0" smtClean="0">
                          <a:latin typeface="Arial"/>
                          <a:cs typeface="Arial"/>
                        </a:rPr>
                        <a:t>1,5</a:t>
                      </a:r>
                      <a:r>
                        <a:rPr sz="900" spc="-55" smtClean="0">
                          <a:latin typeface="Arial"/>
                          <a:cs typeface="Arial"/>
                        </a:rPr>
                        <a:t> </a:t>
                      </a:r>
                      <a:r>
                        <a:rPr sz="900" spc="-5" dirty="0">
                          <a:latin typeface="Arial"/>
                          <a:cs typeface="Arial"/>
                        </a:rPr>
                        <a:t>га</a:t>
                      </a:r>
                      <a:endParaRPr sz="900">
                        <a:latin typeface="Arial"/>
                        <a:cs typeface="Arial"/>
                      </a:endParaRPr>
                    </a:p>
                  </a:txBody>
                  <a:tcPr marL="0" marR="0" marT="6794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a:lnSpc>
                          <a:spcPct val="100000"/>
                        </a:lnSpc>
                        <a:spcBef>
                          <a:spcPts val="340"/>
                        </a:spcBef>
                      </a:pPr>
                      <a:r>
                        <a:rPr sz="900" spc="-5" dirty="0">
                          <a:solidFill>
                            <a:srgbClr val="007EAC"/>
                          </a:solidFill>
                          <a:latin typeface="Arial"/>
                          <a:cs typeface="Arial"/>
                        </a:rPr>
                        <a:t>Категория</a:t>
                      </a:r>
                      <a:r>
                        <a:rPr sz="900" spc="-5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340"/>
                        </a:spcBef>
                      </a:pPr>
                      <a:r>
                        <a:rPr sz="900" spc="-5" dirty="0">
                          <a:latin typeface="Arial"/>
                          <a:cs typeface="Arial"/>
                        </a:rPr>
                        <a:t>земли</a:t>
                      </a:r>
                      <a:r>
                        <a:rPr sz="900" spc="-30" dirty="0">
                          <a:latin typeface="Arial"/>
                          <a:cs typeface="Arial"/>
                        </a:rPr>
                        <a:t> </a:t>
                      </a:r>
                      <a:r>
                        <a:rPr sz="900" spc="-5" dirty="0">
                          <a:latin typeface="Arial"/>
                          <a:cs typeface="Arial"/>
                        </a:rPr>
                        <a:t>населенного</a:t>
                      </a:r>
                      <a:r>
                        <a:rPr sz="900" spc="-15" dirty="0">
                          <a:latin typeface="Arial"/>
                          <a:cs typeface="Arial"/>
                        </a:rPr>
                        <a:t> </a:t>
                      </a:r>
                      <a:r>
                        <a:rPr sz="900" spc="-5" dirty="0">
                          <a:latin typeface="Arial"/>
                          <a:cs typeface="Arial"/>
                        </a:rPr>
                        <a:t>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340"/>
                        </a:spcBef>
                      </a:pPr>
                      <a:r>
                        <a:rPr lang="ru-RU" sz="900" spc="-5" dirty="0" smtClean="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703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2">
                  <a:txBody>
                    <a:bodyPr/>
                    <a:lstStyle/>
                    <a:p>
                      <a:pPr marL="94615" marR="62611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3">
                  <a:txBody>
                    <a:bodyPr/>
                    <a:lstStyle/>
                    <a:p>
                      <a:pPr marL="83820">
                        <a:lnSpc>
                          <a:spcPct val="100000"/>
                        </a:lnSpc>
                        <a:spcBef>
                          <a:spcPts val="880"/>
                        </a:spcBef>
                      </a:pPr>
                      <a:r>
                        <a:rPr lang="ru-RU" sz="900" spc="-5" dirty="0" smtClean="0">
                          <a:latin typeface="Arial"/>
                          <a:cs typeface="Arial"/>
                        </a:rPr>
                        <a:t>Складирование и хранение</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2284">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245745" marR="245745" indent="107950">
                        <a:lnSpc>
                          <a:spcPct val="100000"/>
                        </a:lnSpc>
                        <a:spcBef>
                          <a:spcPts val="800"/>
                        </a:spcBef>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a:lnSpc>
                          <a:spcPct val="100000"/>
                        </a:lnSpc>
                        <a:spcBef>
                          <a:spcPts val="40"/>
                        </a:spcBef>
                      </a:pPr>
                      <a:endParaRPr sz="1200">
                        <a:latin typeface="Times New Roman"/>
                        <a:cs typeface="Times New Roman"/>
                      </a:endParaRPr>
                    </a:p>
                    <a:p>
                      <a:pPr marL="88265">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50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marR="78105">
                        <a:lnSpc>
                          <a:spcPct val="100000"/>
                        </a:lnSpc>
                        <a:spcBef>
                          <a:spcPts val="340"/>
                        </a:spcBef>
                      </a:pPr>
                      <a:r>
                        <a:rPr sz="900" dirty="0">
                          <a:latin typeface="Arial"/>
                          <a:cs typeface="Arial"/>
                        </a:rPr>
                        <a:t>ближайший </a:t>
                      </a:r>
                      <a:r>
                        <a:rPr sz="900" spc="-5" dirty="0">
                          <a:latin typeface="Arial"/>
                          <a:cs typeface="Arial"/>
                        </a:rPr>
                        <a:t>центр питания </a:t>
                      </a:r>
                      <a:r>
                        <a:rPr sz="900" dirty="0">
                          <a:latin typeface="Arial"/>
                          <a:cs typeface="Arial"/>
                        </a:rPr>
                        <a:t>ПС Сычевка 110/35/10 </a:t>
                      </a:r>
                      <a:r>
                        <a:rPr sz="900" spc="-5" dirty="0">
                          <a:latin typeface="Arial"/>
                          <a:cs typeface="Arial"/>
                        </a:rPr>
                        <a:t>на </a:t>
                      </a:r>
                      <a:r>
                        <a:rPr sz="900" dirty="0" err="1">
                          <a:latin typeface="Arial"/>
                          <a:cs typeface="Arial"/>
                        </a:rPr>
                        <a:t>расстоянии</a:t>
                      </a:r>
                      <a:r>
                        <a:rPr sz="900" dirty="0">
                          <a:latin typeface="Arial"/>
                          <a:cs typeface="Arial"/>
                        </a:rPr>
                        <a:t> </a:t>
                      </a:r>
                      <a:r>
                        <a:rPr lang="ru-RU" sz="900" dirty="0" smtClean="0">
                          <a:latin typeface="Arial"/>
                          <a:cs typeface="Arial"/>
                        </a:rPr>
                        <a:t> 2</a:t>
                      </a:r>
                      <a:r>
                        <a:rPr sz="900" spc="5" dirty="0" smtClean="0">
                          <a:latin typeface="Arial"/>
                          <a:cs typeface="Arial"/>
                        </a:rPr>
                        <a:t> </a:t>
                      </a:r>
                      <a:r>
                        <a:rPr sz="900" dirty="0">
                          <a:latin typeface="Arial"/>
                          <a:cs typeface="Arial"/>
                        </a:rPr>
                        <a:t>км по прямой до </a:t>
                      </a:r>
                      <a:r>
                        <a:rPr sz="900" spc="-5" dirty="0">
                          <a:latin typeface="Arial"/>
                          <a:cs typeface="Arial"/>
                        </a:rPr>
                        <a:t>границы земельного </a:t>
                      </a:r>
                      <a:r>
                        <a:rPr sz="900" dirty="0">
                          <a:latin typeface="Arial"/>
                          <a:cs typeface="Arial"/>
                        </a:rPr>
                        <a:t>участка,</a:t>
                      </a:r>
                      <a:r>
                        <a:rPr sz="900" spc="5" dirty="0">
                          <a:latin typeface="Arial"/>
                          <a:cs typeface="Arial"/>
                        </a:rPr>
                        <a:t> </a:t>
                      </a:r>
                      <a:r>
                        <a:rPr sz="900" dirty="0">
                          <a:latin typeface="Arial"/>
                          <a:cs typeface="Arial"/>
                        </a:rPr>
                        <a:t>резерв </a:t>
                      </a:r>
                      <a:r>
                        <a:rPr sz="900" dirty="0" err="1">
                          <a:latin typeface="Arial"/>
                          <a:cs typeface="Arial"/>
                        </a:rPr>
                        <a:t>мощности</a:t>
                      </a:r>
                      <a:r>
                        <a:rPr sz="900" dirty="0">
                          <a:latin typeface="Arial"/>
                          <a:cs typeface="Arial"/>
                        </a:rPr>
                        <a:t> </a:t>
                      </a:r>
                      <a:r>
                        <a:rPr lang="ru-RU" sz="900" dirty="0" smtClean="0">
                          <a:latin typeface="Arial"/>
                          <a:cs typeface="Arial"/>
                        </a:rPr>
                        <a:t>                </a:t>
                      </a:r>
                      <a:r>
                        <a:rPr sz="900" dirty="0" smtClean="0">
                          <a:latin typeface="Arial"/>
                          <a:cs typeface="Arial"/>
                        </a:rPr>
                        <a:t>8,94 </a:t>
                      </a:r>
                      <a:r>
                        <a:rPr sz="900" spc="-235" dirty="0" smtClean="0">
                          <a:latin typeface="Arial"/>
                          <a:cs typeface="Arial"/>
                        </a:rPr>
                        <a:t> </a:t>
                      </a:r>
                      <a:r>
                        <a:rPr sz="900" spc="-10" dirty="0">
                          <a:latin typeface="Arial"/>
                          <a:cs typeface="Arial"/>
                        </a:rPr>
                        <a:t>МВА</a:t>
                      </a:r>
                      <a:endParaRPr sz="900" dirty="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6"/>
                  </a:ext>
                </a:extLst>
              </a:tr>
              <a:tr h="38354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a:lnSpc>
                          <a:spcPct val="100000"/>
                        </a:lnSpc>
                        <a:spcBef>
                          <a:spcPts val="35"/>
                        </a:spcBef>
                      </a:pPr>
                      <a:endParaRPr sz="800">
                        <a:latin typeface="Times New Roman"/>
                        <a:cs typeface="Times New Roman"/>
                      </a:endParaRPr>
                    </a:p>
                    <a:p>
                      <a:pPr marL="88265">
                        <a:lnSpc>
                          <a:spcPct val="100000"/>
                        </a:lnSpc>
                      </a:pPr>
                      <a:r>
                        <a:rPr sz="900" spc="-5" dirty="0">
                          <a:solidFill>
                            <a:srgbClr val="007EAC"/>
                          </a:solidFill>
                          <a:latin typeface="Arial"/>
                          <a:cs typeface="Arial"/>
                        </a:rPr>
                        <a:t>Газоснабжение</a:t>
                      </a:r>
                      <a:endParaRPr sz="900">
                        <a:latin typeface="Arial"/>
                        <a:cs typeface="Arial"/>
                      </a:endParaRPr>
                    </a:p>
                  </a:txBody>
                  <a:tcPr marL="0" marR="0" marT="44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marR="242570">
                        <a:lnSpc>
                          <a:spcPct val="100000"/>
                        </a:lnSpc>
                        <a:spcBef>
                          <a:spcPts val="415"/>
                        </a:spcBef>
                      </a:pPr>
                      <a:r>
                        <a:rPr lang="ru-RU" sz="900" dirty="0" smtClean="0">
                          <a:latin typeface="Arial"/>
                          <a:cs typeface="Arial"/>
                        </a:rPr>
                        <a:t>Точка подключения на расстоянии 1 км, мощность 3 </a:t>
                      </a:r>
                      <a:r>
                        <a:rPr lang="ru-RU" sz="900" dirty="0" err="1" smtClean="0">
                          <a:latin typeface="Arial"/>
                          <a:cs typeface="Arial"/>
                        </a:rPr>
                        <a:t>млн.куб.м</a:t>
                      </a:r>
                      <a:r>
                        <a:rPr lang="ru-RU" sz="900" dirty="0" smtClean="0">
                          <a:latin typeface="Arial"/>
                          <a:cs typeface="Arial"/>
                        </a:rPr>
                        <a:t>/год</a:t>
                      </a:r>
                      <a:endParaRPr sz="900" dirty="0">
                        <a:latin typeface="Arial"/>
                        <a:cs typeface="Arial"/>
                      </a:endParaRPr>
                    </a:p>
                  </a:txBody>
                  <a:tcPr marL="0" marR="0" marT="527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7"/>
                  </a:ext>
                </a:extLst>
              </a:tr>
              <a:tr h="29527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marL="88265">
                        <a:lnSpc>
                          <a:spcPct val="100000"/>
                        </a:lnSpc>
                        <a:spcBef>
                          <a:spcPts val="605"/>
                        </a:spcBef>
                      </a:pPr>
                      <a:r>
                        <a:rPr sz="900" spc="-5" dirty="0">
                          <a:solidFill>
                            <a:srgbClr val="007EAC"/>
                          </a:solidFill>
                          <a:latin typeface="Arial"/>
                          <a:cs typeface="Arial"/>
                        </a:rPr>
                        <a:t>Водоснабжение</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gridSpan="3">
                  <a:txBody>
                    <a:bodyPr/>
                    <a:lstStyle/>
                    <a:p>
                      <a:pPr marL="91440">
                        <a:lnSpc>
                          <a:spcPct val="100000"/>
                        </a:lnSpc>
                        <a:spcBef>
                          <a:spcPts val="605"/>
                        </a:spcBef>
                      </a:pPr>
                      <a:r>
                        <a:rPr lang="ru-RU" sz="900" dirty="0" smtClean="0">
                          <a:latin typeface="Arial"/>
                          <a:cs typeface="Arial"/>
                        </a:rPr>
                        <a:t>Точка подключения на расстоянии 300м, </a:t>
                      </a:r>
                      <a:r>
                        <a:rPr sz="900" spc="-35" smtClean="0">
                          <a:latin typeface="Arial"/>
                          <a:cs typeface="Arial"/>
                        </a:rPr>
                        <a:t> </a:t>
                      </a:r>
                      <a:r>
                        <a:rPr sz="900" dirty="0">
                          <a:latin typeface="Arial"/>
                          <a:cs typeface="Arial"/>
                        </a:rPr>
                        <a:t>мощность</a:t>
                      </a:r>
                      <a:r>
                        <a:rPr sz="900" spc="-10" dirty="0">
                          <a:latin typeface="Arial"/>
                          <a:cs typeface="Arial"/>
                        </a:rPr>
                        <a:t> </a:t>
                      </a:r>
                      <a:r>
                        <a:rPr sz="900" dirty="0">
                          <a:latin typeface="Arial"/>
                          <a:cs typeface="Arial"/>
                        </a:rPr>
                        <a:t>150</a:t>
                      </a:r>
                      <a:r>
                        <a:rPr sz="900" spc="-15" dirty="0">
                          <a:latin typeface="Arial"/>
                          <a:cs typeface="Arial"/>
                        </a:rPr>
                        <a:t> </a:t>
                      </a:r>
                      <a:r>
                        <a:rPr sz="900" dirty="0">
                          <a:latin typeface="Arial"/>
                          <a:cs typeface="Arial"/>
                        </a:rPr>
                        <a:t>куб.м/мес.</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8"/>
                  </a:ext>
                </a:extLst>
              </a:tr>
              <a:tr h="29273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a:txBody>
                    <a:bodyPr/>
                    <a:lstStyle/>
                    <a:p>
                      <a:pPr marL="88265">
                        <a:lnSpc>
                          <a:spcPct val="100000"/>
                        </a:lnSpc>
                        <a:spcBef>
                          <a:spcPts val="605"/>
                        </a:spcBef>
                      </a:pPr>
                      <a:r>
                        <a:rPr sz="900" spc="-5" dirty="0">
                          <a:solidFill>
                            <a:srgbClr val="007EAC"/>
                          </a:solidFill>
                          <a:latin typeface="Arial"/>
                          <a:cs typeface="Arial"/>
                        </a:rPr>
                        <a:t>Водоотведение</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gridSpan="3">
                  <a:txBody>
                    <a:bodyPr/>
                    <a:lstStyle/>
                    <a:p>
                      <a:pPr marL="91440">
                        <a:lnSpc>
                          <a:spcPct val="100000"/>
                        </a:lnSpc>
                        <a:spcBef>
                          <a:spcPts val="605"/>
                        </a:spcBef>
                      </a:pPr>
                      <a:r>
                        <a:rPr lang="ru-RU" sz="900" dirty="0" smtClean="0">
                          <a:latin typeface="Arial"/>
                          <a:cs typeface="Arial"/>
                        </a:rPr>
                        <a:t>Не </a:t>
                      </a:r>
                      <a:r>
                        <a:rPr sz="900" smtClean="0">
                          <a:latin typeface="Arial"/>
                          <a:cs typeface="Arial"/>
                        </a:rPr>
                        <a:t>имеется</a:t>
                      </a:r>
                      <a:r>
                        <a:rPr lang="ru-RU" sz="900" dirty="0" smtClean="0">
                          <a:latin typeface="Arial"/>
                          <a:cs typeface="Arial"/>
                        </a:rPr>
                        <a:t> </a:t>
                      </a:r>
                      <a:endParaRPr sz="900">
                        <a:latin typeface="Arial"/>
                        <a:cs typeface="Arial"/>
                      </a:endParaRPr>
                    </a:p>
                  </a:txBody>
                  <a:tcPr marL="0" marR="0" marT="7683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9"/>
                  </a:ext>
                </a:extLst>
              </a:tr>
              <a:tr h="243204">
                <a:tc gridSpan="2">
                  <a:txBody>
                    <a:bodyPr/>
                    <a:lstStyle/>
                    <a:p>
                      <a:pPr marL="902335">
                        <a:lnSpc>
                          <a:spcPct val="100000"/>
                        </a:lnSpc>
                        <a:spcBef>
                          <a:spcPts val="325"/>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1275" marB="0">
                    <a:lnL w="6350">
                      <a:solidFill>
                        <a:srgbClr val="4471C4"/>
                      </a:solidFill>
                      <a:prstDash val="solid"/>
                    </a:lnL>
                    <a:lnR w="635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gridSpan="2">
                  <a:txBody>
                    <a:bodyPr/>
                    <a:lstStyle/>
                    <a:p>
                      <a:pPr marL="91440">
                        <a:lnSpc>
                          <a:spcPct val="100000"/>
                        </a:lnSpc>
                        <a:spcBef>
                          <a:spcPts val="390"/>
                        </a:spcBef>
                      </a:pPr>
                      <a:r>
                        <a:rPr sz="900" dirty="0">
                          <a:latin typeface="Arial"/>
                          <a:cs typeface="Arial"/>
                        </a:rPr>
                        <a:t>автомобильная</a:t>
                      </a:r>
                      <a:r>
                        <a:rPr sz="900" spc="-15" dirty="0">
                          <a:latin typeface="Arial"/>
                          <a:cs typeface="Arial"/>
                        </a:rPr>
                        <a:t> </a:t>
                      </a:r>
                      <a:r>
                        <a:rPr sz="900" dirty="0">
                          <a:latin typeface="Arial"/>
                          <a:cs typeface="Arial"/>
                        </a:rPr>
                        <a:t>дорога</a:t>
                      </a:r>
                      <a:r>
                        <a:rPr sz="900" spc="-30" dirty="0">
                          <a:latin typeface="Arial"/>
                          <a:cs typeface="Arial"/>
                        </a:rPr>
                        <a:t> </a:t>
                      </a:r>
                      <a:r>
                        <a:rPr sz="900" dirty="0">
                          <a:latin typeface="Arial"/>
                          <a:cs typeface="Arial"/>
                        </a:rPr>
                        <a:t>примыкает</a:t>
                      </a:r>
                      <a:r>
                        <a:rPr sz="900" spc="-20" dirty="0">
                          <a:latin typeface="Arial"/>
                          <a:cs typeface="Arial"/>
                        </a:rPr>
                        <a:t> </a:t>
                      </a:r>
                      <a:r>
                        <a:rPr sz="900" dirty="0">
                          <a:latin typeface="Arial"/>
                          <a:cs typeface="Arial"/>
                        </a:rPr>
                        <a:t>к</a:t>
                      </a:r>
                      <a:r>
                        <a:rPr sz="900" spc="-10" dirty="0">
                          <a:latin typeface="Arial"/>
                          <a:cs typeface="Arial"/>
                        </a:rPr>
                        <a:t> </a:t>
                      </a:r>
                      <a:r>
                        <a:rPr sz="900" dirty="0">
                          <a:latin typeface="Arial"/>
                          <a:cs typeface="Arial"/>
                        </a:rPr>
                        <a:t>участку</a:t>
                      </a:r>
                      <a:endParaRPr sz="900">
                        <a:latin typeface="Arial"/>
                        <a:cs typeface="Arial"/>
                      </a:endParaRPr>
                    </a:p>
                  </a:txBody>
                  <a:tcPr marL="0" marR="0" marT="49530" marB="0">
                    <a:lnL w="635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1270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95275">
                <a:tc gridSpan="2">
                  <a:txBody>
                    <a:bodyPr/>
                    <a:lstStyle/>
                    <a:p>
                      <a:pPr marL="676910">
                        <a:lnSpc>
                          <a:spcPct val="100000"/>
                        </a:lnSpc>
                        <a:spcBef>
                          <a:spcPts val="5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692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gridSpan="2">
                  <a:txBody>
                    <a:bodyPr/>
                    <a:lstStyle/>
                    <a:p>
                      <a:pPr marL="91440">
                        <a:lnSpc>
                          <a:spcPct val="100000"/>
                        </a:lnSpc>
                        <a:spcBef>
                          <a:spcPts val="610"/>
                        </a:spcBef>
                      </a:pPr>
                      <a:r>
                        <a:rPr lang="ru-RU" sz="900" dirty="0" smtClean="0">
                          <a:latin typeface="Arial"/>
                          <a:cs typeface="Arial"/>
                        </a:rPr>
                        <a:t>Аренда, 115,6 тыс.руб. в год</a:t>
                      </a:r>
                      <a:endParaRPr sz="900" dirty="0">
                        <a:latin typeface="Arial"/>
                        <a:cs typeface="Arial"/>
                      </a:endParaRPr>
                    </a:p>
                  </a:txBody>
                  <a:tcPr marL="0" marR="0" marT="7747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gridSpan="2" vMerge="1">
                  <a:txBody>
                    <a:bodyPr/>
                    <a:lstStyle/>
                    <a:p>
                      <a:endParaRPr/>
                    </a:p>
                  </a:txBody>
                  <a:tcPr marL="0" marR="0" marT="0" marB="0">
                    <a:lnL w="28575">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12</a:t>
            </a:fld>
            <a:endParaRPr spc="-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076450">
              <a:lnSpc>
                <a:spcPct val="100000"/>
              </a:lnSpc>
              <a:spcBef>
                <a:spcPts val="100"/>
              </a:spcBef>
            </a:pPr>
            <a:r>
              <a:rPr spc="-5" dirty="0"/>
              <a:t>Инвестиционные</a:t>
            </a:r>
            <a:r>
              <a:rPr spc="-20" dirty="0"/>
              <a:t> </a:t>
            </a:r>
            <a:r>
              <a:rPr dirty="0"/>
              <a:t>площадки</a:t>
            </a:r>
          </a:p>
        </p:txBody>
      </p:sp>
      <p:sp>
        <p:nvSpPr>
          <p:cNvPr id="4"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315264" y="471297"/>
            <a:ext cx="220979" cy="132080"/>
          </a:xfrm>
          <a:prstGeom prst="rect">
            <a:avLst/>
          </a:prstGeom>
        </p:spPr>
        <p:txBody>
          <a:bodyPr vert="horz" wrap="square" lIns="0" tIns="12065" rIns="0" bIns="0" rtlCol="0">
            <a:spAutoFit/>
          </a:bodyPr>
          <a:lstStyle/>
          <a:p>
            <a:pPr marL="12700">
              <a:lnSpc>
                <a:spcPct val="100000"/>
              </a:lnSpc>
              <a:spcBef>
                <a:spcPts val="95"/>
              </a:spcBef>
            </a:pPr>
            <a:r>
              <a:rPr sz="700" spc="-15" dirty="0">
                <a:solidFill>
                  <a:srgbClr val="001F5F"/>
                </a:solidFill>
                <a:latin typeface="Arial"/>
                <a:cs typeface="Arial"/>
              </a:rPr>
              <a:t>Г</a:t>
            </a:r>
            <a:r>
              <a:rPr sz="700" spc="-10" dirty="0">
                <a:solidFill>
                  <a:srgbClr val="001F5F"/>
                </a:solidFill>
                <a:latin typeface="Arial"/>
                <a:cs typeface="Arial"/>
              </a:rPr>
              <a:t>ер</a:t>
            </a:r>
            <a:r>
              <a:rPr sz="700" spc="-5" dirty="0">
                <a:solidFill>
                  <a:srgbClr val="001F5F"/>
                </a:solidFill>
                <a:latin typeface="Arial"/>
                <a:cs typeface="Arial"/>
              </a:rPr>
              <a:t>б</a:t>
            </a:r>
            <a:endParaRPr sz="700">
              <a:latin typeface="Arial"/>
              <a:cs typeface="Arial"/>
            </a:endParaRPr>
          </a:p>
        </p:txBody>
      </p:sp>
      <p:pic>
        <p:nvPicPr>
          <p:cNvPr id="6" name="object 6"/>
          <p:cNvPicPr/>
          <p:nvPr/>
        </p:nvPicPr>
        <p:blipFill>
          <a:blip r:embed="rId3" cstate="print"/>
          <a:stretch>
            <a:fillRect/>
          </a:stretch>
        </p:blipFill>
        <p:spPr>
          <a:xfrm>
            <a:off x="181355" y="163068"/>
            <a:ext cx="644651" cy="818387"/>
          </a:xfrm>
          <a:prstGeom prst="rect">
            <a:avLst/>
          </a:prstGeom>
        </p:spPr>
      </p:pic>
      <p:pic>
        <p:nvPicPr>
          <p:cNvPr id="7" name="object 7"/>
          <p:cNvPicPr/>
          <p:nvPr/>
        </p:nvPicPr>
        <p:blipFill>
          <a:blip r:embed="rId4" cstate="print"/>
          <a:stretch>
            <a:fillRect/>
          </a:stretch>
        </p:blipFill>
        <p:spPr>
          <a:xfrm>
            <a:off x="3863340" y="1249680"/>
            <a:ext cx="3512819" cy="2074164"/>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1480323752"/>
              </p:ext>
            </p:extLst>
          </p:nvPr>
        </p:nvGraphicFramePr>
        <p:xfrm>
          <a:off x="163512" y="1195451"/>
          <a:ext cx="7223124" cy="5213350"/>
        </p:xfrm>
        <a:graphic>
          <a:graphicData uri="http://schemas.openxmlformats.org/drawingml/2006/table">
            <a:tbl>
              <a:tblPr firstRow="1" bandRow="1">
                <a:tableStyleId>{2D5ABB26-0587-4C30-8999-92F81FD0307C}</a:tableStyleId>
              </a:tblPr>
              <a:tblGrid>
                <a:gridCol w="1318895">
                  <a:extLst>
                    <a:ext uri="{9D8B030D-6E8A-4147-A177-3AD203B41FA5}">
                      <a16:colId xmlns:a16="http://schemas.microsoft.com/office/drawing/2014/main" val="20000"/>
                    </a:ext>
                  </a:extLst>
                </a:gridCol>
                <a:gridCol w="14605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368935">
                  <a:extLst>
                    <a:ext uri="{9D8B030D-6E8A-4147-A177-3AD203B41FA5}">
                      <a16:colId xmlns:a16="http://schemas.microsoft.com/office/drawing/2014/main" val="20003"/>
                    </a:ext>
                  </a:extLst>
                </a:gridCol>
                <a:gridCol w="944880">
                  <a:extLst>
                    <a:ext uri="{9D8B030D-6E8A-4147-A177-3AD203B41FA5}">
                      <a16:colId xmlns:a16="http://schemas.microsoft.com/office/drawing/2014/main" val="20004"/>
                    </a:ext>
                  </a:extLst>
                </a:gridCol>
                <a:gridCol w="2265044">
                  <a:extLst>
                    <a:ext uri="{9D8B030D-6E8A-4147-A177-3AD203B41FA5}">
                      <a16:colId xmlns:a16="http://schemas.microsoft.com/office/drawing/2014/main" val="20005"/>
                    </a:ext>
                  </a:extLst>
                </a:gridCol>
                <a:gridCol w="699770">
                  <a:extLst>
                    <a:ext uri="{9D8B030D-6E8A-4147-A177-3AD203B41FA5}">
                      <a16:colId xmlns:a16="http://schemas.microsoft.com/office/drawing/2014/main" val="20006"/>
                    </a:ext>
                  </a:extLst>
                </a:gridCol>
                <a:gridCol w="590550">
                  <a:extLst>
                    <a:ext uri="{9D8B030D-6E8A-4147-A177-3AD203B41FA5}">
                      <a16:colId xmlns:a16="http://schemas.microsoft.com/office/drawing/2014/main" val="20007"/>
                    </a:ext>
                  </a:extLst>
                </a:gridCol>
              </a:tblGrid>
              <a:tr h="552450">
                <a:tc gridSpan="5">
                  <a:txBody>
                    <a:bodyPr/>
                    <a:lstStyle/>
                    <a:p>
                      <a:pPr algn="ctr">
                        <a:lnSpc>
                          <a:spcPct val="100000"/>
                        </a:lnSpc>
                        <a:spcBef>
                          <a:spcPts val="315"/>
                        </a:spcBef>
                      </a:pPr>
                      <a:r>
                        <a:rPr sz="1400" spc="-5" dirty="0">
                          <a:solidFill>
                            <a:srgbClr val="007EAC"/>
                          </a:solidFill>
                          <a:latin typeface="Arial"/>
                          <a:cs typeface="Arial"/>
                        </a:rPr>
                        <a:t>Инвестиционная</a:t>
                      </a:r>
                      <a:r>
                        <a:rPr sz="1400" spc="-50" dirty="0">
                          <a:solidFill>
                            <a:srgbClr val="007EAC"/>
                          </a:solidFill>
                          <a:latin typeface="Arial"/>
                          <a:cs typeface="Arial"/>
                        </a:rPr>
                        <a:t> </a:t>
                      </a:r>
                      <a:r>
                        <a:rPr sz="1400" dirty="0">
                          <a:solidFill>
                            <a:srgbClr val="007EAC"/>
                          </a:solidFill>
                          <a:latin typeface="Arial"/>
                          <a:cs typeface="Arial"/>
                        </a:rPr>
                        <a:t>площадка</a:t>
                      </a:r>
                      <a:endParaRPr sz="1400" dirty="0">
                        <a:latin typeface="Arial"/>
                        <a:cs typeface="Arial"/>
                      </a:endParaRPr>
                    </a:p>
                    <a:p>
                      <a:pPr algn="ctr">
                        <a:lnSpc>
                          <a:spcPct val="100000"/>
                        </a:lnSpc>
                        <a:spcBef>
                          <a:spcPts val="5"/>
                        </a:spcBef>
                      </a:pPr>
                      <a:r>
                        <a:rPr sz="1400" dirty="0">
                          <a:solidFill>
                            <a:srgbClr val="007EAC"/>
                          </a:solidFill>
                          <a:latin typeface="Arial"/>
                          <a:cs typeface="Arial"/>
                        </a:rPr>
                        <a:t>№</a:t>
                      </a:r>
                      <a:r>
                        <a:rPr sz="1400" spc="-45" dirty="0">
                          <a:solidFill>
                            <a:srgbClr val="007EAC"/>
                          </a:solidFill>
                          <a:latin typeface="Arial"/>
                          <a:cs typeface="Arial"/>
                        </a:rPr>
                        <a:t> </a:t>
                      </a:r>
                      <a:r>
                        <a:rPr sz="1400" spc="-5" dirty="0" smtClean="0">
                          <a:solidFill>
                            <a:srgbClr val="007EAC"/>
                          </a:solidFill>
                          <a:latin typeface="Arial"/>
                          <a:cs typeface="Arial"/>
                        </a:rPr>
                        <a:t>67-19-</a:t>
                      </a:r>
                      <a:r>
                        <a:rPr lang="ru-RU" sz="1400" spc="-5" dirty="0" smtClean="0">
                          <a:solidFill>
                            <a:srgbClr val="007EAC"/>
                          </a:solidFill>
                          <a:latin typeface="Arial"/>
                          <a:cs typeface="Arial"/>
                        </a:rPr>
                        <a:t>05</a:t>
                      </a:r>
                      <a:endParaRPr sz="1400" dirty="0">
                        <a:latin typeface="Arial"/>
                        <a:cs typeface="Arial"/>
                      </a:endParaRPr>
                    </a:p>
                  </a:txBody>
                  <a:tcPr marL="0" marR="0" marT="4000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9720">
                <a:tc gridSpan="5">
                  <a:txBody>
                    <a:bodyPr/>
                    <a:lstStyle/>
                    <a:p>
                      <a:pPr>
                        <a:lnSpc>
                          <a:spcPct val="100000"/>
                        </a:lnSpc>
                        <a:spcBef>
                          <a:spcPts val="45"/>
                        </a:spcBef>
                      </a:pPr>
                      <a:endParaRPr sz="1700">
                        <a:latin typeface="Times New Roman"/>
                        <a:cs typeface="Times New Roman"/>
                      </a:endParaRPr>
                    </a:p>
                    <a:p>
                      <a:pPr marL="1095375">
                        <a:lnSpc>
                          <a:spcPct val="100000"/>
                        </a:lnSpc>
                      </a:pPr>
                      <a:r>
                        <a:rPr sz="1400" spc="-5" dirty="0">
                          <a:solidFill>
                            <a:srgbClr val="007EAC"/>
                          </a:solidFill>
                          <a:latin typeface="Arial"/>
                          <a:cs typeface="Arial"/>
                        </a:rPr>
                        <a:t>Местоположение:</a:t>
                      </a:r>
                      <a:endParaRPr sz="1400">
                        <a:latin typeface="Arial"/>
                        <a:cs typeface="Arial"/>
                      </a:endParaRPr>
                    </a:p>
                    <a:p>
                      <a:pPr marL="274320">
                        <a:lnSpc>
                          <a:spcPct val="100000"/>
                        </a:lnSpc>
                        <a:spcBef>
                          <a:spcPts val="1210"/>
                        </a:spcBef>
                      </a:pPr>
                      <a:r>
                        <a:rPr sz="1100" dirty="0">
                          <a:latin typeface="Arial"/>
                          <a:cs typeface="Arial"/>
                        </a:rPr>
                        <a:t>г.</a:t>
                      </a:r>
                      <a:r>
                        <a:rPr sz="1100" spc="-35" dirty="0">
                          <a:latin typeface="Arial"/>
                          <a:cs typeface="Arial"/>
                        </a:rPr>
                        <a:t> </a:t>
                      </a:r>
                      <a:r>
                        <a:rPr sz="1100" spc="-5" dirty="0">
                          <a:latin typeface="Arial"/>
                          <a:cs typeface="Arial"/>
                        </a:rPr>
                        <a:t>Сычевка,</a:t>
                      </a:r>
                      <a:r>
                        <a:rPr sz="1100" spc="-10" dirty="0">
                          <a:latin typeface="Arial"/>
                          <a:cs typeface="Arial"/>
                        </a:rPr>
                        <a:t> </a:t>
                      </a:r>
                      <a:r>
                        <a:rPr sz="1100" spc="-5" dirty="0">
                          <a:latin typeface="Arial"/>
                          <a:cs typeface="Arial"/>
                        </a:rPr>
                        <a:t>ул.</a:t>
                      </a:r>
                      <a:r>
                        <a:rPr sz="1100" spc="-25" dirty="0">
                          <a:latin typeface="Arial"/>
                          <a:cs typeface="Arial"/>
                        </a:rPr>
                        <a:t> </a:t>
                      </a:r>
                      <a:r>
                        <a:rPr sz="1100" spc="-5" dirty="0">
                          <a:latin typeface="Arial"/>
                          <a:cs typeface="Arial"/>
                        </a:rPr>
                        <a:t>Винокурова;</a:t>
                      </a:r>
                      <a:endParaRPr sz="1100">
                        <a:latin typeface="Arial"/>
                        <a:cs typeface="Arial"/>
                      </a:endParaRPr>
                    </a:p>
                    <a:p>
                      <a:pPr marL="358140" indent="-84455">
                        <a:lnSpc>
                          <a:spcPct val="100000"/>
                        </a:lnSpc>
                        <a:buChar char="-"/>
                        <a:tabLst>
                          <a:tab pos="358775" algn="l"/>
                        </a:tabLst>
                      </a:pPr>
                      <a:r>
                        <a:rPr sz="1100" spc="-5" dirty="0">
                          <a:latin typeface="Arial"/>
                          <a:cs typeface="Arial"/>
                        </a:rPr>
                        <a:t>расстояние</a:t>
                      </a:r>
                      <a:r>
                        <a:rPr sz="1100" spc="-15" dirty="0">
                          <a:latin typeface="Arial"/>
                          <a:cs typeface="Arial"/>
                        </a:rPr>
                        <a:t> </a:t>
                      </a:r>
                      <a:r>
                        <a:rPr sz="1100" dirty="0">
                          <a:latin typeface="Arial"/>
                          <a:cs typeface="Arial"/>
                        </a:rPr>
                        <a:t>до</a:t>
                      </a:r>
                      <a:r>
                        <a:rPr sz="1100" spc="-20" dirty="0">
                          <a:latin typeface="Arial"/>
                          <a:cs typeface="Arial"/>
                        </a:rPr>
                        <a:t> </a:t>
                      </a:r>
                      <a:r>
                        <a:rPr sz="1100" dirty="0">
                          <a:latin typeface="Arial"/>
                          <a:cs typeface="Arial"/>
                        </a:rPr>
                        <a:t>г.</a:t>
                      </a:r>
                      <a:r>
                        <a:rPr sz="1100" spc="-30" dirty="0">
                          <a:latin typeface="Arial"/>
                          <a:cs typeface="Arial"/>
                        </a:rPr>
                        <a:t> </a:t>
                      </a:r>
                      <a:r>
                        <a:rPr sz="1100" spc="-5" dirty="0">
                          <a:latin typeface="Arial"/>
                          <a:cs typeface="Arial"/>
                        </a:rPr>
                        <a:t>Москвы: 254 км;</a:t>
                      </a:r>
                      <a:endParaRPr sz="1100">
                        <a:latin typeface="Arial"/>
                        <a:cs typeface="Arial"/>
                      </a:endParaRPr>
                    </a:p>
                    <a:p>
                      <a:pPr marL="358140" indent="-84455">
                        <a:lnSpc>
                          <a:spcPct val="100000"/>
                        </a:lnSpc>
                        <a:buChar char="-"/>
                        <a:tabLst>
                          <a:tab pos="358775" algn="l"/>
                        </a:tabLst>
                      </a:pPr>
                      <a:r>
                        <a:rPr sz="1100" spc="-5" dirty="0">
                          <a:latin typeface="Arial"/>
                          <a:cs typeface="Arial"/>
                        </a:rPr>
                        <a:t>расстояние</a:t>
                      </a:r>
                      <a:r>
                        <a:rPr sz="1100" spc="-10" dirty="0">
                          <a:latin typeface="Arial"/>
                          <a:cs typeface="Arial"/>
                        </a:rPr>
                        <a:t> </a:t>
                      </a:r>
                      <a:r>
                        <a:rPr sz="1100" dirty="0">
                          <a:latin typeface="Arial"/>
                          <a:cs typeface="Arial"/>
                        </a:rPr>
                        <a:t>до</a:t>
                      </a:r>
                      <a:r>
                        <a:rPr sz="1100" spc="-15" dirty="0">
                          <a:latin typeface="Arial"/>
                          <a:cs typeface="Arial"/>
                        </a:rPr>
                        <a:t> </a:t>
                      </a:r>
                      <a:r>
                        <a:rPr sz="1100" dirty="0">
                          <a:latin typeface="Arial"/>
                          <a:cs typeface="Arial"/>
                        </a:rPr>
                        <a:t>г.</a:t>
                      </a:r>
                      <a:r>
                        <a:rPr sz="1100" spc="-25" dirty="0">
                          <a:latin typeface="Arial"/>
                          <a:cs typeface="Arial"/>
                        </a:rPr>
                        <a:t> </a:t>
                      </a:r>
                      <a:r>
                        <a:rPr sz="1100" spc="-5" dirty="0">
                          <a:latin typeface="Arial"/>
                          <a:cs typeface="Arial"/>
                        </a:rPr>
                        <a:t>Смоленска:</a:t>
                      </a:r>
                      <a:r>
                        <a:rPr sz="1100" dirty="0">
                          <a:latin typeface="Arial"/>
                          <a:cs typeface="Arial"/>
                        </a:rPr>
                        <a:t> </a:t>
                      </a:r>
                      <a:r>
                        <a:rPr sz="1100" spc="-5" dirty="0">
                          <a:latin typeface="Arial"/>
                          <a:cs typeface="Arial"/>
                        </a:rPr>
                        <a:t>235</a:t>
                      </a:r>
                      <a:r>
                        <a:rPr sz="1100" spc="-10" dirty="0">
                          <a:latin typeface="Arial"/>
                          <a:cs typeface="Arial"/>
                        </a:rPr>
                        <a:t> </a:t>
                      </a:r>
                      <a:r>
                        <a:rPr sz="1100" spc="-5" dirty="0">
                          <a:latin typeface="Arial"/>
                          <a:cs typeface="Arial"/>
                        </a:rPr>
                        <a:t>км.</a:t>
                      </a:r>
                      <a:endParaRPr sz="1100">
                        <a:latin typeface="Arial"/>
                        <a:cs typeface="Arial"/>
                      </a:endParaRPr>
                    </a:p>
                  </a:txBody>
                  <a:tcPr marL="0" marR="0" marT="5715"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227965">
                <a:tc rowSpan="4" gridSpan="2">
                  <a:txBody>
                    <a:bodyPr/>
                    <a:lstStyle/>
                    <a:p>
                      <a:pPr>
                        <a:lnSpc>
                          <a:spcPct val="100000"/>
                        </a:lnSpc>
                      </a:pPr>
                      <a:endParaRPr sz="1300">
                        <a:latin typeface="Times New Roman"/>
                        <a:cs typeface="Times New Roman"/>
                      </a:endParaRPr>
                    </a:p>
                    <a:p>
                      <a:pPr>
                        <a:lnSpc>
                          <a:spcPct val="100000"/>
                        </a:lnSpc>
                        <a:spcBef>
                          <a:spcPts val="20"/>
                        </a:spcBef>
                      </a:pPr>
                      <a:endParaRPr sz="1000">
                        <a:latin typeface="Times New Roman"/>
                        <a:cs typeface="Times New Roman"/>
                      </a:endParaRPr>
                    </a:p>
                    <a:p>
                      <a:pPr marL="462280" marR="158115" indent="-297180">
                        <a:lnSpc>
                          <a:spcPct val="100000"/>
                        </a:lnSpc>
                      </a:pPr>
                      <a:r>
                        <a:rPr sz="1200" spc="-10" dirty="0">
                          <a:solidFill>
                            <a:srgbClr val="007EAC"/>
                          </a:solidFill>
                          <a:latin typeface="Arial"/>
                          <a:cs typeface="Arial"/>
                        </a:rPr>
                        <a:t>Х</a:t>
                      </a:r>
                      <a:r>
                        <a:rPr sz="1200" dirty="0">
                          <a:solidFill>
                            <a:srgbClr val="007EAC"/>
                          </a:solidFill>
                          <a:latin typeface="Arial"/>
                          <a:cs typeface="Arial"/>
                        </a:rPr>
                        <a:t>ара</a:t>
                      </a:r>
                      <a:r>
                        <a:rPr sz="1200" spc="10" dirty="0">
                          <a:solidFill>
                            <a:srgbClr val="007EAC"/>
                          </a:solidFill>
                          <a:latin typeface="Arial"/>
                          <a:cs typeface="Arial"/>
                        </a:rPr>
                        <a:t>к</a:t>
                      </a:r>
                      <a:r>
                        <a:rPr sz="1200" spc="-10" dirty="0">
                          <a:solidFill>
                            <a:srgbClr val="007EAC"/>
                          </a:solidFill>
                          <a:latin typeface="Arial"/>
                          <a:cs typeface="Arial"/>
                        </a:rPr>
                        <a:t>т</a:t>
                      </a:r>
                      <a:r>
                        <a:rPr sz="1200" dirty="0">
                          <a:solidFill>
                            <a:srgbClr val="007EAC"/>
                          </a:solidFill>
                          <a:latin typeface="Arial"/>
                          <a:cs typeface="Arial"/>
                        </a:rPr>
                        <a:t>е</a:t>
                      </a:r>
                      <a:r>
                        <a:rPr sz="1200" spc="-10" dirty="0">
                          <a:solidFill>
                            <a:srgbClr val="007EAC"/>
                          </a:solidFill>
                          <a:latin typeface="Arial"/>
                          <a:cs typeface="Arial"/>
                        </a:rPr>
                        <a:t>р</a:t>
                      </a:r>
                      <a:r>
                        <a:rPr sz="1200" dirty="0">
                          <a:solidFill>
                            <a:srgbClr val="007EAC"/>
                          </a:solidFill>
                          <a:latin typeface="Arial"/>
                          <a:cs typeface="Arial"/>
                        </a:rPr>
                        <a:t>исти</a:t>
                      </a:r>
                      <a:r>
                        <a:rPr sz="1200" spc="25" dirty="0">
                          <a:solidFill>
                            <a:srgbClr val="007EAC"/>
                          </a:solidFill>
                          <a:latin typeface="Arial"/>
                          <a:cs typeface="Arial"/>
                        </a:rPr>
                        <a:t>к</a:t>
                      </a:r>
                      <a:r>
                        <a:rPr sz="1200" dirty="0">
                          <a:solidFill>
                            <a:srgbClr val="007EAC"/>
                          </a:solidFill>
                          <a:latin typeface="Arial"/>
                          <a:cs typeface="Arial"/>
                        </a:rPr>
                        <a:t>а  участка</a:t>
                      </a:r>
                      <a:endParaRPr sz="1200">
                        <a:latin typeface="Arial"/>
                        <a:cs typeface="Arial"/>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rowSpan="4" hMerge="1">
                  <a:txBody>
                    <a:bodyPr/>
                    <a:lstStyle/>
                    <a:p>
                      <a:endParaRPr/>
                    </a:p>
                  </a:txBody>
                  <a:tcPr marL="0" marR="0" marT="0" marB="0"/>
                </a:tc>
                <a:tc gridSpan="3">
                  <a:txBody>
                    <a:bodyPr/>
                    <a:lstStyle/>
                    <a:p>
                      <a:pPr marL="91440">
                        <a:lnSpc>
                          <a:spcPct val="100000"/>
                        </a:lnSpc>
                        <a:spcBef>
                          <a:spcPts val="340"/>
                        </a:spcBef>
                      </a:pPr>
                      <a:r>
                        <a:rPr sz="900" dirty="0">
                          <a:solidFill>
                            <a:srgbClr val="007EAC"/>
                          </a:solidFill>
                          <a:latin typeface="Arial"/>
                          <a:cs typeface="Arial"/>
                        </a:rPr>
                        <a:t>Площадь</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dirty="0">
                          <a:latin typeface="Arial"/>
                          <a:cs typeface="Arial"/>
                        </a:rPr>
                        <a:t>1,120</a:t>
                      </a:r>
                      <a:r>
                        <a:rPr sz="900" spc="-65" dirty="0">
                          <a:latin typeface="Arial"/>
                          <a:cs typeface="Arial"/>
                        </a:rPr>
                        <a:t> </a:t>
                      </a:r>
                      <a:r>
                        <a:rPr sz="900" spc="-5" dirty="0">
                          <a:latin typeface="Arial"/>
                          <a:cs typeface="Arial"/>
                        </a:rPr>
                        <a:t>га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a:lnSpc>
                          <a:spcPct val="100000"/>
                        </a:lnSpc>
                        <a:spcBef>
                          <a:spcPts val="340"/>
                        </a:spcBef>
                      </a:pPr>
                      <a:r>
                        <a:rPr sz="900" spc="-5" dirty="0">
                          <a:solidFill>
                            <a:srgbClr val="007EAC"/>
                          </a:solidFill>
                          <a:latin typeface="Arial"/>
                          <a:cs typeface="Arial"/>
                        </a:rPr>
                        <a:t>Категория</a:t>
                      </a:r>
                      <a:r>
                        <a:rPr sz="900" spc="-40" dirty="0">
                          <a:solidFill>
                            <a:srgbClr val="007EAC"/>
                          </a:solidFill>
                          <a:latin typeface="Arial"/>
                          <a:cs typeface="Arial"/>
                        </a:rPr>
                        <a:t> </a:t>
                      </a:r>
                      <a:r>
                        <a:rPr sz="900" spc="-5" dirty="0">
                          <a:solidFill>
                            <a:srgbClr val="007EAC"/>
                          </a:solidFill>
                          <a:latin typeface="Arial"/>
                          <a:cs typeface="Arial"/>
                        </a:rPr>
                        <a:t>земли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земли</a:t>
                      </a:r>
                      <a:r>
                        <a:rPr sz="900" spc="-20" dirty="0">
                          <a:latin typeface="Arial"/>
                          <a:cs typeface="Arial"/>
                        </a:rPr>
                        <a:t> </a:t>
                      </a:r>
                      <a:r>
                        <a:rPr sz="900" spc="-5" dirty="0">
                          <a:latin typeface="Arial"/>
                          <a:cs typeface="Arial"/>
                        </a:rPr>
                        <a:t>населенного пункта</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2796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a:lnSpc>
                          <a:spcPct val="100000"/>
                        </a:lnSpc>
                        <a:spcBef>
                          <a:spcPts val="340"/>
                        </a:spcBef>
                      </a:pPr>
                      <a:r>
                        <a:rPr sz="900" spc="-5" dirty="0">
                          <a:solidFill>
                            <a:srgbClr val="007EAC"/>
                          </a:solidFill>
                          <a:latin typeface="Arial"/>
                          <a:cs typeface="Arial"/>
                        </a:rPr>
                        <a:t>Форма</a:t>
                      </a:r>
                      <a:r>
                        <a:rPr sz="900" spc="-25" dirty="0">
                          <a:solidFill>
                            <a:srgbClr val="007EAC"/>
                          </a:solidFill>
                          <a:latin typeface="Arial"/>
                          <a:cs typeface="Arial"/>
                        </a:rPr>
                        <a:t> </a:t>
                      </a:r>
                      <a:r>
                        <a:rPr sz="900" spc="-5" dirty="0">
                          <a:solidFill>
                            <a:srgbClr val="007EAC"/>
                          </a:solidFill>
                          <a:latin typeface="Arial"/>
                          <a:cs typeface="Arial"/>
                        </a:rPr>
                        <a:t>собственности</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340"/>
                        </a:spcBef>
                      </a:pPr>
                      <a:r>
                        <a:rPr sz="900" spc="-5" dirty="0">
                          <a:latin typeface="Arial"/>
                          <a:cs typeface="Arial"/>
                        </a:rPr>
                        <a:t>муниципальная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60045">
                <a:tc gridSpan="2" vMerge="1">
                  <a:txBody>
                    <a:bodyPr/>
                    <a:lstStyle/>
                    <a:p>
                      <a:endParaRPr/>
                    </a:p>
                  </a:txBody>
                  <a:tcPr marL="0" marR="0" marT="0" marB="0">
                    <a:lnL w="12700">
                      <a:solidFill>
                        <a:srgbClr val="4471C4"/>
                      </a:solidFill>
                      <a:prstDash val="solid"/>
                    </a:lnL>
                    <a:lnR w="12700">
                      <a:solidFill>
                        <a:srgbClr val="4471C4"/>
                      </a:solidFill>
                      <a:prstDash val="solid"/>
                    </a:lnR>
                    <a:lnT w="19050">
                      <a:solidFill>
                        <a:srgbClr val="4471C4"/>
                      </a:solidFill>
                      <a:prstDash val="solid"/>
                    </a:lnT>
                    <a:lnB w="19050">
                      <a:solidFill>
                        <a:srgbClr val="4471C4"/>
                      </a:solidFill>
                      <a:prstDash val="solid"/>
                    </a:lnB>
                    <a:solidFill>
                      <a:srgbClr val="D1FFFF"/>
                    </a:solidFill>
                  </a:tcPr>
                </a:tc>
                <a:tc hMerge="1" vMerge="1">
                  <a:txBody>
                    <a:bodyPr/>
                    <a:lstStyle/>
                    <a:p>
                      <a:endParaRPr/>
                    </a:p>
                  </a:txBody>
                  <a:tcPr marL="0" marR="0" marT="0" marB="0"/>
                </a:tc>
                <a:tc gridSpan="3">
                  <a:txBody>
                    <a:bodyPr/>
                    <a:lstStyle/>
                    <a:p>
                      <a:pPr marL="91440" marR="614680">
                        <a:lnSpc>
                          <a:spcPct val="100000"/>
                        </a:lnSpc>
                        <a:spcBef>
                          <a:spcPts val="340"/>
                        </a:spcBef>
                      </a:pPr>
                      <a:r>
                        <a:rPr sz="900" spc="-5" dirty="0">
                          <a:solidFill>
                            <a:srgbClr val="007EAC"/>
                          </a:solidFill>
                          <a:latin typeface="Arial"/>
                          <a:cs typeface="Arial"/>
                        </a:rPr>
                        <a:t>Приоритетное направление </a:t>
                      </a:r>
                      <a:r>
                        <a:rPr sz="900" spc="-235" dirty="0">
                          <a:solidFill>
                            <a:srgbClr val="007EAC"/>
                          </a:solidFill>
                          <a:latin typeface="Arial"/>
                          <a:cs typeface="Arial"/>
                        </a:rPr>
                        <a:t> </a:t>
                      </a:r>
                      <a:r>
                        <a:rPr sz="900" spc="-5" dirty="0">
                          <a:solidFill>
                            <a:srgbClr val="007EAC"/>
                          </a:solidFill>
                          <a:latin typeface="Arial"/>
                          <a:cs typeface="Arial"/>
                        </a:rPr>
                        <a:t>использования</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102870">
                        <a:lnSpc>
                          <a:spcPct val="100000"/>
                        </a:lnSpc>
                        <a:spcBef>
                          <a:spcPts val="880"/>
                        </a:spcBef>
                      </a:pPr>
                      <a:r>
                        <a:rPr sz="900" spc="-5" dirty="0">
                          <a:latin typeface="Arial"/>
                          <a:cs typeface="Arial"/>
                        </a:rPr>
                        <a:t>промышленное</a:t>
                      </a:r>
                      <a:r>
                        <a:rPr sz="900" dirty="0">
                          <a:latin typeface="Arial"/>
                          <a:cs typeface="Arial"/>
                        </a:rPr>
                        <a:t> </a:t>
                      </a:r>
                      <a:r>
                        <a:rPr sz="900" spc="-5" dirty="0">
                          <a:latin typeface="Arial"/>
                          <a:cs typeface="Arial"/>
                        </a:rPr>
                        <a:t>производство</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01015">
                <a:tc rowSpan="4">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0"/>
                        </a:spcBef>
                      </a:pPr>
                      <a:endParaRPr sz="950">
                        <a:latin typeface="Times New Roman"/>
                        <a:cs typeface="Times New Roman"/>
                      </a:endParaRPr>
                    </a:p>
                    <a:p>
                      <a:pPr marL="182880" marR="176530" indent="106680">
                        <a:lnSpc>
                          <a:spcPct val="100000"/>
                        </a:lnSpc>
                      </a:pPr>
                      <a:r>
                        <a:rPr sz="1000" spc="-10" dirty="0">
                          <a:solidFill>
                            <a:srgbClr val="007EAC"/>
                          </a:solidFill>
                          <a:latin typeface="Arial"/>
                          <a:cs typeface="Arial"/>
                        </a:rPr>
                        <a:t>Инженерная </a:t>
                      </a:r>
                      <a:r>
                        <a:rPr sz="1000" spc="-5" dirty="0">
                          <a:solidFill>
                            <a:srgbClr val="007EAC"/>
                          </a:solidFill>
                          <a:latin typeface="Arial"/>
                          <a:cs typeface="Arial"/>
                        </a:rPr>
                        <a:t> инфра</a:t>
                      </a:r>
                      <a:r>
                        <a:rPr sz="1000" dirty="0">
                          <a:solidFill>
                            <a:srgbClr val="007EAC"/>
                          </a:solidFill>
                          <a:latin typeface="Arial"/>
                          <a:cs typeface="Arial"/>
                        </a:rPr>
                        <a:t>стр</a:t>
                      </a:r>
                      <a:r>
                        <a:rPr sz="1000" spc="-35" dirty="0">
                          <a:solidFill>
                            <a:srgbClr val="007EAC"/>
                          </a:solidFill>
                          <a:latin typeface="Arial"/>
                          <a:cs typeface="Arial"/>
                        </a:rPr>
                        <a:t>у</a:t>
                      </a:r>
                      <a:r>
                        <a:rPr sz="1000" spc="-5" dirty="0">
                          <a:solidFill>
                            <a:srgbClr val="007EAC"/>
                          </a:solidFill>
                          <a:latin typeface="Arial"/>
                          <a:cs typeface="Arial"/>
                        </a:rPr>
                        <a:t>к</a:t>
                      </a:r>
                      <a:r>
                        <a:rPr sz="1000" spc="10" dirty="0">
                          <a:solidFill>
                            <a:srgbClr val="007EAC"/>
                          </a:solidFill>
                          <a:latin typeface="Arial"/>
                          <a:cs typeface="Arial"/>
                        </a:rPr>
                        <a:t>т</a:t>
                      </a:r>
                      <a:r>
                        <a:rPr sz="1000" spc="-20" dirty="0">
                          <a:solidFill>
                            <a:srgbClr val="007EAC"/>
                          </a:solidFill>
                          <a:latin typeface="Arial"/>
                          <a:cs typeface="Arial"/>
                        </a:rPr>
                        <a:t>у</a:t>
                      </a:r>
                      <a:r>
                        <a:rPr sz="1000" spc="-5" dirty="0">
                          <a:solidFill>
                            <a:srgbClr val="007EAC"/>
                          </a:solidFill>
                          <a:latin typeface="Arial"/>
                          <a:cs typeface="Arial"/>
                        </a:rPr>
                        <a:t>ра</a:t>
                      </a:r>
                      <a:endParaRPr sz="1000">
                        <a:latin typeface="Arial"/>
                        <a:cs typeface="Arial"/>
                      </a:endParaRPr>
                    </a:p>
                  </a:txBody>
                  <a:tcPr marL="0" marR="0" marT="0" marB="0">
                    <a:lnL w="12700">
                      <a:solidFill>
                        <a:srgbClr val="4471C4"/>
                      </a:solidFill>
                      <a:prstDash val="solid"/>
                    </a:lnL>
                    <a:lnR w="12700">
                      <a:solidFill>
                        <a:srgbClr val="4471C4"/>
                      </a:solidFill>
                      <a:prstDash val="solid"/>
                    </a:lnR>
                    <a:lnT w="19050" cap="flat" cmpd="sng" algn="ctr">
                      <a:solidFill>
                        <a:srgbClr val="4471C4"/>
                      </a:solidFill>
                      <a:prstDash val="solid"/>
                      <a:round/>
                      <a:headEnd type="none" w="med" len="med"/>
                      <a:tailEnd type="none" w="med" len="med"/>
                    </a:lnT>
                    <a:lnB w="12700">
                      <a:solidFill>
                        <a:srgbClr val="4471C4"/>
                      </a:solidFill>
                      <a:prstDash val="solid"/>
                    </a:lnB>
                    <a:solidFill>
                      <a:srgbClr val="D1FFFF"/>
                    </a:solidFill>
                  </a:tcPr>
                </a:tc>
                <a:tc gridSpan="3">
                  <a:txBody>
                    <a:bodyPr/>
                    <a:lstStyle/>
                    <a:p>
                      <a:pPr>
                        <a:lnSpc>
                          <a:spcPct val="100000"/>
                        </a:lnSpc>
                        <a:spcBef>
                          <a:spcPts val="30"/>
                        </a:spcBef>
                      </a:pPr>
                      <a:endParaRPr sz="1200">
                        <a:latin typeface="Times New Roman"/>
                        <a:cs typeface="Times New Roman"/>
                      </a:endParaRPr>
                    </a:p>
                    <a:p>
                      <a:pPr marL="91440">
                        <a:lnSpc>
                          <a:spcPct val="100000"/>
                        </a:lnSpc>
                      </a:pPr>
                      <a:r>
                        <a:rPr sz="900" spc="-5" dirty="0">
                          <a:solidFill>
                            <a:srgbClr val="007EAC"/>
                          </a:solidFill>
                          <a:latin typeface="Arial"/>
                          <a:cs typeface="Arial"/>
                        </a:rPr>
                        <a:t>Электроснабжение</a:t>
                      </a:r>
                      <a:endParaRPr sz="900">
                        <a:latin typeface="Arial"/>
                        <a:cs typeface="Arial"/>
                      </a:endParaRPr>
                    </a:p>
                  </a:txBody>
                  <a:tcPr marL="0" marR="0" marT="381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26364" algn="just">
                        <a:lnSpc>
                          <a:spcPct val="100000"/>
                        </a:lnSpc>
                        <a:spcBef>
                          <a:spcPts val="330"/>
                        </a:spcBef>
                      </a:pPr>
                      <a:r>
                        <a:rPr sz="900" dirty="0">
                          <a:latin typeface="Arial"/>
                          <a:cs typeface="Arial"/>
                        </a:rPr>
                        <a:t>ближайший </a:t>
                      </a:r>
                      <a:r>
                        <a:rPr sz="900" spc="-5" dirty="0">
                          <a:latin typeface="Arial"/>
                          <a:cs typeface="Arial"/>
                        </a:rPr>
                        <a:t>центр питания </a:t>
                      </a:r>
                      <a:r>
                        <a:rPr sz="900" dirty="0">
                          <a:latin typeface="Arial"/>
                          <a:cs typeface="Arial"/>
                        </a:rPr>
                        <a:t>ПС Сычевка 110/35/10 </a:t>
                      </a:r>
                      <a:r>
                        <a:rPr sz="900" spc="-5">
                          <a:latin typeface="Arial"/>
                          <a:cs typeface="Arial"/>
                        </a:rPr>
                        <a:t>на </a:t>
                      </a:r>
                      <a:r>
                        <a:rPr sz="900" smtClean="0">
                          <a:latin typeface="Arial"/>
                          <a:cs typeface="Arial"/>
                        </a:rPr>
                        <a:t>растоянии </a:t>
                      </a:r>
                      <a:r>
                        <a:rPr lang="ru-RU" sz="900" dirty="0" smtClean="0">
                          <a:latin typeface="Arial"/>
                          <a:cs typeface="Arial"/>
                        </a:rPr>
                        <a:t>             </a:t>
                      </a:r>
                      <a:r>
                        <a:rPr sz="900" dirty="0" smtClean="0">
                          <a:latin typeface="Arial"/>
                          <a:cs typeface="Arial"/>
                        </a:rPr>
                        <a:t>1,3 </a:t>
                      </a:r>
                      <a:r>
                        <a:rPr sz="900" spc="5" dirty="0" smtClean="0">
                          <a:latin typeface="Arial"/>
                          <a:cs typeface="Arial"/>
                        </a:rPr>
                        <a:t> </a:t>
                      </a:r>
                      <a:r>
                        <a:rPr sz="900" dirty="0">
                          <a:latin typeface="Arial"/>
                          <a:cs typeface="Arial"/>
                        </a:rPr>
                        <a:t>км по прямой до </a:t>
                      </a:r>
                      <a:r>
                        <a:rPr sz="900" spc="-5" dirty="0">
                          <a:latin typeface="Arial"/>
                          <a:cs typeface="Arial"/>
                        </a:rPr>
                        <a:t>границы </a:t>
                      </a:r>
                      <a:r>
                        <a:rPr sz="900" dirty="0">
                          <a:latin typeface="Arial"/>
                          <a:cs typeface="Arial"/>
                        </a:rPr>
                        <a:t>земельного участка. Резерв мощности для </a:t>
                      </a:r>
                      <a:r>
                        <a:rPr sz="900" spc="-235" dirty="0">
                          <a:latin typeface="Arial"/>
                          <a:cs typeface="Arial"/>
                        </a:rPr>
                        <a:t> </a:t>
                      </a:r>
                      <a:r>
                        <a:rPr sz="900" spc="-5" dirty="0">
                          <a:latin typeface="Arial"/>
                          <a:cs typeface="Arial"/>
                        </a:rPr>
                        <a:t>тех.</a:t>
                      </a:r>
                      <a:r>
                        <a:rPr sz="900" spc="5" dirty="0">
                          <a:latin typeface="Arial"/>
                          <a:cs typeface="Arial"/>
                        </a:rPr>
                        <a:t> </a:t>
                      </a:r>
                      <a:r>
                        <a:rPr sz="900" dirty="0">
                          <a:latin typeface="Arial"/>
                          <a:cs typeface="Arial"/>
                        </a:rPr>
                        <a:t>присоединения</a:t>
                      </a:r>
                      <a:r>
                        <a:rPr sz="900" spc="-20" dirty="0">
                          <a:latin typeface="Arial"/>
                          <a:cs typeface="Arial"/>
                        </a:rPr>
                        <a:t> </a:t>
                      </a:r>
                      <a:r>
                        <a:rPr sz="900" dirty="0">
                          <a:latin typeface="Arial"/>
                          <a:cs typeface="Arial"/>
                        </a:rPr>
                        <a:t>составляет</a:t>
                      </a:r>
                      <a:r>
                        <a:rPr sz="900" spc="-40" dirty="0">
                          <a:latin typeface="Arial"/>
                          <a:cs typeface="Arial"/>
                        </a:rPr>
                        <a:t> </a:t>
                      </a:r>
                      <a:r>
                        <a:rPr sz="900" dirty="0">
                          <a:latin typeface="Arial"/>
                          <a:cs typeface="Arial"/>
                        </a:rPr>
                        <a:t>8,94</a:t>
                      </a:r>
                      <a:r>
                        <a:rPr sz="900" spc="-5" dirty="0">
                          <a:latin typeface="Arial"/>
                          <a:cs typeface="Arial"/>
                        </a:rPr>
                        <a:t> </a:t>
                      </a:r>
                      <a:r>
                        <a:rPr sz="900" spc="-10" dirty="0">
                          <a:latin typeface="Arial"/>
                          <a:cs typeface="Arial"/>
                        </a:rPr>
                        <a:t>МВА</a:t>
                      </a:r>
                      <a:endParaRPr sz="900" dirty="0">
                        <a:latin typeface="Arial"/>
                        <a:cs typeface="Arial"/>
                      </a:endParaRPr>
                    </a:p>
                  </a:txBody>
                  <a:tcPr marL="0" marR="0" marT="41910"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4">
                  <a:txBody>
                    <a:bodyPr/>
                    <a:lstStyle/>
                    <a:p>
                      <a:pPr>
                        <a:lnSpc>
                          <a:spcPct val="100000"/>
                        </a:lnSpc>
                      </a:pPr>
                      <a:endParaRPr sz="1000">
                        <a:latin typeface="Times New Roman"/>
                        <a:cs typeface="Times New Roman"/>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6"/>
                  </a:ext>
                </a:extLst>
              </a:tr>
              <a:tr h="36512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880"/>
                        </a:spcBef>
                      </a:pPr>
                      <a:r>
                        <a:rPr sz="900" spc="-5" dirty="0">
                          <a:solidFill>
                            <a:srgbClr val="007EAC"/>
                          </a:solidFill>
                          <a:latin typeface="Arial"/>
                          <a:cs typeface="Arial"/>
                        </a:rPr>
                        <a:t>Газоснабжение</a:t>
                      </a:r>
                      <a:endParaRPr sz="900">
                        <a:latin typeface="Arial"/>
                        <a:cs typeface="Arial"/>
                      </a:endParaRPr>
                    </a:p>
                  </a:txBody>
                  <a:tcPr marL="0" marR="0" marT="11176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80975">
                        <a:lnSpc>
                          <a:spcPct val="100000"/>
                        </a:lnSpc>
                        <a:spcBef>
                          <a:spcPts val="340"/>
                        </a:spcBef>
                      </a:pPr>
                      <a:r>
                        <a:rPr sz="900" dirty="0">
                          <a:latin typeface="Arial"/>
                          <a:cs typeface="Arial"/>
                        </a:rPr>
                        <a:t>точка подключения </a:t>
                      </a:r>
                      <a:r>
                        <a:rPr sz="900" spc="-5" dirty="0">
                          <a:latin typeface="Arial"/>
                          <a:cs typeface="Arial"/>
                        </a:rPr>
                        <a:t>на </a:t>
                      </a:r>
                      <a:r>
                        <a:rPr sz="900" dirty="0">
                          <a:latin typeface="Arial"/>
                          <a:cs typeface="Arial"/>
                        </a:rPr>
                        <a:t>расстоянии 1,5 км, мощность, 3 млн. куб.м. в </a:t>
                      </a:r>
                      <a:r>
                        <a:rPr sz="900" spc="-235" dirty="0">
                          <a:latin typeface="Arial"/>
                          <a:cs typeface="Arial"/>
                        </a:rPr>
                        <a:t> </a:t>
                      </a:r>
                      <a:r>
                        <a:rPr sz="900" dirty="0">
                          <a:latin typeface="Arial"/>
                          <a:cs typeface="Arial"/>
                        </a:rPr>
                        <a:t>год,</a:t>
                      </a:r>
                      <a:r>
                        <a:rPr sz="900" spc="-15" dirty="0">
                          <a:latin typeface="Arial"/>
                          <a:cs typeface="Arial"/>
                        </a:rPr>
                        <a:t> </a:t>
                      </a:r>
                      <a:r>
                        <a:rPr sz="900" dirty="0">
                          <a:latin typeface="Arial"/>
                          <a:cs typeface="Arial"/>
                        </a:rPr>
                        <a:t>тариф</a:t>
                      </a:r>
                      <a:r>
                        <a:rPr sz="900" spc="-5" dirty="0">
                          <a:latin typeface="Arial"/>
                          <a:cs typeface="Arial"/>
                        </a:rPr>
                        <a:t> на</a:t>
                      </a:r>
                      <a:r>
                        <a:rPr sz="900" dirty="0">
                          <a:latin typeface="Arial"/>
                          <a:cs typeface="Arial"/>
                        </a:rPr>
                        <a:t> подключение</a:t>
                      </a:r>
                      <a:r>
                        <a:rPr sz="900" spc="-40" dirty="0">
                          <a:latin typeface="Arial"/>
                          <a:cs typeface="Arial"/>
                        </a:rPr>
                        <a:t> </a:t>
                      </a:r>
                      <a:r>
                        <a:rPr sz="900" dirty="0">
                          <a:latin typeface="Arial"/>
                          <a:cs typeface="Arial"/>
                        </a:rPr>
                        <a:t>–</a:t>
                      </a:r>
                      <a:r>
                        <a:rPr sz="900" spc="5" dirty="0">
                          <a:latin typeface="Arial"/>
                          <a:cs typeface="Arial"/>
                        </a:rPr>
                        <a:t> </a:t>
                      </a:r>
                      <a:r>
                        <a:rPr sz="900" dirty="0">
                          <a:latin typeface="Arial"/>
                          <a:cs typeface="Arial"/>
                        </a:rPr>
                        <a:t>4,5</a:t>
                      </a:r>
                      <a:r>
                        <a:rPr sz="900" spc="-10" dirty="0">
                          <a:latin typeface="Arial"/>
                          <a:cs typeface="Arial"/>
                        </a:rPr>
                        <a:t> </a:t>
                      </a:r>
                      <a:r>
                        <a:rPr sz="900" spc="-5" dirty="0">
                          <a:latin typeface="Arial"/>
                          <a:cs typeface="Arial"/>
                        </a:rPr>
                        <a:t>млн.руб.</a:t>
                      </a:r>
                      <a:endParaRPr sz="90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7"/>
                  </a:ext>
                </a:extLst>
              </a:tr>
              <a:tr h="365125">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885"/>
                        </a:spcBef>
                      </a:pPr>
                      <a:r>
                        <a:rPr sz="900" spc="-5" dirty="0">
                          <a:solidFill>
                            <a:srgbClr val="007EAC"/>
                          </a:solidFill>
                          <a:latin typeface="Arial"/>
                          <a:cs typeface="Arial"/>
                        </a:rPr>
                        <a:t>Водоснабжение</a:t>
                      </a:r>
                      <a:endParaRPr sz="900">
                        <a:latin typeface="Arial"/>
                        <a:cs typeface="Arial"/>
                      </a:endParaRPr>
                    </a:p>
                  </a:txBody>
                  <a:tcPr marL="0" marR="0" marT="11239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marR="109855">
                        <a:lnSpc>
                          <a:spcPct val="100000"/>
                        </a:lnSpc>
                        <a:spcBef>
                          <a:spcPts val="340"/>
                        </a:spcBef>
                      </a:pPr>
                      <a:r>
                        <a:rPr sz="900" dirty="0">
                          <a:latin typeface="Arial"/>
                          <a:cs typeface="Arial"/>
                        </a:rPr>
                        <a:t>точка подключения </a:t>
                      </a:r>
                      <a:r>
                        <a:rPr sz="900" spc="-5" dirty="0">
                          <a:latin typeface="Arial"/>
                          <a:cs typeface="Arial"/>
                        </a:rPr>
                        <a:t>на </a:t>
                      </a:r>
                      <a:r>
                        <a:rPr sz="900" dirty="0">
                          <a:latin typeface="Arial"/>
                          <a:cs typeface="Arial"/>
                        </a:rPr>
                        <a:t>расстоянии 500 м, давление 4 атм., мощность </a:t>
                      </a:r>
                      <a:r>
                        <a:rPr sz="900" spc="-235" dirty="0">
                          <a:latin typeface="Arial"/>
                          <a:cs typeface="Arial"/>
                        </a:rPr>
                        <a:t> </a:t>
                      </a:r>
                      <a:r>
                        <a:rPr sz="900" dirty="0">
                          <a:latin typeface="Arial"/>
                          <a:cs typeface="Arial"/>
                        </a:rPr>
                        <a:t>1800</a:t>
                      </a:r>
                      <a:r>
                        <a:rPr sz="900" spc="-25" dirty="0">
                          <a:latin typeface="Arial"/>
                          <a:cs typeface="Arial"/>
                        </a:rPr>
                        <a:t> </a:t>
                      </a:r>
                      <a:r>
                        <a:rPr sz="900" dirty="0">
                          <a:latin typeface="Arial"/>
                          <a:cs typeface="Arial"/>
                        </a:rPr>
                        <a:t>куб.м.</a:t>
                      </a:r>
                      <a:r>
                        <a:rPr sz="900" spc="10" dirty="0">
                          <a:latin typeface="Arial"/>
                          <a:cs typeface="Arial"/>
                        </a:rPr>
                        <a:t> </a:t>
                      </a:r>
                      <a:r>
                        <a:rPr sz="900" dirty="0">
                          <a:latin typeface="Arial"/>
                          <a:cs typeface="Arial"/>
                        </a:rPr>
                        <a:t>в</a:t>
                      </a:r>
                      <a:r>
                        <a:rPr sz="900" spc="-10" dirty="0">
                          <a:latin typeface="Arial"/>
                          <a:cs typeface="Arial"/>
                        </a:rPr>
                        <a:t> </a:t>
                      </a:r>
                      <a:r>
                        <a:rPr sz="900" dirty="0">
                          <a:latin typeface="Arial"/>
                          <a:cs typeface="Arial"/>
                        </a:rPr>
                        <a:t>год,</a:t>
                      </a:r>
                      <a:r>
                        <a:rPr sz="900" spc="-15" dirty="0">
                          <a:latin typeface="Arial"/>
                          <a:cs typeface="Arial"/>
                        </a:rPr>
                        <a:t> </a:t>
                      </a:r>
                      <a:r>
                        <a:rPr sz="900" dirty="0">
                          <a:latin typeface="Arial"/>
                          <a:cs typeface="Arial"/>
                        </a:rPr>
                        <a:t>тариф</a:t>
                      </a:r>
                      <a:r>
                        <a:rPr sz="900" spc="-5" dirty="0">
                          <a:latin typeface="Arial"/>
                          <a:cs typeface="Arial"/>
                        </a:rPr>
                        <a:t> на</a:t>
                      </a:r>
                      <a:r>
                        <a:rPr sz="900" dirty="0">
                          <a:latin typeface="Arial"/>
                          <a:cs typeface="Arial"/>
                        </a:rPr>
                        <a:t> подключение 3350</a:t>
                      </a:r>
                      <a:r>
                        <a:rPr sz="900" spc="-20" dirty="0">
                          <a:latin typeface="Arial"/>
                          <a:cs typeface="Arial"/>
                        </a:rPr>
                        <a:t> </a:t>
                      </a:r>
                      <a:r>
                        <a:rPr sz="900" dirty="0" err="1">
                          <a:latin typeface="Arial"/>
                          <a:cs typeface="Arial"/>
                        </a:rPr>
                        <a:t>руб</a:t>
                      </a:r>
                      <a:r>
                        <a:rPr sz="900" dirty="0" smtClean="0">
                          <a:latin typeface="Arial"/>
                          <a:cs typeface="Arial"/>
                        </a:rPr>
                        <a:t>.</a:t>
                      </a:r>
                      <a:endParaRPr sz="900" dirty="0">
                        <a:latin typeface="Arial"/>
                        <a:cs typeface="Arial"/>
                      </a:endParaRPr>
                    </a:p>
                  </a:txBody>
                  <a:tcPr marL="0" marR="0" marT="4318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8"/>
                  </a:ext>
                </a:extLst>
              </a:tr>
              <a:tr h="327660">
                <a:tc vMerge="1">
                  <a:txBody>
                    <a:bodyPr/>
                    <a:lstStyle/>
                    <a:p>
                      <a:endParaRPr/>
                    </a:p>
                  </a:txBody>
                  <a:tcPr marL="0" marR="0" marT="0"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solidFill>
                      <a:srgbClr val="D1FFFF"/>
                    </a:solidFill>
                  </a:tcPr>
                </a:tc>
                <a:tc gridSpan="3">
                  <a:txBody>
                    <a:bodyPr/>
                    <a:lstStyle/>
                    <a:p>
                      <a:pPr marL="91440">
                        <a:lnSpc>
                          <a:spcPct val="100000"/>
                        </a:lnSpc>
                        <a:spcBef>
                          <a:spcPts val="735"/>
                        </a:spcBef>
                      </a:pPr>
                      <a:r>
                        <a:rPr sz="900" spc="-5" dirty="0">
                          <a:solidFill>
                            <a:srgbClr val="007EAC"/>
                          </a:solidFill>
                          <a:latin typeface="Arial"/>
                          <a:cs typeface="Arial"/>
                        </a:rPr>
                        <a:t>Водоотведение</a:t>
                      </a:r>
                      <a:endParaRPr sz="900">
                        <a:latin typeface="Arial"/>
                        <a:cs typeface="Arial"/>
                      </a:endParaRPr>
                    </a:p>
                  </a:txBody>
                  <a:tcPr marL="0" marR="0" marT="933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735"/>
                        </a:spcBef>
                      </a:pPr>
                      <a:r>
                        <a:rPr sz="900" spc="-5" dirty="0">
                          <a:latin typeface="Arial"/>
                          <a:cs typeface="Arial"/>
                        </a:rPr>
                        <a:t>необходимо</a:t>
                      </a:r>
                      <a:r>
                        <a:rPr sz="900" dirty="0">
                          <a:latin typeface="Arial"/>
                          <a:cs typeface="Arial"/>
                        </a:rPr>
                        <a:t> строительство</a:t>
                      </a:r>
                      <a:r>
                        <a:rPr sz="900" spc="-20" dirty="0">
                          <a:latin typeface="Arial"/>
                          <a:cs typeface="Arial"/>
                        </a:rPr>
                        <a:t> </a:t>
                      </a:r>
                      <a:r>
                        <a:rPr sz="900" dirty="0">
                          <a:latin typeface="Arial"/>
                          <a:cs typeface="Arial"/>
                        </a:rPr>
                        <a:t>собственных</a:t>
                      </a:r>
                      <a:r>
                        <a:rPr sz="900" spc="-5" dirty="0">
                          <a:latin typeface="Arial"/>
                          <a:cs typeface="Arial"/>
                        </a:rPr>
                        <a:t> </a:t>
                      </a:r>
                      <a:r>
                        <a:rPr sz="900" dirty="0">
                          <a:latin typeface="Arial"/>
                          <a:cs typeface="Arial"/>
                        </a:rPr>
                        <a:t>очистных</a:t>
                      </a:r>
                      <a:r>
                        <a:rPr sz="900" spc="5" dirty="0">
                          <a:latin typeface="Arial"/>
                          <a:cs typeface="Arial"/>
                        </a:rPr>
                        <a:t> </a:t>
                      </a:r>
                      <a:r>
                        <a:rPr sz="900" dirty="0">
                          <a:latin typeface="Arial"/>
                          <a:cs typeface="Arial"/>
                        </a:rPr>
                        <a:t>сооружений</a:t>
                      </a:r>
                      <a:endParaRPr sz="900">
                        <a:latin typeface="Arial"/>
                        <a:cs typeface="Arial"/>
                      </a:endParaRPr>
                    </a:p>
                  </a:txBody>
                  <a:tcPr marL="0" marR="0" marT="9334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4471C4"/>
                      </a:solidFill>
                      <a:prstDash val="solid"/>
                    </a:lnL>
                    <a:lnT w="6350">
                      <a:solidFill>
                        <a:srgbClr val="4471C4"/>
                      </a:solidFill>
                      <a:prstDash val="solid"/>
                    </a:lnT>
                  </a:tcPr>
                </a:tc>
                <a:extLst>
                  <a:ext uri="{0D108BD9-81ED-4DB2-BD59-A6C34878D82A}">
                    <a16:rowId xmlns:a16="http://schemas.microsoft.com/office/drawing/2014/main" val="10009"/>
                  </a:ext>
                </a:extLst>
              </a:tr>
              <a:tr h="243840">
                <a:tc gridSpan="3">
                  <a:txBody>
                    <a:bodyPr/>
                    <a:lstStyle/>
                    <a:p>
                      <a:pPr marL="655955">
                        <a:lnSpc>
                          <a:spcPct val="100000"/>
                        </a:lnSpc>
                        <a:spcBef>
                          <a:spcPts val="380"/>
                        </a:spcBef>
                      </a:pPr>
                      <a:r>
                        <a:rPr sz="1000" spc="-5" dirty="0">
                          <a:solidFill>
                            <a:srgbClr val="007EAC"/>
                          </a:solidFill>
                          <a:latin typeface="Arial"/>
                          <a:cs typeface="Arial"/>
                        </a:rPr>
                        <a:t>Подъездные</a:t>
                      </a:r>
                      <a:r>
                        <a:rPr sz="1000" spc="-20" dirty="0">
                          <a:solidFill>
                            <a:srgbClr val="007EAC"/>
                          </a:solidFill>
                          <a:latin typeface="Arial"/>
                          <a:cs typeface="Arial"/>
                        </a:rPr>
                        <a:t> </a:t>
                      </a:r>
                      <a:r>
                        <a:rPr sz="1000" spc="-10" dirty="0">
                          <a:solidFill>
                            <a:srgbClr val="007EAC"/>
                          </a:solidFill>
                          <a:latin typeface="Arial"/>
                          <a:cs typeface="Arial"/>
                        </a:rPr>
                        <a:t>пути</a:t>
                      </a:r>
                      <a:endParaRPr sz="1000">
                        <a:latin typeface="Arial"/>
                        <a:cs typeface="Arial"/>
                      </a:endParaRPr>
                    </a:p>
                  </a:txBody>
                  <a:tcPr marL="0" marR="0" marT="48260" marB="0">
                    <a:lnL w="12700">
                      <a:solidFill>
                        <a:srgbClr val="4471C4"/>
                      </a:solidFill>
                      <a:prstDash val="solid"/>
                    </a:lnL>
                    <a:lnR w="12700">
                      <a:solidFill>
                        <a:srgbClr val="4471C4"/>
                      </a:solidFill>
                      <a:prstDash val="solid"/>
                    </a:lnR>
                    <a:lnT w="12700">
                      <a:solidFill>
                        <a:srgbClr val="4471C4"/>
                      </a:solidFill>
                      <a:prstDash val="solid"/>
                    </a:lnT>
                    <a:lnB w="1905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445"/>
                        </a:spcBef>
                      </a:pPr>
                      <a:r>
                        <a:rPr sz="900" spc="-5" dirty="0">
                          <a:latin typeface="Arial"/>
                          <a:cs typeface="Arial"/>
                        </a:rPr>
                        <a:t>грунтовая</a:t>
                      </a:r>
                      <a:r>
                        <a:rPr sz="900" spc="-10" dirty="0">
                          <a:latin typeface="Arial"/>
                          <a:cs typeface="Arial"/>
                        </a:rPr>
                        <a:t> </a:t>
                      </a:r>
                      <a:r>
                        <a:rPr sz="900" spc="-5" dirty="0">
                          <a:latin typeface="Arial"/>
                          <a:cs typeface="Arial"/>
                        </a:rPr>
                        <a:t>дорога</a:t>
                      </a:r>
                      <a:r>
                        <a:rPr sz="900" spc="-25" dirty="0">
                          <a:latin typeface="Arial"/>
                          <a:cs typeface="Arial"/>
                        </a:rPr>
                        <a:t> </a:t>
                      </a:r>
                      <a:r>
                        <a:rPr sz="900" dirty="0">
                          <a:latin typeface="Arial"/>
                          <a:cs typeface="Arial"/>
                        </a:rPr>
                        <a:t>примыкает</a:t>
                      </a:r>
                      <a:r>
                        <a:rPr sz="900" spc="-20" dirty="0">
                          <a:latin typeface="Arial"/>
                          <a:cs typeface="Arial"/>
                        </a:rPr>
                        <a:t> </a:t>
                      </a:r>
                      <a:r>
                        <a:rPr sz="900" dirty="0">
                          <a:latin typeface="Arial"/>
                          <a:cs typeface="Arial"/>
                        </a:rPr>
                        <a:t>к</a:t>
                      </a:r>
                      <a:r>
                        <a:rPr sz="900" spc="-10" dirty="0">
                          <a:latin typeface="Arial"/>
                          <a:cs typeface="Arial"/>
                        </a:rPr>
                        <a:t> </a:t>
                      </a:r>
                      <a:r>
                        <a:rPr sz="900" spc="-5" dirty="0">
                          <a:latin typeface="Arial"/>
                          <a:cs typeface="Arial"/>
                        </a:rPr>
                        <a:t>участку</a:t>
                      </a:r>
                      <a:endParaRPr sz="900">
                        <a:latin typeface="Arial"/>
                        <a:cs typeface="Arial"/>
                      </a:endParaRPr>
                    </a:p>
                  </a:txBody>
                  <a:tcPr marL="0" marR="0" marT="56515"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rowSpan="2" gridSpan="2">
                  <a:txBody>
                    <a:bodyPr/>
                    <a:lstStyle/>
                    <a:p>
                      <a:pPr>
                        <a:lnSpc>
                          <a:spcPct val="100000"/>
                        </a:lnSpc>
                      </a:pPr>
                      <a:endParaRPr sz="1000">
                        <a:latin typeface="Times New Roman"/>
                        <a:cs typeface="Times New Roman"/>
                      </a:endParaRPr>
                    </a:p>
                  </a:txBody>
                  <a:tcPr marL="0" marR="0" marT="0" marB="0">
                    <a:lnL w="12700" cap="flat" cmpd="sng" algn="ctr">
                      <a:solidFill>
                        <a:srgbClr val="4471C4"/>
                      </a:solidFill>
                      <a:prstDash val="solid"/>
                      <a:round/>
                      <a:headEnd type="none" w="med" len="med"/>
                      <a:tailEnd type="none" w="med" len="med"/>
                    </a:lnL>
                  </a:tcPr>
                </a:tc>
                <a:tc rowSpan="2" hMerge="1">
                  <a:txBody>
                    <a:bodyPr/>
                    <a:lstStyle/>
                    <a:p>
                      <a:endParaRPr/>
                    </a:p>
                  </a:txBody>
                  <a:tcPr marL="0" marR="0" marT="0" marB="0"/>
                </a:tc>
                <a:extLst>
                  <a:ext uri="{0D108BD9-81ED-4DB2-BD59-A6C34878D82A}">
                    <a16:rowId xmlns:a16="http://schemas.microsoft.com/office/drawing/2014/main" val="10010"/>
                  </a:ext>
                </a:extLst>
              </a:tr>
              <a:tr h="244475">
                <a:tc gridSpan="3">
                  <a:txBody>
                    <a:bodyPr/>
                    <a:lstStyle/>
                    <a:p>
                      <a:pPr marL="430530">
                        <a:lnSpc>
                          <a:spcPct val="100000"/>
                        </a:lnSpc>
                        <a:spcBef>
                          <a:spcPts val="345"/>
                        </a:spcBef>
                      </a:pPr>
                      <a:r>
                        <a:rPr sz="1000" spc="-10" dirty="0">
                          <a:solidFill>
                            <a:srgbClr val="007EAC"/>
                          </a:solidFill>
                          <a:latin typeface="Arial"/>
                          <a:cs typeface="Arial"/>
                        </a:rPr>
                        <a:t>Условия</a:t>
                      </a:r>
                      <a:r>
                        <a:rPr sz="1000" spc="15" dirty="0">
                          <a:solidFill>
                            <a:srgbClr val="007EAC"/>
                          </a:solidFill>
                          <a:latin typeface="Arial"/>
                          <a:cs typeface="Arial"/>
                        </a:rPr>
                        <a:t> </a:t>
                      </a:r>
                      <a:r>
                        <a:rPr sz="1000" spc="-10" dirty="0">
                          <a:solidFill>
                            <a:srgbClr val="007EAC"/>
                          </a:solidFill>
                          <a:latin typeface="Arial"/>
                          <a:cs typeface="Arial"/>
                        </a:rPr>
                        <a:t>предоставления</a:t>
                      </a:r>
                      <a:endParaRPr sz="1000">
                        <a:latin typeface="Arial"/>
                        <a:cs typeface="Arial"/>
                      </a:endParaRPr>
                    </a:p>
                  </a:txBody>
                  <a:tcPr marL="0" marR="0" marT="43815" marB="0">
                    <a:lnL w="12700">
                      <a:solidFill>
                        <a:srgbClr val="4471C4"/>
                      </a:solidFill>
                      <a:prstDash val="solid"/>
                    </a:lnL>
                    <a:lnR w="12700">
                      <a:solidFill>
                        <a:srgbClr val="4471C4"/>
                      </a:solidFill>
                      <a:prstDash val="solid"/>
                    </a:lnR>
                    <a:lnT w="19050">
                      <a:solidFill>
                        <a:srgbClr val="4471C4"/>
                      </a:solidFill>
                      <a:prstDash val="solid"/>
                    </a:lnT>
                    <a:lnB w="12700">
                      <a:solidFill>
                        <a:srgbClr val="4471C4"/>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gridSpan="3">
                  <a:txBody>
                    <a:bodyPr/>
                    <a:lstStyle/>
                    <a:p>
                      <a:pPr marL="91440">
                        <a:lnSpc>
                          <a:spcPct val="100000"/>
                        </a:lnSpc>
                        <a:spcBef>
                          <a:spcPts val="409"/>
                        </a:spcBef>
                      </a:pPr>
                      <a:r>
                        <a:rPr sz="900" spc="-5" dirty="0">
                          <a:latin typeface="Arial"/>
                          <a:cs typeface="Arial"/>
                        </a:rPr>
                        <a:t>аренда:</a:t>
                      </a:r>
                      <a:r>
                        <a:rPr sz="900" spc="-20" dirty="0">
                          <a:latin typeface="Arial"/>
                          <a:cs typeface="Arial"/>
                        </a:rPr>
                        <a:t> </a:t>
                      </a:r>
                      <a:r>
                        <a:rPr sz="900" dirty="0">
                          <a:latin typeface="Arial"/>
                          <a:cs typeface="Arial"/>
                        </a:rPr>
                        <a:t>86,3</a:t>
                      </a:r>
                      <a:r>
                        <a:rPr sz="900" spc="-30" dirty="0">
                          <a:latin typeface="Arial"/>
                          <a:cs typeface="Arial"/>
                        </a:rPr>
                        <a:t> </a:t>
                      </a:r>
                      <a:r>
                        <a:rPr sz="900" dirty="0">
                          <a:latin typeface="Arial"/>
                          <a:cs typeface="Arial"/>
                        </a:rPr>
                        <a:t>тыс.</a:t>
                      </a:r>
                      <a:r>
                        <a:rPr sz="900" spc="-5" dirty="0">
                          <a:latin typeface="Arial"/>
                          <a:cs typeface="Arial"/>
                        </a:rPr>
                        <a:t> руб.</a:t>
                      </a:r>
                      <a:r>
                        <a:rPr sz="900" spc="-10" dirty="0">
                          <a:latin typeface="Arial"/>
                          <a:cs typeface="Arial"/>
                        </a:rPr>
                        <a:t> </a:t>
                      </a:r>
                      <a:r>
                        <a:rPr sz="900" dirty="0">
                          <a:latin typeface="Arial"/>
                          <a:cs typeface="Arial"/>
                        </a:rPr>
                        <a:t>в</a:t>
                      </a:r>
                      <a:r>
                        <a:rPr sz="900" spc="-20" dirty="0">
                          <a:latin typeface="Arial"/>
                          <a:cs typeface="Arial"/>
                        </a:rPr>
                        <a:t> </a:t>
                      </a:r>
                      <a:r>
                        <a:rPr sz="900" spc="-5" dirty="0">
                          <a:latin typeface="Arial"/>
                          <a:cs typeface="Arial"/>
                        </a:rPr>
                        <a:t>год</a:t>
                      </a:r>
                      <a:endParaRPr sz="900">
                        <a:latin typeface="Arial"/>
                        <a:cs typeface="Arial"/>
                      </a:endParaRPr>
                    </a:p>
                  </a:txBody>
                  <a:tcPr marL="0" marR="0" marT="52069" marB="0">
                    <a:lnL w="12700">
                      <a:solidFill>
                        <a:srgbClr val="4471C4"/>
                      </a:solidFill>
                      <a:prstDash val="solid"/>
                    </a:lnL>
                    <a:lnR w="12700">
                      <a:solidFill>
                        <a:srgbClr val="4471C4"/>
                      </a:solidFill>
                      <a:prstDash val="solid"/>
                    </a:lnR>
                    <a:lnT w="12700">
                      <a:solidFill>
                        <a:srgbClr val="4471C4"/>
                      </a:solidFill>
                      <a:prstDash val="solid"/>
                    </a:lnT>
                    <a:lnB w="12700">
                      <a:solidFill>
                        <a:srgbClr val="4471C4"/>
                      </a:solidFill>
                      <a:prstDash val="solid"/>
                    </a:lnB>
                  </a:tcPr>
                </a:tc>
                <a:tc hMerge="1">
                  <a:txBody>
                    <a:bodyPr/>
                    <a:lstStyle/>
                    <a:p>
                      <a:endParaRPr/>
                    </a:p>
                  </a:txBody>
                  <a:tcPr marL="0" marR="0" marT="0" marB="0"/>
                </a:tc>
                <a:tc hMerge="1">
                  <a:txBody>
                    <a:bodyPr/>
                    <a:lstStyle/>
                    <a:p>
                      <a:endParaRPr/>
                    </a:p>
                  </a:txBody>
                  <a:tcPr marL="0" marR="0" marT="0" marB="0"/>
                </a:tc>
                <a:tc gridSpan="2" vMerge="1">
                  <a:txBody>
                    <a:bodyPr/>
                    <a:lstStyle/>
                    <a:p>
                      <a:endParaRPr/>
                    </a:p>
                  </a:txBody>
                  <a:tcPr marL="0" marR="0" marT="0" marB="0">
                    <a:lnL w="19050">
                      <a:solidFill>
                        <a:srgbClr val="4471C4"/>
                      </a:solidFill>
                      <a:prstDash val="solid"/>
                    </a:lnL>
                  </a:tcPr>
                </a:tc>
                <a:tc hMerge="1" v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13</a:t>
            </a:fld>
            <a:endParaRPr spc="-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6104" y="3697211"/>
            <a:ext cx="1015745" cy="1018806"/>
          </a:xfrm>
          <a:prstGeom prst="rect">
            <a:avLst/>
          </a:prstGeom>
        </p:spPr>
      </p:pic>
      <p:pic>
        <p:nvPicPr>
          <p:cNvPr id="3" name="object 3"/>
          <p:cNvPicPr/>
          <p:nvPr/>
        </p:nvPicPr>
        <p:blipFill>
          <a:blip r:embed="rId3" cstate="print"/>
          <a:stretch>
            <a:fillRect/>
          </a:stretch>
        </p:blipFill>
        <p:spPr>
          <a:xfrm>
            <a:off x="617081" y="3756497"/>
            <a:ext cx="943494" cy="942156"/>
          </a:xfrm>
          <a:prstGeom prst="rect">
            <a:avLst/>
          </a:prstGeom>
        </p:spPr>
      </p:pic>
      <p:pic>
        <p:nvPicPr>
          <p:cNvPr id="4" name="object 4"/>
          <p:cNvPicPr/>
          <p:nvPr/>
        </p:nvPicPr>
        <p:blipFill>
          <a:blip r:embed="rId4" cstate="print"/>
          <a:stretch>
            <a:fillRect/>
          </a:stretch>
        </p:blipFill>
        <p:spPr>
          <a:xfrm>
            <a:off x="3906011" y="5222748"/>
            <a:ext cx="1016508" cy="1019556"/>
          </a:xfrm>
          <a:prstGeom prst="rect">
            <a:avLst/>
          </a:prstGeom>
        </p:spPr>
      </p:pic>
      <p:pic>
        <p:nvPicPr>
          <p:cNvPr id="5" name="object 5"/>
          <p:cNvPicPr/>
          <p:nvPr/>
        </p:nvPicPr>
        <p:blipFill>
          <a:blip r:embed="rId5" cstate="print"/>
          <a:stretch>
            <a:fillRect/>
          </a:stretch>
        </p:blipFill>
        <p:spPr>
          <a:xfrm>
            <a:off x="2060448" y="155448"/>
            <a:ext cx="5498592" cy="768096"/>
          </a:xfrm>
          <a:prstGeom prst="rect">
            <a:avLst/>
          </a:prstGeom>
        </p:spPr>
      </p:pic>
      <p:sp>
        <p:nvSpPr>
          <p:cNvPr id="6" name="object 6"/>
          <p:cNvSpPr txBox="1"/>
          <p:nvPr/>
        </p:nvSpPr>
        <p:spPr>
          <a:xfrm>
            <a:off x="2710433" y="343027"/>
            <a:ext cx="419989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Малое</a:t>
            </a:r>
            <a:r>
              <a:rPr sz="2400" spc="-15" dirty="0">
                <a:solidFill>
                  <a:srgbClr val="FFFFFF"/>
                </a:solidFill>
                <a:latin typeface="Arial"/>
                <a:cs typeface="Arial"/>
              </a:rPr>
              <a:t> </a:t>
            </a:r>
            <a:r>
              <a:rPr sz="2400" spc="-20" dirty="0">
                <a:solidFill>
                  <a:srgbClr val="FFFFFF"/>
                </a:solidFill>
                <a:latin typeface="Arial"/>
                <a:cs typeface="Arial"/>
              </a:rPr>
              <a:t>предпринимательство</a:t>
            </a:r>
            <a:endParaRPr sz="2400">
              <a:latin typeface="Arial"/>
              <a:cs typeface="Arial"/>
            </a:endParaRPr>
          </a:p>
        </p:txBody>
      </p:sp>
      <p:sp>
        <p:nvSpPr>
          <p:cNvPr id="7" name="object 7"/>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dirty="0" smtClean="0">
                <a:solidFill>
                  <a:srgbClr val="001F5F"/>
                </a:solidFill>
                <a:latin typeface="Arial"/>
                <a:cs typeface="Arial"/>
              </a:rPr>
              <a:t>Сычевский </a:t>
            </a:r>
            <a:r>
              <a:rPr sz="1100" dirty="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dirty="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dirty="0">
              <a:latin typeface="Arial"/>
              <a:cs typeface="Arial"/>
            </a:endParaRPr>
          </a:p>
        </p:txBody>
      </p:sp>
      <p:grpSp>
        <p:nvGrpSpPr>
          <p:cNvPr id="8" name="object 8"/>
          <p:cNvGrpSpPr/>
          <p:nvPr/>
        </p:nvGrpSpPr>
        <p:grpSpPr>
          <a:xfrm>
            <a:off x="819911" y="5183124"/>
            <a:ext cx="1057910" cy="1059180"/>
            <a:chOff x="819911" y="5183124"/>
            <a:chExt cx="1057910" cy="1059180"/>
          </a:xfrm>
        </p:grpSpPr>
        <p:pic>
          <p:nvPicPr>
            <p:cNvPr id="9" name="object 9"/>
            <p:cNvPicPr/>
            <p:nvPr/>
          </p:nvPicPr>
          <p:blipFill>
            <a:blip r:embed="rId6" cstate="print"/>
            <a:stretch>
              <a:fillRect/>
            </a:stretch>
          </p:blipFill>
          <p:spPr>
            <a:xfrm>
              <a:off x="868679" y="5231892"/>
              <a:ext cx="975359" cy="978408"/>
            </a:xfrm>
            <a:prstGeom prst="rect">
              <a:avLst/>
            </a:prstGeom>
          </p:spPr>
        </p:pic>
        <p:pic>
          <p:nvPicPr>
            <p:cNvPr id="10" name="object 10"/>
            <p:cNvPicPr/>
            <p:nvPr/>
          </p:nvPicPr>
          <p:blipFill>
            <a:blip r:embed="rId7" cstate="print"/>
            <a:stretch>
              <a:fillRect/>
            </a:stretch>
          </p:blipFill>
          <p:spPr>
            <a:xfrm>
              <a:off x="819911" y="5183124"/>
              <a:ext cx="1057656" cy="1059180"/>
            </a:xfrm>
            <a:prstGeom prst="rect">
              <a:avLst/>
            </a:prstGeom>
          </p:spPr>
        </p:pic>
      </p:grpSp>
      <p:grpSp>
        <p:nvGrpSpPr>
          <p:cNvPr id="11" name="object 11"/>
          <p:cNvGrpSpPr/>
          <p:nvPr/>
        </p:nvGrpSpPr>
        <p:grpSpPr>
          <a:xfrm>
            <a:off x="2328672" y="5480304"/>
            <a:ext cx="1069975" cy="1130300"/>
            <a:chOff x="2328672" y="5480304"/>
            <a:chExt cx="1069975" cy="1130300"/>
          </a:xfrm>
        </p:grpSpPr>
        <p:pic>
          <p:nvPicPr>
            <p:cNvPr id="12" name="object 12"/>
            <p:cNvPicPr/>
            <p:nvPr/>
          </p:nvPicPr>
          <p:blipFill>
            <a:blip r:embed="rId8" cstate="print"/>
            <a:stretch>
              <a:fillRect/>
            </a:stretch>
          </p:blipFill>
          <p:spPr>
            <a:xfrm>
              <a:off x="2363724" y="5497068"/>
              <a:ext cx="992124" cy="990600"/>
            </a:xfrm>
            <a:prstGeom prst="rect">
              <a:avLst/>
            </a:prstGeom>
          </p:spPr>
        </p:pic>
        <p:pic>
          <p:nvPicPr>
            <p:cNvPr id="13" name="object 13"/>
            <p:cNvPicPr/>
            <p:nvPr/>
          </p:nvPicPr>
          <p:blipFill>
            <a:blip r:embed="rId9" cstate="print"/>
            <a:stretch>
              <a:fillRect/>
            </a:stretch>
          </p:blipFill>
          <p:spPr>
            <a:xfrm>
              <a:off x="2328672" y="5480304"/>
              <a:ext cx="1069848" cy="1071372"/>
            </a:xfrm>
            <a:prstGeom prst="rect">
              <a:avLst/>
            </a:prstGeom>
          </p:spPr>
        </p:pic>
        <p:pic>
          <p:nvPicPr>
            <p:cNvPr id="14" name="object 14"/>
            <p:cNvPicPr/>
            <p:nvPr/>
          </p:nvPicPr>
          <p:blipFill>
            <a:blip r:embed="rId10" cstate="print"/>
            <a:stretch>
              <a:fillRect/>
            </a:stretch>
          </p:blipFill>
          <p:spPr>
            <a:xfrm>
              <a:off x="2474976" y="5600700"/>
              <a:ext cx="852677" cy="1009649"/>
            </a:xfrm>
            <a:prstGeom prst="rect">
              <a:avLst/>
            </a:prstGeom>
          </p:spPr>
        </p:pic>
      </p:grpSp>
      <p:grpSp>
        <p:nvGrpSpPr>
          <p:cNvPr id="15" name="object 15"/>
          <p:cNvGrpSpPr/>
          <p:nvPr/>
        </p:nvGrpSpPr>
        <p:grpSpPr>
          <a:xfrm>
            <a:off x="3846576" y="5199888"/>
            <a:ext cx="1107440" cy="1118235"/>
            <a:chOff x="3846576" y="5199888"/>
            <a:chExt cx="1107440" cy="1118235"/>
          </a:xfrm>
        </p:grpSpPr>
        <p:pic>
          <p:nvPicPr>
            <p:cNvPr id="16" name="object 16"/>
            <p:cNvPicPr/>
            <p:nvPr/>
          </p:nvPicPr>
          <p:blipFill>
            <a:blip r:embed="rId11" cstate="print"/>
            <a:stretch>
              <a:fillRect/>
            </a:stretch>
          </p:blipFill>
          <p:spPr>
            <a:xfrm>
              <a:off x="3883152" y="5199888"/>
              <a:ext cx="1060703" cy="1060704"/>
            </a:xfrm>
            <a:prstGeom prst="rect">
              <a:avLst/>
            </a:prstGeom>
          </p:spPr>
        </p:pic>
        <p:pic>
          <p:nvPicPr>
            <p:cNvPr id="17" name="object 17"/>
            <p:cNvPicPr/>
            <p:nvPr/>
          </p:nvPicPr>
          <p:blipFill>
            <a:blip r:embed="rId12" cstate="print"/>
            <a:stretch>
              <a:fillRect/>
            </a:stretch>
          </p:blipFill>
          <p:spPr>
            <a:xfrm>
              <a:off x="3846576" y="5308092"/>
              <a:ext cx="1107186" cy="1009650"/>
            </a:xfrm>
            <a:prstGeom prst="rect">
              <a:avLst/>
            </a:prstGeom>
          </p:spPr>
        </p:pic>
      </p:grpSp>
      <p:grpSp>
        <p:nvGrpSpPr>
          <p:cNvPr id="18" name="object 18"/>
          <p:cNvGrpSpPr/>
          <p:nvPr/>
        </p:nvGrpSpPr>
        <p:grpSpPr>
          <a:xfrm>
            <a:off x="502919" y="3689604"/>
            <a:ext cx="1117600" cy="1093470"/>
            <a:chOff x="502919" y="3689604"/>
            <a:chExt cx="1117600" cy="1093470"/>
          </a:xfrm>
        </p:grpSpPr>
        <p:pic>
          <p:nvPicPr>
            <p:cNvPr id="19" name="object 19"/>
            <p:cNvPicPr/>
            <p:nvPr/>
          </p:nvPicPr>
          <p:blipFill>
            <a:blip r:embed="rId13" cstate="print"/>
            <a:stretch>
              <a:fillRect/>
            </a:stretch>
          </p:blipFill>
          <p:spPr>
            <a:xfrm>
              <a:off x="557783" y="3689604"/>
              <a:ext cx="1062228" cy="1062228"/>
            </a:xfrm>
            <a:prstGeom prst="rect">
              <a:avLst/>
            </a:prstGeom>
          </p:spPr>
        </p:pic>
        <p:pic>
          <p:nvPicPr>
            <p:cNvPr id="20" name="object 20"/>
            <p:cNvPicPr/>
            <p:nvPr/>
          </p:nvPicPr>
          <p:blipFill>
            <a:blip r:embed="rId14" cstate="print"/>
            <a:stretch>
              <a:fillRect/>
            </a:stretch>
          </p:blipFill>
          <p:spPr>
            <a:xfrm>
              <a:off x="502919" y="3773424"/>
              <a:ext cx="1107186" cy="1009650"/>
            </a:xfrm>
            <a:prstGeom prst="rect">
              <a:avLst/>
            </a:prstGeom>
          </p:spPr>
        </p:pic>
      </p:grpSp>
      <p:grpSp>
        <p:nvGrpSpPr>
          <p:cNvPr id="21" name="object 21"/>
          <p:cNvGrpSpPr/>
          <p:nvPr/>
        </p:nvGrpSpPr>
        <p:grpSpPr>
          <a:xfrm>
            <a:off x="2325623" y="3668268"/>
            <a:ext cx="1074420" cy="1115060"/>
            <a:chOff x="2325623" y="3668268"/>
            <a:chExt cx="1074420" cy="1115060"/>
          </a:xfrm>
        </p:grpSpPr>
        <p:pic>
          <p:nvPicPr>
            <p:cNvPr id="22" name="object 22"/>
            <p:cNvPicPr/>
            <p:nvPr/>
          </p:nvPicPr>
          <p:blipFill>
            <a:blip r:embed="rId15" cstate="print"/>
            <a:stretch>
              <a:fillRect/>
            </a:stretch>
          </p:blipFill>
          <p:spPr>
            <a:xfrm>
              <a:off x="2325623" y="3668268"/>
              <a:ext cx="1074420" cy="1072896"/>
            </a:xfrm>
            <a:prstGeom prst="rect">
              <a:avLst/>
            </a:prstGeom>
          </p:spPr>
        </p:pic>
        <p:pic>
          <p:nvPicPr>
            <p:cNvPr id="23" name="object 23"/>
            <p:cNvPicPr/>
            <p:nvPr/>
          </p:nvPicPr>
          <p:blipFill>
            <a:blip r:embed="rId16" cstate="print"/>
            <a:stretch>
              <a:fillRect/>
            </a:stretch>
          </p:blipFill>
          <p:spPr>
            <a:xfrm>
              <a:off x="2442971" y="3773424"/>
              <a:ext cx="852677" cy="1009650"/>
            </a:xfrm>
            <a:prstGeom prst="rect">
              <a:avLst/>
            </a:prstGeom>
          </p:spPr>
        </p:pic>
      </p:grpSp>
      <p:pic>
        <p:nvPicPr>
          <p:cNvPr id="24" name="object 24"/>
          <p:cNvPicPr/>
          <p:nvPr/>
        </p:nvPicPr>
        <p:blipFill>
          <a:blip r:embed="rId17" cstate="print"/>
          <a:stretch>
            <a:fillRect/>
          </a:stretch>
        </p:blipFill>
        <p:spPr>
          <a:xfrm>
            <a:off x="1082039" y="2188464"/>
            <a:ext cx="842772" cy="854963"/>
          </a:xfrm>
          <a:prstGeom prst="rect">
            <a:avLst/>
          </a:prstGeom>
        </p:spPr>
      </p:pic>
      <p:pic>
        <p:nvPicPr>
          <p:cNvPr id="25" name="object 25"/>
          <p:cNvPicPr/>
          <p:nvPr/>
        </p:nvPicPr>
        <p:blipFill>
          <a:blip r:embed="rId18" cstate="print"/>
          <a:stretch>
            <a:fillRect/>
          </a:stretch>
        </p:blipFill>
        <p:spPr>
          <a:xfrm>
            <a:off x="0" y="1222248"/>
            <a:ext cx="2859024" cy="900684"/>
          </a:xfrm>
          <a:prstGeom prst="rect">
            <a:avLst/>
          </a:prstGeom>
        </p:spPr>
      </p:pic>
      <p:sp>
        <p:nvSpPr>
          <p:cNvPr id="26" name="object 26"/>
          <p:cNvSpPr txBox="1"/>
          <p:nvPr/>
        </p:nvSpPr>
        <p:spPr>
          <a:xfrm>
            <a:off x="279298" y="1287526"/>
            <a:ext cx="2300605" cy="756920"/>
          </a:xfrm>
          <a:prstGeom prst="rect">
            <a:avLst/>
          </a:prstGeom>
        </p:spPr>
        <p:txBody>
          <a:bodyPr vert="horz" wrap="square" lIns="0" tIns="12065" rIns="0" bIns="0" rtlCol="0">
            <a:spAutoFit/>
          </a:bodyPr>
          <a:lstStyle/>
          <a:p>
            <a:pPr marL="12065" marR="5080" indent="-2540" algn="ctr">
              <a:lnSpc>
                <a:spcPct val="100000"/>
              </a:lnSpc>
              <a:spcBef>
                <a:spcPts val="95"/>
              </a:spcBef>
            </a:pPr>
            <a:r>
              <a:rPr sz="1600" b="1" spc="-15" dirty="0">
                <a:solidFill>
                  <a:srgbClr val="007EAC"/>
                </a:solidFill>
                <a:latin typeface="Arial"/>
                <a:cs typeface="Arial"/>
              </a:rPr>
              <a:t>Число</a:t>
            </a:r>
            <a:r>
              <a:rPr sz="1600" b="1" spc="5" dirty="0">
                <a:solidFill>
                  <a:srgbClr val="007EAC"/>
                </a:solidFill>
                <a:latin typeface="Arial"/>
                <a:cs typeface="Arial"/>
              </a:rPr>
              <a:t> </a:t>
            </a:r>
            <a:r>
              <a:rPr sz="1600" b="1" spc="-15" dirty="0">
                <a:solidFill>
                  <a:srgbClr val="007EAC"/>
                </a:solidFill>
                <a:latin typeface="Arial"/>
                <a:cs typeface="Arial"/>
              </a:rPr>
              <a:t>субъектов </a:t>
            </a:r>
            <a:r>
              <a:rPr sz="1600" b="1" spc="-10" dirty="0">
                <a:solidFill>
                  <a:srgbClr val="007EAC"/>
                </a:solidFill>
                <a:latin typeface="Arial"/>
                <a:cs typeface="Arial"/>
              </a:rPr>
              <a:t> </a:t>
            </a:r>
            <a:r>
              <a:rPr sz="1600" b="1" spc="-20" dirty="0">
                <a:solidFill>
                  <a:srgbClr val="007EAC"/>
                </a:solidFill>
                <a:latin typeface="Arial"/>
                <a:cs typeface="Arial"/>
              </a:rPr>
              <a:t>малого</a:t>
            </a:r>
            <a:r>
              <a:rPr sz="1600" b="1" spc="15" dirty="0">
                <a:solidFill>
                  <a:srgbClr val="007EAC"/>
                </a:solidFill>
                <a:latin typeface="Arial"/>
                <a:cs typeface="Arial"/>
              </a:rPr>
              <a:t> </a:t>
            </a:r>
            <a:r>
              <a:rPr sz="1600" b="1" spc="-5" dirty="0">
                <a:solidFill>
                  <a:srgbClr val="007EAC"/>
                </a:solidFill>
                <a:latin typeface="Arial"/>
                <a:cs typeface="Arial"/>
              </a:rPr>
              <a:t>и</a:t>
            </a:r>
            <a:r>
              <a:rPr sz="1600" b="1" dirty="0">
                <a:solidFill>
                  <a:srgbClr val="007EAC"/>
                </a:solidFill>
                <a:latin typeface="Arial"/>
                <a:cs typeface="Arial"/>
              </a:rPr>
              <a:t> </a:t>
            </a:r>
            <a:r>
              <a:rPr sz="1600" b="1" spc="-10" dirty="0">
                <a:solidFill>
                  <a:srgbClr val="007EAC"/>
                </a:solidFill>
                <a:latin typeface="Arial"/>
                <a:cs typeface="Arial"/>
              </a:rPr>
              <a:t>среднего </a:t>
            </a:r>
            <a:r>
              <a:rPr sz="1600" b="1" spc="-5" dirty="0">
                <a:solidFill>
                  <a:srgbClr val="007EAC"/>
                </a:solidFill>
                <a:latin typeface="Arial"/>
                <a:cs typeface="Arial"/>
              </a:rPr>
              <a:t> п</a:t>
            </a:r>
            <a:r>
              <a:rPr sz="1600" b="1" spc="-15" dirty="0">
                <a:solidFill>
                  <a:srgbClr val="007EAC"/>
                </a:solidFill>
                <a:latin typeface="Arial"/>
                <a:cs typeface="Arial"/>
              </a:rPr>
              <a:t>р</a:t>
            </a:r>
            <a:r>
              <a:rPr sz="1600" b="1" spc="-10" dirty="0">
                <a:solidFill>
                  <a:srgbClr val="007EAC"/>
                </a:solidFill>
                <a:latin typeface="Arial"/>
                <a:cs typeface="Arial"/>
              </a:rPr>
              <a:t>ед</a:t>
            </a:r>
            <a:r>
              <a:rPr sz="1600" b="1" spc="-5" dirty="0">
                <a:solidFill>
                  <a:srgbClr val="007EAC"/>
                </a:solidFill>
                <a:latin typeface="Arial"/>
                <a:cs typeface="Arial"/>
              </a:rPr>
              <a:t>п</a:t>
            </a:r>
            <a:r>
              <a:rPr sz="1600" b="1" spc="-15" dirty="0">
                <a:solidFill>
                  <a:srgbClr val="007EAC"/>
                </a:solidFill>
                <a:latin typeface="Arial"/>
                <a:cs typeface="Arial"/>
              </a:rPr>
              <a:t>р</a:t>
            </a:r>
            <a:r>
              <a:rPr sz="1600" b="1" spc="-5" dirty="0">
                <a:solidFill>
                  <a:srgbClr val="007EAC"/>
                </a:solidFill>
                <a:latin typeface="Arial"/>
                <a:cs typeface="Arial"/>
              </a:rPr>
              <a:t>ини</a:t>
            </a:r>
            <a:r>
              <a:rPr sz="1600" b="1" spc="-35" dirty="0">
                <a:solidFill>
                  <a:srgbClr val="007EAC"/>
                </a:solidFill>
                <a:latin typeface="Arial"/>
                <a:cs typeface="Arial"/>
              </a:rPr>
              <a:t>м</a:t>
            </a:r>
            <a:r>
              <a:rPr sz="1600" b="1" spc="-10" dirty="0">
                <a:solidFill>
                  <a:srgbClr val="007EAC"/>
                </a:solidFill>
                <a:latin typeface="Arial"/>
                <a:cs typeface="Arial"/>
              </a:rPr>
              <a:t>а</a:t>
            </a:r>
            <a:r>
              <a:rPr sz="1600" b="1" spc="-20" dirty="0">
                <a:solidFill>
                  <a:srgbClr val="007EAC"/>
                </a:solidFill>
                <a:latin typeface="Arial"/>
                <a:cs typeface="Arial"/>
              </a:rPr>
              <a:t>т</a:t>
            </a:r>
            <a:r>
              <a:rPr sz="1600" b="1" spc="-10" dirty="0">
                <a:solidFill>
                  <a:srgbClr val="007EAC"/>
                </a:solidFill>
                <a:latin typeface="Arial"/>
                <a:cs typeface="Arial"/>
              </a:rPr>
              <a:t>ел</a:t>
            </a:r>
            <a:r>
              <a:rPr sz="1600" b="1" spc="-5" dirty="0">
                <a:solidFill>
                  <a:srgbClr val="007EAC"/>
                </a:solidFill>
                <a:latin typeface="Arial"/>
                <a:cs typeface="Arial"/>
              </a:rPr>
              <a:t>ь</a:t>
            </a:r>
            <a:r>
              <a:rPr sz="1600" b="1" spc="5" dirty="0">
                <a:solidFill>
                  <a:srgbClr val="007EAC"/>
                </a:solidFill>
                <a:latin typeface="Arial"/>
                <a:cs typeface="Arial"/>
              </a:rPr>
              <a:t>с</a:t>
            </a:r>
            <a:r>
              <a:rPr sz="1600" b="1" dirty="0">
                <a:solidFill>
                  <a:srgbClr val="007EAC"/>
                </a:solidFill>
                <a:latin typeface="Arial"/>
                <a:cs typeface="Arial"/>
              </a:rPr>
              <a:t>т</a:t>
            </a:r>
            <a:r>
              <a:rPr sz="1600" b="1" spc="-30" dirty="0">
                <a:solidFill>
                  <a:srgbClr val="007EAC"/>
                </a:solidFill>
                <a:latin typeface="Arial"/>
                <a:cs typeface="Arial"/>
              </a:rPr>
              <a:t>в</a:t>
            </a:r>
            <a:r>
              <a:rPr sz="1600" b="1" spc="-5" dirty="0">
                <a:solidFill>
                  <a:srgbClr val="007EAC"/>
                </a:solidFill>
                <a:latin typeface="Arial"/>
                <a:cs typeface="Arial"/>
              </a:rPr>
              <a:t>а</a:t>
            </a:r>
            <a:endParaRPr sz="1600">
              <a:latin typeface="Arial"/>
              <a:cs typeface="Arial"/>
            </a:endParaRPr>
          </a:p>
        </p:txBody>
      </p:sp>
      <p:sp>
        <p:nvSpPr>
          <p:cNvPr id="27" name="object 27"/>
          <p:cNvSpPr txBox="1"/>
          <p:nvPr/>
        </p:nvSpPr>
        <p:spPr>
          <a:xfrm>
            <a:off x="1063606" y="2352665"/>
            <a:ext cx="1816227" cy="548868"/>
          </a:xfrm>
          <a:prstGeom prst="rect">
            <a:avLst/>
          </a:prstGeom>
        </p:spPr>
        <p:txBody>
          <a:bodyPr vert="horz" wrap="square" lIns="0" tIns="12700" rIns="0" bIns="0" rtlCol="0">
            <a:spAutoFit/>
          </a:bodyPr>
          <a:lstStyle/>
          <a:p>
            <a:pPr marL="12700">
              <a:lnSpc>
                <a:spcPct val="100000"/>
              </a:lnSpc>
              <a:spcBef>
                <a:spcPts val="100"/>
              </a:spcBef>
            </a:pPr>
            <a:r>
              <a:rPr lang="ru-RU" sz="2400" spc="-10" dirty="0" smtClean="0">
                <a:solidFill>
                  <a:srgbClr val="0085B8"/>
                </a:solidFill>
                <a:latin typeface="Arial"/>
                <a:cs typeface="Arial"/>
              </a:rPr>
              <a:t>  247</a:t>
            </a:r>
            <a:endParaRPr lang="ru-RU" sz="2400" spc="-5" dirty="0" smtClean="0">
              <a:solidFill>
                <a:srgbClr val="0085B8"/>
              </a:solidFill>
              <a:latin typeface="Arial"/>
              <a:cs typeface="Arial"/>
            </a:endParaRPr>
          </a:p>
          <a:p>
            <a:pPr marL="12700">
              <a:lnSpc>
                <a:spcPct val="100000"/>
              </a:lnSpc>
              <a:spcBef>
                <a:spcPts val="100"/>
              </a:spcBef>
            </a:pPr>
            <a:endParaRPr sz="1000" dirty="0">
              <a:latin typeface="Arial"/>
              <a:cs typeface="Arial"/>
            </a:endParaRPr>
          </a:p>
        </p:txBody>
      </p:sp>
      <p:pic>
        <p:nvPicPr>
          <p:cNvPr id="28" name="object 28"/>
          <p:cNvPicPr/>
          <p:nvPr/>
        </p:nvPicPr>
        <p:blipFill>
          <a:blip r:embed="rId19" cstate="print"/>
          <a:stretch>
            <a:fillRect/>
          </a:stretch>
        </p:blipFill>
        <p:spPr>
          <a:xfrm>
            <a:off x="359663" y="2314956"/>
            <a:ext cx="653796" cy="621791"/>
          </a:xfrm>
          <a:prstGeom prst="rect">
            <a:avLst/>
          </a:prstGeom>
        </p:spPr>
      </p:pic>
      <p:pic>
        <p:nvPicPr>
          <p:cNvPr id="29" name="object 29"/>
          <p:cNvPicPr/>
          <p:nvPr/>
        </p:nvPicPr>
        <p:blipFill>
          <a:blip r:embed="rId20" cstate="print"/>
          <a:stretch>
            <a:fillRect/>
          </a:stretch>
        </p:blipFill>
        <p:spPr>
          <a:xfrm>
            <a:off x="2944367" y="1153668"/>
            <a:ext cx="4445508" cy="1065276"/>
          </a:xfrm>
          <a:prstGeom prst="rect">
            <a:avLst/>
          </a:prstGeom>
        </p:spPr>
      </p:pic>
      <p:sp>
        <p:nvSpPr>
          <p:cNvPr id="30" name="object 30"/>
          <p:cNvSpPr txBox="1"/>
          <p:nvPr/>
        </p:nvSpPr>
        <p:spPr>
          <a:xfrm>
            <a:off x="3188335" y="1298829"/>
            <a:ext cx="4100195"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10" dirty="0">
                <a:solidFill>
                  <a:srgbClr val="255F92"/>
                </a:solidFill>
                <a:latin typeface="Arial"/>
                <a:cs typeface="Arial"/>
              </a:rPr>
              <a:t>Структура</a:t>
            </a:r>
            <a:r>
              <a:rPr sz="1600" b="1" spc="40" dirty="0">
                <a:solidFill>
                  <a:srgbClr val="255F92"/>
                </a:solidFill>
                <a:latin typeface="Arial"/>
                <a:cs typeface="Arial"/>
              </a:rPr>
              <a:t> </a:t>
            </a:r>
            <a:r>
              <a:rPr sz="1600" b="1" spc="-15" dirty="0">
                <a:solidFill>
                  <a:srgbClr val="255F92"/>
                </a:solidFill>
                <a:latin typeface="Arial"/>
                <a:cs typeface="Arial"/>
              </a:rPr>
              <a:t>субъектов</a:t>
            </a:r>
            <a:r>
              <a:rPr sz="1600" b="1" spc="45" dirty="0">
                <a:solidFill>
                  <a:srgbClr val="255F92"/>
                </a:solidFill>
                <a:latin typeface="Arial"/>
                <a:cs typeface="Arial"/>
              </a:rPr>
              <a:t> </a:t>
            </a:r>
            <a:r>
              <a:rPr sz="1600" b="1" spc="-20" dirty="0">
                <a:solidFill>
                  <a:srgbClr val="255F92"/>
                </a:solidFill>
                <a:latin typeface="Arial"/>
                <a:cs typeface="Arial"/>
              </a:rPr>
              <a:t>малого</a:t>
            </a:r>
            <a:r>
              <a:rPr sz="1600" b="1" spc="30" dirty="0">
                <a:solidFill>
                  <a:srgbClr val="255F92"/>
                </a:solidFill>
                <a:latin typeface="Arial"/>
                <a:cs typeface="Arial"/>
              </a:rPr>
              <a:t> </a:t>
            </a:r>
            <a:r>
              <a:rPr sz="1600" b="1" spc="-5" dirty="0">
                <a:solidFill>
                  <a:srgbClr val="255F92"/>
                </a:solidFill>
                <a:latin typeface="Arial"/>
                <a:cs typeface="Arial"/>
              </a:rPr>
              <a:t>и </a:t>
            </a:r>
            <a:r>
              <a:rPr sz="1600" b="1" spc="-15" dirty="0">
                <a:solidFill>
                  <a:srgbClr val="255F92"/>
                </a:solidFill>
                <a:latin typeface="Arial"/>
                <a:cs typeface="Arial"/>
              </a:rPr>
              <a:t>среднего </a:t>
            </a:r>
            <a:r>
              <a:rPr sz="1600" b="1" spc="-430" dirty="0">
                <a:solidFill>
                  <a:srgbClr val="255F92"/>
                </a:solidFill>
                <a:latin typeface="Arial"/>
                <a:cs typeface="Arial"/>
              </a:rPr>
              <a:t> </a:t>
            </a:r>
            <a:r>
              <a:rPr sz="1600" b="1" spc="-10" dirty="0">
                <a:solidFill>
                  <a:srgbClr val="255F92"/>
                </a:solidFill>
                <a:latin typeface="Arial"/>
                <a:cs typeface="Arial"/>
              </a:rPr>
              <a:t>предпринимательства</a:t>
            </a:r>
            <a:r>
              <a:rPr sz="1600" b="1" spc="50" dirty="0">
                <a:solidFill>
                  <a:srgbClr val="255F92"/>
                </a:solidFill>
                <a:latin typeface="Arial"/>
                <a:cs typeface="Arial"/>
              </a:rPr>
              <a:t> </a:t>
            </a:r>
            <a:r>
              <a:rPr sz="1600" b="1" spc="-5" dirty="0">
                <a:solidFill>
                  <a:srgbClr val="255F92"/>
                </a:solidFill>
                <a:latin typeface="Arial"/>
                <a:cs typeface="Arial"/>
              </a:rPr>
              <a:t>по</a:t>
            </a:r>
            <a:r>
              <a:rPr sz="1600" b="1" dirty="0">
                <a:solidFill>
                  <a:srgbClr val="255F92"/>
                </a:solidFill>
                <a:latin typeface="Arial"/>
                <a:cs typeface="Arial"/>
              </a:rPr>
              <a:t> </a:t>
            </a:r>
            <a:r>
              <a:rPr sz="1600" b="1" spc="-15" dirty="0">
                <a:solidFill>
                  <a:srgbClr val="255F92"/>
                </a:solidFill>
                <a:latin typeface="Arial"/>
                <a:cs typeface="Arial"/>
              </a:rPr>
              <a:t>сферам </a:t>
            </a:r>
            <a:r>
              <a:rPr sz="1600" b="1" spc="-10" dirty="0">
                <a:solidFill>
                  <a:srgbClr val="255F92"/>
                </a:solidFill>
                <a:latin typeface="Arial"/>
                <a:cs typeface="Arial"/>
              </a:rPr>
              <a:t> деятельности</a:t>
            </a:r>
            <a:endParaRPr sz="1600">
              <a:latin typeface="Arial"/>
              <a:cs typeface="Arial"/>
            </a:endParaRPr>
          </a:p>
        </p:txBody>
      </p:sp>
      <p:grpSp>
        <p:nvGrpSpPr>
          <p:cNvPr id="31" name="object 31"/>
          <p:cNvGrpSpPr/>
          <p:nvPr/>
        </p:nvGrpSpPr>
        <p:grpSpPr>
          <a:xfrm>
            <a:off x="4255951" y="2404509"/>
            <a:ext cx="1941830" cy="1972945"/>
            <a:chOff x="4255951" y="2404509"/>
            <a:chExt cx="1941830" cy="1972945"/>
          </a:xfrm>
        </p:grpSpPr>
        <p:sp>
          <p:nvSpPr>
            <p:cNvPr id="32" name="object 32"/>
            <p:cNvSpPr/>
            <p:nvPr/>
          </p:nvSpPr>
          <p:spPr>
            <a:xfrm>
              <a:off x="5226754" y="2515976"/>
              <a:ext cx="824865" cy="880744"/>
            </a:xfrm>
            <a:custGeom>
              <a:avLst/>
              <a:gdLst/>
              <a:ahLst/>
              <a:cxnLst/>
              <a:rect l="l" t="t" r="r" b="b"/>
              <a:pathLst>
                <a:path w="824864" h="880745">
                  <a:moveTo>
                    <a:pt x="0" y="0"/>
                  </a:moveTo>
                  <a:lnTo>
                    <a:pt x="156" y="880693"/>
                  </a:lnTo>
                  <a:lnTo>
                    <a:pt x="824572" y="566834"/>
                  </a:lnTo>
                  <a:lnTo>
                    <a:pt x="805584" y="521028"/>
                  </a:lnTo>
                  <a:lnTo>
                    <a:pt x="784235" y="476718"/>
                  </a:lnTo>
                  <a:lnTo>
                    <a:pt x="760616" y="433966"/>
                  </a:lnTo>
                  <a:lnTo>
                    <a:pt x="734816" y="392833"/>
                  </a:lnTo>
                  <a:lnTo>
                    <a:pt x="706926" y="353381"/>
                  </a:lnTo>
                  <a:lnTo>
                    <a:pt x="677034" y="315673"/>
                  </a:lnTo>
                  <a:lnTo>
                    <a:pt x="645231" y="279770"/>
                  </a:lnTo>
                  <a:lnTo>
                    <a:pt x="611608" y="245735"/>
                  </a:lnTo>
                  <a:lnTo>
                    <a:pt x="576253" y="213628"/>
                  </a:lnTo>
                  <a:lnTo>
                    <a:pt x="539256" y="183513"/>
                  </a:lnTo>
                  <a:lnTo>
                    <a:pt x="500708" y="155452"/>
                  </a:lnTo>
                  <a:lnTo>
                    <a:pt x="460699" y="129505"/>
                  </a:lnTo>
                  <a:lnTo>
                    <a:pt x="419318" y="105735"/>
                  </a:lnTo>
                  <a:lnTo>
                    <a:pt x="376655" y="84205"/>
                  </a:lnTo>
                  <a:lnTo>
                    <a:pt x="332801" y="64975"/>
                  </a:lnTo>
                  <a:lnTo>
                    <a:pt x="287844" y="48108"/>
                  </a:lnTo>
                  <a:lnTo>
                    <a:pt x="241876" y="33667"/>
                  </a:lnTo>
                  <a:lnTo>
                    <a:pt x="194985" y="21712"/>
                  </a:lnTo>
                  <a:lnTo>
                    <a:pt x="147262" y="12306"/>
                  </a:lnTo>
                  <a:lnTo>
                    <a:pt x="98797" y="5510"/>
                  </a:lnTo>
                  <a:lnTo>
                    <a:pt x="49680" y="1387"/>
                  </a:lnTo>
                  <a:lnTo>
                    <a:pt x="0" y="0"/>
                  </a:lnTo>
                  <a:close/>
                </a:path>
              </a:pathLst>
            </a:custGeom>
            <a:solidFill>
              <a:srgbClr val="006FC0"/>
            </a:solidFill>
          </p:spPr>
          <p:txBody>
            <a:bodyPr wrap="square" lIns="0" tIns="0" rIns="0" bIns="0" rtlCol="0"/>
            <a:lstStyle/>
            <a:p>
              <a:endParaRPr/>
            </a:p>
          </p:txBody>
        </p:sp>
        <p:sp>
          <p:nvSpPr>
            <p:cNvPr id="33" name="object 33"/>
            <p:cNvSpPr/>
            <p:nvPr/>
          </p:nvSpPr>
          <p:spPr>
            <a:xfrm>
              <a:off x="5226754" y="2515976"/>
              <a:ext cx="824865" cy="880744"/>
            </a:xfrm>
            <a:custGeom>
              <a:avLst/>
              <a:gdLst/>
              <a:ahLst/>
              <a:cxnLst/>
              <a:rect l="l" t="t" r="r" b="b"/>
              <a:pathLst>
                <a:path w="824864" h="880745">
                  <a:moveTo>
                    <a:pt x="156" y="880693"/>
                  </a:moveTo>
                  <a:lnTo>
                    <a:pt x="824572" y="566834"/>
                  </a:lnTo>
                  <a:lnTo>
                    <a:pt x="805584" y="521028"/>
                  </a:lnTo>
                  <a:lnTo>
                    <a:pt x="784235" y="476718"/>
                  </a:lnTo>
                  <a:lnTo>
                    <a:pt x="760616" y="433966"/>
                  </a:lnTo>
                  <a:lnTo>
                    <a:pt x="734816" y="392833"/>
                  </a:lnTo>
                  <a:lnTo>
                    <a:pt x="706926" y="353381"/>
                  </a:lnTo>
                  <a:lnTo>
                    <a:pt x="677034" y="315673"/>
                  </a:lnTo>
                  <a:lnTo>
                    <a:pt x="645231" y="279770"/>
                  </a:lnTo>
                  <a:lnTo>
                    <a:pt x="611608" y="245735"/>
                  </a:lnTo>
                  <a:lnTo>
                    <a:pt x="576253" y="213628"/>
                  </a:lnTo>
                  <a:lnTo>
                    <a:pt x="539256" y="183513"/>
                  </a:lnTo>
                  <a:lnTo>
                    <a:pt x="500708" y="155452"/>
                  </a:lnTo>
                  <a:lnTo>
                    <a:pt x="460699" y="129505"/>
                  </a:lnTo>
                  <a:lnTo>
                    <a:pt x="419318" y="105735"/>
                  </a:lnTo>
                  <a:lnTo>
                    <a:pt x="376655" y="84205"/>
                  </a:lnTo>
                  <a:lnTo>
                    <a:pt x="332801" y="64975"/>
                  </a:lnTo>
                  <a:lnTo>
                    <a:pt x="287844" y="48108"/>
                  </a:lnTo>
                  <a:lnTo>
                    <a:pt x="241876" y="33667"/>
                  </a:lnTo>
                  <a:lnTo>
                    <a:pt x="194985" y="21712"/>
                  </a:lnTo>
                  <a:lnTo>
                    <a:pt x="147262" y="12306"/>
                  </a:lnTo>
                  <a:lnTo>
                    <a:pt x="98797" y="5510"/>
                  </a:lnTo>
                  <a:lnTo>
                    <a:pt x="49680" y="1387"/>
                  </a:lnTo>
                  <a:lnTo>
                    <a:pt x="0" y="0"/>
                  </a:lnTo>
                  <a:lnTo>
                    <a:pt x="156" y="880693"/>
                  </a:lnTo>
                  <a:close/>
                </a:path>
              </a:pathLst>
            </a:custGeom>
            <a:ln w="11754">
              <a:solidFill>
                <a:srgbClr val="006FC0"/>
              </a:solidFill>
            </a:ln>
          </p:spPr>
          <p:txBody>
            <a:bodyPr wrap="square" lIns="0" tIns="0" rIns="0" bIns="0" rtlCol="0"/>
            <a:lstStyle/>
            <a:p>
              <a:endParaRPr/>
            </a:p>
          </p:txBody>
        </p:sp>
        <p:sp>
          <p:nvSpPr>
            <p:cNvPr id="34" name="object 34"/>
            <p:cNvSpPr/>
            <p:nvPr/>
          </p:nvSpPr>
          <p:spPr>
            <a:xfrm>
              <a:off x="5250443" y="3106293"/>
              <a:ext cx="866140" cy="314325"/>
            </a:xfrm>
            <a:custGeom>
              <a:avLst/>
              <a:gdLst/>
              <a:ahLst/>
              <a:cxnLst/>
              <a:rect l="l" t="t" r="r" b="b"/>
              <a:pathLst>
                <a:path w="866139" h="314325">
                  <a:moveTo>
                    <a:pt x="824415" y="0"/>
                  </a:moveTo>
                  <a:lnTo>
                    <a:pt x="0" y="313858"/>
                  </a:lnTo>
                  <a:lnTo>
                    <a:pt x="865675" y="143418"/>
                  </a:lnTo>
                  <a:lnTo>
                    <a:pt x="857706" y="106928"/>
                  </a:lnTo>
                  <a:lnTo>
                    <a:pt x="848163" y="70828"/>
                  </a:lnTo>
                  <a:lnTo>
                    <a:pt x="837061" y="35169"/>
                  </a:lnTo>
                  <a:lnTo>
                    <a:pt x="824415" y="0"/>
                  </a:lnTo>
                  <a:close/>
                </a:path>
              </a:pathLst>
            </a:custGeom>
            <a:solidFill>
              <a:srgbClr val="C0D03B"/>
            </a:solidFill>
          </p:spPr>
          <p:txBody>
            <a:bodyPr wrap="square" lIns="0" tIns="0" rIns="0" bIns="0" rtlCol="0"/>
            <a:lstStyle/>
            <a:p>
              <a:endParaRPr/>
            </a:p>
          </p:txBody>
        </p:sp>
        <p:sp>
          <p:nvSpPr>
            <p:cNvPr id="35" name="object 35"/>
            <p:cNvSpPr/>
            <p:nvPr/>
          </p:nvSpPr>
          <p:spPr>
            <a:xfrm>
              <a:off x="5250443" y="3106293"/>
              <a:ext cx="866140" cy="314325"/>
            </a:xfrm>
            <a:custGeom>
              <a:avLst/>
              <a:gdLst/>
              <a:ahLst/>
              <a:cxnLst/>
              <a:rect l="l" t="t" r="r" b="b"/>
              <a:pathLst>
                <a:path w="866139" h="314325">
                  <a:moveTo>
                    <a:pt x="0" y="313858"/>
                  </a:moveTo>
                  <a:lnTo>
                    <a:pt x="865675" y="143418"/>
                  </a:lnTo>
                  <a:lnTo>
                    <a:pt x="857706" y="106928"/>
                  </a:lnTo>
                  <a:lnTo>
                    <a:pt x="848163" y="70828"/>
                  </a:lnTo>
                  <a:lnTo>
                    <a:pt x="837061" y="35169"/>
                  </a:lnTo>
                  <a:lnTo>
                    <a:pt x="824415" y="0"/>
                  </a:lnTo>
                  <a:lnTo>
                    <a:pt x="0" y="313858"/>
                  </a:lnTo>
                  <a:close/>
                </a:path>
              </a:pathLst>
            </a:custGeom>
            <a:ln w="11744">
              <a:solidFill>
                <a:srgbClr val="006FC0"/>
              </a:solidFill>
            </a:ln>
          </p:spPr>
          <p:txBody>
            <a:bodyPr wrap="square" lIns="0" tIns="0" rIns="0" bIns="0" rtlCol="0"/>
            <a:lstStyle/>
            <a:p>
              <a:endParaRPr/>
            </a:p>
          </p:txBody>
        </p:sp>
        <p:sp>
          <p:nvSpPr>
            <p:cNvPr id="36" name="object 36"/>
            <p:cNvSpPr/>
            <p:nvPr/>
          </p:nvSpPr>
          <p:spPr>
            <a:xfrm>
              <a:off x="4465091" y="3321257"/>
              <a:ext cx="1632585" cy="1050290"/>
            </a:xfrm>
            <a:custGeom>
              <a:avLst/>
              <a:gdLst/>
              <a:ahLst/>
              <a:cxnLst/>
              <a:rect l="l" t="t" r="r" b="b"/>
              <a:pathLst>
                <a:path w="1632585" h="1050289">
                  <a:moveTo>
                    <a:pt x="1616042" y="0"/>
                  </a:moveTo>
                  <a:lnTo>
                    <a:pt x="755857" y="169344"/>
                  </a:lnTo>
                  <a:lnTo>
                    <a:pt x="0" y="615397"/>
                  </a:lnTo>
                  <a:lnTo>
                    <a:pt x="25478" y="656397"/>
                  </a:lnTo>
                  <a:lnTo>
                    <a:pt x="52812" y="695512"/>
                  </a:lnTo>
                  <a:lnTo>
                    <a:pt x="81909" y="732720"/>
                  </a:lnTo>
                  <a:lnTo>
                    <a:pt x="112677" y="767994"/>
                  </a:lnTo>
                  <a:lnTo>
                    <a:pt x="145027" y="801313"/>
                  </a:lnTo>
                  <a:lnTo>
                    <a:pt x="178865" y="832651"/>
                  </a:lnTo>
                  <a:lnTo>
                    <a:pt x="214101" y="861985"/>
                  </a:lnTo>
                  <a:lnTo>
                    <a:pt x="250643" y="889292"/>
                  </a:lnTo>
                  <a:lnTo>
                    <a:pt x="288399" y="914546"/>
                  </a:lnTo>
                  <a:lnTo>
                    <a:pt x="327279" y="937725"/>
                  </a:lnTo>
                  <a:lnTo>
                    <a:pt x="367190" y="958805"/>
                  </a:lnTo>
                  <a:lnTo>
                    <a:pt x="408041" y="977760"/>
                  </a:lnTo>
                  <a:lnTo>
                    <a:pt x="449741" y="994569"/>
                  </a:lnTo>
                  <a:lnTo>
                    <a:pt x="492198" y="1009206"/>
                  </a:lnTo>
                  <a:lnTo>
                    <a:pt x="535320" y="1021649"/>
                  </a:lnTo>
                  <a:lnTo>
                    <a:pt x="579017" y="1031872"/>
                  </a:lnTo>
                  <a:lnTo>
                    <a:pt x="623197" y="1039852"/>
                  </a:lnTo>
                  <a:lnTo>
                    <a:pt x="667767" y="1045566"/>
                  </a:lnTo>
                  <a:lnTo>
                    <a:pt x="712638" y="1048989"/>
                  </a:lnTo>
                  <a:lnTo>
                    <a:pt x="757717" y="1050098"/>
                  </a:lnTo>
                  <a:lnTo>
                    <a:pt x="802912" y="1048868"/>
                  </a:lnTo>
                  <a:lnTo>
                    <a:pt x="848133" y="1045276"/>
                  </a:lnTo>
                  <a:lnTo>
                    <a:pt x="893288" y="1039297"/>
                  </a:lnTo>
                  <a:lnTo>
                    <a:pt x="938285" y="1030909"/>
                  </a:lnTo>
                  <a:lnTo>
                    <a:pt x="983033" y="1020087"/>
                  </a:lnTo>
                  <a:lnTo>
                    <a:pt x="1027440" y="1006806"/>
                  </a:lnTo>
                  <a:lnTo>
                    <a:pt x="1071415" y="991044"/>
                  </a:lnTo>
                  <a:lnTo>
                    <a:pt x="1114867" y="972777"/>
                  </a:lnTo>
                  <a:lnTo>
                    <a:pt x="1157703" y="951980"/>
                  </a:lnTo>
                  <a:lnTo>
                    <a:pt x="1199834" y="928630"/>
                  </a:lnTo>
                  <a:lnTo>
                    <a:pt x="1240819" y="902905"/>
                  </a:lnTo>
                  <a:lnTo>
                    <a:pt x="1280014" y="875199"/>
                  </a:lnTo>
                  <a:lnTo>
                    <a:pt x="1317377" y="845604"/>
                  </a:lnTo>
                  <a:lnTo>
                    <a:pt x="1352866" y="814212"/>
                  </a:lnTo>
                  <a:lnTo>
                    <a:pt x="1386441" y="781116"/>
                  </a:lnTo>
                  <a:lnTo>
                    <a:pt x="1418059" y="746410"/>
                  </a:lnTo>
                  <a:lnTo>
                    <a:pt x="1447679" y="710186"/>
                  </a:lnTo>
                  <a:lnTo>
                    <a:pt x="1475259" y="672538"/>
                  </a:lnTo>
                  <a:lnTo>
                    <a:pt x="1500759" y="633558"/>
                  </a:lnTo>
                  <a:lnTo>
                    <a:pt x="1524136" y="593338"/>
                  </a:lnTo>
                  <a:lnTo>
                    <a:pt x="1545350" y="551973"/>
                  </a:lnTo>
                  <a:lnTo>
                    <a:pt x="1564358" y="509554"/>
                  </a:lnTo>
                  <a:lnTo>
                    <a:pt x="1581120" y="466175"/>
                  </a:lnTo>
                  <a:lnTo>
                    <a:pt x="1595593" y="421928"/>
                  </a:lnTo>
                  <a:lnTo>
                    <a:pt x="1607737" y="376907"/>
                  </a:lnTo>
                  <a:lnTo>
                    <a:pt x="1617509" y="331204"/>
                  </a:lnTo>
                  <a:lnTo>
                    <a:pt x="1624869" y="284912"/>
                  </a:lnTo>
                  <a:lnTo>
                    <a:pt x="1629775" y="238125"/>
                  </a:lnTo>
                  <a:lnTo>
                    <a:pt x="1632185" y="190934"/>
                  </a:lnTo>
                  <a:lnTo>
                    <a:pt x="1632058" y="143433"/>
                  </a:lnTo>
                  <a:lnTo>
                    <a:pt x="1629353" y="95716"/>
                  </a:lnTo>
                  <a:lnTo>
                    <a:pt x="1624028" y="47873"/>
                  </a:lnTo>
                  <a:lnTo>
                    <a:pt x="1616042" y="0"/>
                  </a:lnTo>
                  <a:close/>
                </a:path>
              </a:pathLst>
            </a:custGeom>
            <a:solidFill>
              <a:srgbClr val="EBE252"/>
            </a:solidFill>
          </p:spPr>
          <p:txBody>
            <a:bodyPr wrap="square" lIns="0" tIns="0" rIns="0" bIns="0" rtlCol="0"/>
            <a:lstStyle/>
            <a:p>
              <a:endParaRPr/>
            </a:p>
          </p:txBody>
        </p:sp>
        <p:sp>
          <p:nvSpPr>
            <p:cNvPr id="37" name="object 37"/>
            <p:cNvSpPr/>
            <p:nvPr/>
          </p:nvSpPr>
          <p:spPr>
            <a:xfrm>
              <a:off x="4465091" y="3321257"/>
              <a:ext cx="1632585" cy="1050290"/>
            </a:xfrm>
            <a:custGeom>
              <a:avLst/>
              <a:gdLst/>
              <a:ahLst/>
              <a:cxnLst/>
              <a:rect l="l" t="t" r="r" b="b"/>
              <a:pathLst>
                <a:path w="1632585" h="1050289">
                  <a:moveTo>
                    <a:pt x="755857" y="169344"/>
                  </a:moveTo>
                  <a:lnTo>
                    <a:pt x="0" y="615397"/>
                  </a:lnTo>
                  <a:lnTo>
                    <a:pt x="25478" y="656397"/>
                  </a:lnTo>
                  <a:lnTo>
                    <a:pt x="52812" y="695512"/>
                  </a:lnTo>
                  <a:lnTo>
                    <a:pt x="81909" y="732720"/>
                  </a:lnTo>
                  <a:lnTo>
                    <a:pt x="112677" y="767994"/>
                  </a:lnTo>
                  <a:lnTo>
                    <a:pt x="145027" y="801313"/>
                  </a:lnTo>
                  <a:lnTo>
                    <a:pt x="178865" y="832651"/>
                  </a:lnTo>
                  <a:lnTo>
                    <a:pt x="214101" y="861985"/>
                  </a:lnTo>
                  <a:lnTo>
                    <a:pt x="250643" y="889292"/>
                  </a:lnTo>
                  <a:lnTo>
                    <a:pt x="288399" y="914546"/>
                  </a:lnTo>
                  <a:lnTo>
                    <a:pt x="327279" y="937725"/>
                  </a:lnTo>
                  <a:lnTo>
                    <a:pt x="367190" y="958805"/>
                  </a:lnTo>
                  <a:lnTo>
                    <a:pt x="408041" y="977760"/>
                  </a:lnTo>
                  <a:lnTo>
                    <a:pt x="449741" y="994569"/>
                  </a:lnTo>
                  <a:lnTo>
                    <a:pt x="492198" y="1009206"/>
                  </a:lnTo>
                  <a:lnTo>
                    <a:pt x="535320" y="1021649"/>
                  </a:lnTo>
                  <a:lnTo>
                    <a:pt x="579017" y="1031872"/>
                  </a:lnTo>
                  <a:lnTo>
                    <a:pt x="623197" y="1039852"/>
                  </a:lnTo>
                  <a:lnTo>
                    <a:pt x="667767" y="1045566"/>
                  </a:lnTo>
                  <a:lnTo>
                    <a:pt x="712638" y="1048989"/>
                  </a:lnTo>
                  <a:lnTo>
                    <a:pt x="757717" y="1050098"/>
                  </a:lnTo>
                  <a:lnTo>
                    <a:pt x="802912" y="1048868"/>
                  </a:lnTo>
                  <a:lnTo>
                    <a:pt x="848133" y="1045276"/>
                  </a:lnTo>
                  <a:lnTo>
                    <a:pt x="893288" y="1039297"/>
                  </a:lnTo>
                  <a:lnTo>
                    <a:pt x="938285" y="1030909"/>
                  </a:lnTo>
                  <a:lnTo>
                    <a:pt x="983033" y="1020087"/>
                  </a:lnTo>
                  <a:lnTo>
                    <a:pt x="1027440" y="1006806"/>
                  </a:lnTo>
                  <a:lnTo>
                    <a:pt x="1071415" y="991044"/>
                  </a:lnTo>
                  <a:lnTo>
                    <a:pt x="1114867" y="972777"/>
                  </a:lnTo>
                  <a:lnTo>
                    <a:pt x="1157703" y="951980"/>
                  </a:lnTo>
                  <a:lnTo>
                    <a:pt x="1199834" y="928630"/>
                  </a:lnTo>
                  <a:lnTo>
                    <a:pt x="1240819" y="902905"/>
                  </a:lnTo>
                  <a:lnTo>
                    <a:pt x="1280014" y="875199"/>
                  </a:lnTo>
                  <a:lnTo>
                    <a:pt x="1317377" y="845604"/>
                  </a:lnTo>
                  <a:lnTo>
                    <a:pt x="1352866" y="814212"/>
                  </a:lnTo>
                  <a:lnTo>
                    <a:pt x="1386441" y="781116"/>
                  </a:lnTo>
                  <a:lnTo>
                    <a:pt x="1418059" y="746410"/>
                  </a:lnTo>
                  <a:lnTo>
                    <a:pt x="1447679" y="710186"/>
                  </a:lnTo>
                  <a:lnTo>
                    <a:pt x="1475259" y="672538"/>
                  </a:lnTo>
                  <a:lnTo>
                    <a:pt x="1500759" y="633558"/>
                  </a:lnTo>
                  <a:lnTo>
                    <a:pt x="1524136" y="593338"/>
                  </a:lnTo>
                  <a:lnTo>
                    <a:pt x="1545350" y="551973"/>
                  </a:lnTo>
                  <a:lnTo>
                    <a:pt x="1564358" y="509554"/>
                  </a:lnTo>
                  <a:lnTo>
                    <a:pt x="1581120" y="466175"/>
                  </a:lnTo>
                  <a:lnTo>
                    <a:pt x="1595593" y="421928"/>
                  </a:lnTo>
                  <a:lnTo>
                    <a:pt x="1607737" y="376907"/>
                  </a:lnTo>
                  <a:lnTo>
                    <a:pt x="1617509" y="331204"/>
                  </a:lnTo>
                  <a:lnTo>
                    <a:pt x="1624869" y="284912"/>
                  </a:lnTo>
                  <a:lnTo>
                    <a:pt x="1629775" y="238125"/>
                  </a:lnTo>
                  <a:lnTo>
                    <a:pt x="1632185" y="190934"/>
                  </a:lnTo>
                  <a:lnTo>
                    <a:pt x="1632058" y="143433"/>
                  </a:lnTo>
                  <a:lnTo>
                    <a:pt x="1629353" y="95716"/>
                  </a:lnTo>
                  <a:lnTo>
                    <a:pt x="1624028" y="47873"/>
                  </a:lnTo>
                  <a:lnTo>
                    <a:pt x="1616042" y="0"/>
                  </a:lnTo>
                  <a:lnTo>
                    <a:pt x="755857" y="169344"/>
                  </a:lnTo>
                  <a:close/>
                </a:path>
              </a:pathLst>
            </a:custGeom>
            <a:ln w="11748">
              <a:solidFill>
                <a:srgbClr val="006FC0"/>
              </a:solidFill>
            </a:ln>
          </p:spPr>
          <p:txBody>
            <a:bodyPr wrap="square" lIns="0" tIns="0" rIns="0" bIns="0" rtlCol="0"/>
            <a:lstStyle/>
            <a:p>
              <a:endParaRPr/>
            </a:p>
          </p:txBody>
        </p:sp>
        <p:sp>
          <p:nvSpPr>
            <p:cNvPr id="38" name="object 38"/>
            <p:cNvSpPr/>
            <p:nvPr/>
          </p:nvSpPr>
          <p:spPr>
            <a:xfrm>
              <a:off x="4331742" y="3467118"/>
              <a:ext cx="824865" cy="448309"/>
            </a:xfrm>
            <a:custGeom>
              <a:avLst/>
              <a:gdLst/>
              <a:ahLst/>
              <a:cxnLst/>
              <a:rect l="l" t="t" r="r" b="b"/>
              <a:pathLst>
                <a:path w="824864" h="448310">
                  <a:moveTo>
                    <a:pt x="824572" y="0"/>
                  </a:moveTo>
                  <a:lnTo>
                    <a:pt x="0" y="313858"/>
                  </a:lnTo>
                  <a:lnTo>
                    <a:pt x="14053" y="348471"/>
                  </a:lnTo>
                  <a:lnTo>
                    <a:pt x="29591" y="382441"/>
                  </a:lnTo>
                  <a:lnTo>
                    <a:pt x="46571" y="415724"/>
                  </a:lnTo>
                  <a:lnTo>
                    <a:pt x="64949" y="448276"/>
                  </a:lnTo>
                  <a:lnTo>
                    <a:pt x="824572" y="0"/>
                  </a:lnTo>
                  <a:close/>
                </a:path>
              </a:pathLst>
            </a:custGeom>
            <a:solidFill>
              <a:srgbClr val="77C982"/>
            </a:solidFill>
          </p:spPr>
          <p:txBody>
            <a:bodyPr wrap="square" lIns="0" tIns="0" rIns="0" bIns="0" rtlCol="0"/>
            <a:lstStyle/>
            <a:p>
              <a:endParaRPr/>
            </a:p>
          </p:txBody>
        </p:sp>
        <p:sp>
          <p:nvSpPr>
            <p:cNvPr id="39" name="object 39"/>
            <p:cNvSpPr/>
            <p:nvPr/>
          </p:nvSpPr>
          <p:spPr>
            <a:xfrm>
              <a:off x="4331742" y="3467118"/>
              <a:ext cx="824865" cy="448309"/>
            </a:xfrm>
            <a:custGeom>
              <a:avLst/>
              <a:gdLst/>
              <a:ahLst/>
              <a:cxnLst/>
              <a:rect l="l" t="t" r="r" b="b"/>
              <a:pathLst>
                <a:path w="824864" h="448310">
                  <a:moveTo>
                    <a:pt x="824572" y="0"/>
                  </a:moveTo>
                  <a:lnTo>
                    <a:pt x="0" y="313858"/>
                  </a:lnTo>
                  <a:lnTo>
                    <a:pt x="14053" y="348471"/>
                  </a:lnTo>
                  <a:lnTo>
                    <a:pt x="29591" y="382441"/>
                  </a:lnTo>
                  <a:lnTo>
                    <a:pt x="46571" y="415724"/>
                  </a:lnTo>
                  <a:lnTo>
                    <a:pt x="64949" y="448276"/>
                  </a:lnTo>
                  <a:lnTo>
                    <a:pt x="824572" y="0"/>
                  </a:lnTo>
                  <a:close/>
                </a:path>
              </a:pathLst>
            </a:custGeom>
            <a:ln w="11747">
              <a:solidFill>
                <a:srgbClr val="006FC0"/>
              </a:solidFill>
            </a:ln>
          </p:spPr>
          <p:txBody>
            <a:bodyPr wrap="square" lIns="0" tIns="0" rIns="0" bIns="0" rtlCol="0"/>
            <a:lstStyle/>
            <a:p>
              <a:endParaRPr/>
            </a:p>
          </p:txBody>
        </p:sp>
        <p:sp>
          <p:nvSpPr>
            <p:cNvPr id="40" name="object 40"/>
            <p:cNvSpPr/>
            <p:nvPr/>
          </p:nvSpPr>
          <p:spPr>
            <a:xfrm>
              <a:off x="4261983" y="3393866"/>
              <a:ext cx="882650" cy="363855"/>
            </a:xfrm>
            <a:custGeom>
              <a:avLst/>
              <a:gdLst/>
              <a:ahLst/>
              <a:cxnLst/>
              <a:rect l="l" t="t" r="r" b="b"/>
              <a:pathLst>
                <a:path w="882650" h="363854">
                  <a:moveTo>
                    <a:pt x="1357" y="0"/>
                  </a:moveTo>
                  <a:lnTo>
                    <a:pt x="0" y="53052"/>
                  </a:lnTo>
                  <a:lnTo>
                    <a:pt x="1828" y="105973"/>
                  </a:lnTo>
                  <a:lnTo>
                    <a:pt x="6820" y="158619"/>
                  </a:lnTo>
                  <a:lnTo>
                    <a:pt x="14955" y="210850"/>
                  </a:lnTo>
                  <a:lnTo>
                    <a:pt x="26209" y="262523"/>
                  </a:lnTo>
                  <a:lnTo>
                    <a:pt x="40562" y="313496"/>
                  </a:lnTo>
                  <a:lnTo>
                    <a:pt x="57992" y="363627"/>
                  </a:lnTo>
                  <a:lnTo>
                    <a:pt x="882564" y="49768"/>
                  </a:lnTo>
                  <a:lnTo>
                    <a:pt x="1357" y="0"/>
                  </a:lnTo>
                  <a:close/>
                </a:path>
              </a:pathLst>
            </a:custGeom>
            <a:solidFill>
              <a:srgbClr val="00ADFF"/>
            </a:solidFill>
          </p:spPr>
          <p:txBody>
            <a:bodyPr wrap="square" lIns="0" tIns="0" rIns="0" bIns="0" rtlCol="0"/>
            <a:lstStyle/>
            <a:p>
              <a:endParaRPr/>
            </a:p>
          </p:txBody>
        </p:sp>
        <p:sp>
          <p:nvSpPr>
            <p:cNvPr id="41" name="object 41"/>
            <p:cNvSpPr/>
            <p:nvPr/>
          </p:nvSpPr>
          <p:spPr>
            <a:xfrm>
              <a:off x="4261983" y="3393866"/>
              <a:ext cx="882650" cy="363855"/>
            </a:xfrm>
            <a:custGeom>
              <a:avLst/>
              <a:gdLst/>
              <a:ahLst/>
              <a:cxnLst/>
              <a:rect l="l" t="t" r="r" b="b"/>
              <a:pathLst>
                <a:path w="882650" h="363854">
                  <a:moveTo>
                    <a:pt x="882564" y="49768"/>
                  </a:moveTo>
                  <a:lnTo>
                    <a:pt x="1357" y="0"/>
                  </a:lnTo>
                  <a:lnTo>
                    <a:pt x="0" y="53052"/>
                  </a:lnTo>
                  <a:lnTo>
                    <a:pt x="1828" y="105973"/>
                  </a:lnTo>
                  <a:lnTo>
                    <a:pt x="6820" y="158619"/>
                  </a:lnTo>
                  <a:lnTo>
                    <a:pt x="14955" y="210850"/>
                  </a:lnTo>
                  <a:lnTo>
                    <a:pt x="26209" y="262523"/>
                  </a:lnTo>
                  <a:lnTo>
                    <a:pt x="40562" y="313496"/>
                  </a:lnTo>
                  <a:lnTo>
                    <a:pt x="57992" y="363627"/>
                  </a:lnTo>
                  <a:lnTo>
                    <a:pt x="882564" y="49768"/>
                  </a:lnTo>
                  <a:close/>
                </a:path>
              </a:pathLst>
            </a:custGeom>
            <a:ln w="11745">
              <a:solidFill>
                <a:srgbClr val="006FC0"/>
              </a:solidFill>
            </a:ln>
          </p:spPr>
          <p:txBody>
            <a:bodyPr wrap="square" lIns="0" tIns="0" rIns="0" bIns="0" rtlCol="0"/>
            <a:lstStyle/>
            <a:p>
              <a:endParaRPr/>
            </a:p>
          </p:txBody>
        </p:sp>
        <p:sp>
          <p:nvSpPr>
            <p:cNvPr id="42" name="object 42"/>
            <p:cNvSpPr/>
            <p:nvPr/>
          </p:nvSpPr>
          <p:spPr>
            <a:xfrm>
              <a:off x="4286873" y="2515975"/>
              <a:ext cx="881380" cy="880744"/>
            </a:xfrm>
            <a:custGeom>
              <a:avLst/>
              <a:gdLst/>
              <a:ahLst/>
              <a:cxnLst/>
              <a:rect l="l" t="t" r="r" b="b"/>
              <a:pathLst>
                <a:path w="881379" h="880745">
                  <a:moveTo>
                    <a:pt x="881049" y="0"/>
                  </a:moveTo>
                  <a:lnTo>
                    <a:pt x="832939" y="1289"/>
                  </a:lnTo>
                  <a:lnTo>
                    <a:pt x="785479" y="5116"/>
                  </a:lnTo>
                  <a:lnTo>
                    <a:pt x="738737" y="11414"/>
                  </a:lnTo>
                  <a:lnTo>
                    <a:pt x="692781" y="20120"/>
                  </a:lnTo>
                  <a:lnTo>
                    <a:pt x="647680" y="31168"/>
                  </a:lnTo>
                  <a:lnTo>
                    <a:pt x="603503" y="44494"/>
                  </a:lnTo>
                  <a:lnTo>
                    <a:pt x="560318" y="60033"/>
                  </a:lnTo>
                  <a:lnTo>
                    <a:pt x="518194" y="77721"/>
                  </a:lnTo>
                  <a:lnTo>
                    <a:pt x="477199" y="97493"/>
                  </a:lnTo>
                  <a:lnTo>
                    <a:pt x="437401" y="119284"/>
                  </a:lnTo>
                  <a:lnTo>
                    <a:pt x="398871" y="143029"/>
                  </a:lnTo>
                  <a:lnTo>
                    <a:pt x="361675" y="168664"/>
                  </a:lnTo>
                  <a:lnTo>
                    <a:pt x="325882" y="196124"/>
                  </a:lnTo>
                  <a:lnTo>
                    <a:pt x="291561" y="225345"/>
                  </a:lnTo>
                  <a:lnTo>
                    <a:pt x="258781" y="256261"/>
                  </a:lnTo>
                  <a:lnTo>
                    <a:pt x="227610" y="288809"/>
                  </a:lnTo>
                  <a:lnTo>
                    <a:pt x="198117" y="322923"/>
                  </a:lnTo>
                  <a:lnTo>
                    <a:pt x="170370" y="358538"/>
                  </a:lnTo>
                  <a:lnTo>
                    <a:pt x="144437" y="395591"/>
                  </a:lnTo>
                  <a:lnTo>
                    <a:pt x="120388" y="434016"/>
                  </a:lnTo>
                  <a:lnTo>
                    <a:pt x="98290" y="473749"/>
                  </a:lnTo>
                  <a:lnTo>
                    <a:pt x="78213" y="514724"/>
                  </a:lnTo>
                  <a:lnTo>
                    <a:pt x="60225" y="556878"/>
                  </a:lnTo>
                  <a:lnTo>
                    <a:pt x="44394" y="600146"/>
                  </a:lnTo>
                  <a:lnTo>
                    <a:pt x="30789" y="644462"/>
                  </a:lnTo>
                  <a:lnTo>
                    <a:pt x="19478" y="689763"/>
                  </a:lnTo>
                  <a:lnTo>
                    <a:pt x="10531" y="735984"/>
                  </a:lnTo>
                  <a:lnTo>
                    <a:pt x="4015" y="783059"/>
                  </a:lnTo>
                  <a:lnTo>
                    <a:pt x="0" y="830924"/>
                  </a:lnTo>
                  <a:lnTo>
                    <a:pt x="881206" y="880693"/>
                  </a:lnTo>
                  <a:lnTo>
                    <a:pt x="881049" y="0"/>
                  </a:lnTo>
                  <a:close/>
                </a:path>
              </a:pathLst>
            </a:custGeom>
            <a:solidFill>
              <a:srgbClr val="8ADCDE"/>
            </a:solidFill>
          </p:spPr>
          <p:txBody>
            <a:bodyPr wrap="square" lIns="0" tIns="0" rIns="0" bIns="0" rtlCol="0"/>
            <a:lstStyle/>
            <a:p>
              <a:endParaRPr/>
            </a:p>
          </p:txBody>
        </p:sp>
        <p:sp>
          <p:nvSpPr>
            <p:cNvPr id="43" name="object 43"/>
            <p:cNvSpPr/>
            <p:nvPr/>
          </p:nvSpPr>
          <p:spPr>
            <a:xfrm>
              <a:off x="4286873" y="2515975"/>
              <a:ext cx="881380" cy="880744"/>
            </a:xfrm>
            <a:custGeom>
              <a:avLst/>
              <a:gdLst/>
              <a:ahLst/>
              <a:cxnLst/>
              <a:rect l="l" t="t" r="r" b="b"/>
              <a:pathLst>
                <a:path w="881379" h="880745">
                  <a:moveTo>
                    <a:pt x="881206" y="880693"/>
                  </a:moveTo>
                  <a:lnTo>
                    <a:pt x="881049" y="0"/>
                  </a:lnTo>
                  <a:lnTo>
                    <a:pt x="832939" y="1289"/>
                  </a:lnTo>
                  <a:lnTo>
                    <a:pt x="785479" y="5116"/>
                  </a:lnTo>
                  <a:lnTo>
                    <a:pt x="738737" y="11414"/>
                  </a:lnTo>
                  <a:lnTo>
                    <a:pt x="692781" y="20120"/>
                  </a:lnTo>
                  <a:lnTo>
                    <a:pt x="647680" y="31168"/>
                  </a:lnTo>
                  <a:lnTo>
                    <a:pt x="603503" y="44494"/>
                  </a:lnTo>
                  <a:lnTo>
                    <a:pt x="560318" y="60033"/>
                  </a:lnTo>
                  <a:lnTo>
                    <a:pt x="518194" y="77721"/>
                  </a:lnTo>
                  <a:lnTo>
                    <a:pt x="477199" y="97493"/>
                  </a:lnTo>
                  <a:lnTo>
                    <a:pt x="437401" y="119284"/>
                  </a:lnTo>
                  <a:lnTo>
                    <a:pt x="398871" y="143029"/>
                  </a:lnTo>
                  <a:lnTo>
                    <a:pt x="361675" y="168664"/>
                  </a:lnTo>
                  <a:lnTo>
                    <a:pt x="325882" y="196124"/>
                  </a:lnTo>
                  <a:lnTo>
                    <a:pt x="291561" y="225345"/>
                  </a:lnTo>
                  <a:lnTo>
                    <a:pt x="258781" y="256261"/>
                  </a:lnTo>
                  <a:lnTo>
                    <a:pt x="227610" y="288809"/>
                  </a:lnTo>
                  <a:lnTo>
                    <a:pt x="198117" y="322923"/>
                  </a:lnTo>
                  <a:lnTo>
                    <a:pt x="170370" y="358538"/>
                  </a:lnTo>
                  <a:lnTo>
                    <a:pt x="144437" y="395591"/>
                  </a:lnTo>
                  <a:lnTo>
                    <a:pt x="120388" y="434016"/>
                  </a:lnTo>
                  <a:lnTo>
                    <a:pt x="98290" y="473749"/>
                  </a:lnTo>
                  <a:lnTo>
                    <a:pt x="78213" y="514724"/>
                  </a:lnTo>
                  <a:lnTo>
                    <a:pt x="60225" y="556878"/>
                  </a:lnTo>
                  <a:lnTo>
                    <a:pt x="44394" y="600146"/>
                  </a:lnTo>
                  <a:lnTo>
                    <a:pt x="30789" y="644462"/>
                  </a:lnTo>
                  <a:lnTo>
                    <a:pt x="19478" y="689763"/>
                  </a:lnTo>
                  <a:lnTo>
                    <a:pt x="10531" y="735984"/>
                  </a:lnTo>
                  <a:lnTo>
                    <a:pt x="4015" y="783059"/>
                  </a:lnTo>
                  <a:lnTo>
                    <a:pt x="0" y="830924"/>
                  </a:lnTo>
                  <a:lnTo>
                    <a:pt x="881206" y="880693"/>
                  </a:lnTo>
                  <a:close/>
                </a:path>
              </a:pathLst>
            </a:custGeom>
            <a:ln w="11753">
              <a:solidFill>
                <a:srgbClr val="006FC0"/>
              </a:solidFill>
            </a:ln>
          </p:spPr>
          <p:txBody>
            <a:bodyPr wrap="square" lIns="0" tIns="0" rIns="0" bIns="0" rtlCol="0"/>
            <a:lstStyle/>
            <a:p>
              <a:endParaRPr/>
            </a:p>
          </p:txBody>
        </p:sp>
        <p:sp>
          <p:nvSpPr>
            <p:cNvPr id="44" name="object 44"/>
            <p:cNvSpPr/>
            <p:nvPr/>
          </p:nvSpPr>
          <p:spPr>
            <a:xfrm>
              <a:off x="6109372" y="3056243"/>
              <a:ext cx="82550" cy="129539"/>
            </a:xfrm>
            <a:custGeom>
              <a:avLst/>
              <a:gdLst/>
              <a:ahLst/>
              <a:cxnLst/>
              <a:rect l="l" t="t" r="r" b="b"/>
              <a:pathLst>
                <a:path w="82550" h="129539">
                  <a:moveTo>
                    <a:pt x="0" y="129078"/>
                  </a:moveTo>
                  <a:lnTo>
                    <a:pt x="9883" y="0"/>
                  </a:lnTo>
                  <a:lnTo>
                    <a:pt x="82363" y="0"/>
                  </a:lnTo>
                </a:path>
              </a:pathLst>
            </a:custGeom>
            <a:ln w="11770">
              <a:solidFill>
                <a:srgbClr val="A6A6A6"/>
              </a:solidFill>
            </a:ln>
          </p:spPr>
          <p:txBody>
            <a:bodyPr wrap="square" lIns="0" tIns="0" rIns="0" bIns="0" rtlCol="0"/>
            <a:lstStyle/>
            <a:p>
              <a:endParaRPr/>
            </a:p>
          </p:txBody>
        </p:sp>
        <p:pic>
          <p:nvPicPr>
            <p:cNvPr id="45" name="object 45"/>
            <p:cNvPicPr/>
            <p:nvPr/>
          </p:nvPicPr>
          <p:blipFill>
            <a:blip r:embed="rId21" cstate="print"/>
            <a:stretch>
              <a:fillRect/>
            </a:stretch>
          </p:blipFill>
          <p:spPr>
            <a:xfrm>
              <a:off x="5444506" y="2404509"/>
              <a:ext cx="670670" cy="387470"/>
            </a:xfrm>
            <a:prstGeom prst="rect">
              <a:avLst/>
            </a:prstGeom>
          </p:spPr>
        </p:pic>
      </p:grpSp>
      <p:sp>
        <p:nvSpPr>
          <p:cNvPr id="46" name="object 46"/>
          <p:cNvSpPr txBox="1"/>
          <p:nvPr/>
        </p:nvSpPr>
        <p:spPr>
          <a:xfrm>
            <a:off x="5536446" y="2449734"/>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19</a:t>
            </a:r>
            <a:r>
              <a:rPr sz="1100" spc="-30" dirty="0">
                <a:solidFill>
                  <a:srgbClr val="404040"/>
                </a:solidFill>
                <a:latin typeface="Arial"/>
                <a:cs typeface="Arial"/>
              </a:rPr>
              <a:t>,</a:t>
            </a:r>
            <a:r>
              <a:rPr sz="1100" spc="35" dirty="0">
                <a:solidFill>
                  <a:srgbClr val="404040"/>
                </a:solidFill>
                <a:latin typeface="Arial"/>
                <a:cs typeface="Arial"/>
              </a:rPr>
              <a:t>2</a:t>
            </a:r>
            <a:r>
              <a:rPr sz="1100" spc="20" dirty="0">
                <a:solidFill>
                  <a:srgbClr val="404040"/>
                </a:solidFill>
                <a:latin typeface="Arial"/>
                <a:cs typeface="Arial"/>
              </a:rPr>
              <a:t>%</a:t>
            </a:r>
            <a:endParaRPr sz="1100">
              <a:latin typeface="Arial"/>
              <a:cs typeface="Arial"/>
            </a:endParaRPr>
          </a:p>
        </p:txBody>
      </p:sp>
      <p:pic>
        <p:nvPicPr>
          <p:cNvPr id="47" name="object 47"/>
          <p:cNvPicPr/>
          <p:nvPr/>
        </p:nvPicPr>
        <p:blipFill>
          <a:blip r:embed="rId22" cstate="print"/>
          <a:stretch>
            <a:fillRect/>
          </a:stretch>
        </p:blipFill>
        <p:spPr>
          <a:xfrm>
            <a:off x="6138709" y="2968103"/>
            <a:ext cx="588307" cy="387470"/>
          </a:xfrm>
          <a:prstGeom prst="rect">
            <a:avLst/>
          </a:prstGeom>
        </p:spPr>
      </p:pic>
      <p:sp>
        <p:nvSpPr>
          <p:cNvPr id="48" name="object 48"/>
          <p:cNvSpPr txBox="1"/>
          <p:nvPr/>
        </p:nvSpPr>
        <p:spPr>
          <a:xfrm>
            <a:off x="6221394" y="3026635"/>
            <a:ext cx="352425" cy="196215"/>
          </a:xfrm>
          <a:prstGeom prst="rect">
            <a:avLst/>
          </a:prstGeom>
        </p:spPr>
        <p:txBody>
          <a:bodyPr vert="horz" wrap="square" lIns="0" tIns="14604" rIns="0" bIns="0" rtlCol="0">
            <a:spAutoFit/>
          </a:bodyPr>
          <a:lstStyle/>
          <a:p>
            <a:pPr marL="12700">
              <a:lnSpc>
                <a:spcPct val="100000"/>
              </a:lnSpc>
              <a:spcBef>
                <a:spcPts val="114"/>
              </a:spcBef>
            </a:pPr>
            <a:r>
              <a:rPr sz="1100" spc="30" dirty="0">
                <a:solidFill>
                  <a:srgbClr val="404040"/>
                </a:solidFill>
                <a:latin typeface="Arial"/>
                <a:cs typeface="Arial"/>
              </a:rPr>
              <a:t>2</a:t>
            </a:r>
            <a:r>
              <a:rPr sz="1100" spc="-30" dirty="0">
                <a:solidFill>
                  <a:srgbClr val="404040"/>
                </a:solidFill>
                <a:latin typeface="Arial"/>
                <a:cs typeface="Arial"/>
              </a:rPr>
              <a:t>,</a:t>
            </a:r>
            <a:r>
              <a:rPr sz="1100" spc="30" dirty="0">
                <a:solidFill>
                  <a:srgbClr val="404040"/>
                </a:solidFill>
                <a:latin typeface="Arial"/>
                <a:cs typeface="Arial"/>
              </a:rPr>
              <a:t>7</a:t>
            </a:r>
            <a:r>
              <a:rPr sz="1100" spc="15" dirty="0">
                <a:solidFill>
                  <a:srgbClr val="404040"/>
                </a:solidFill>
                <a:latin typeface="Arial"/>
                <a:cs typeface="Arial"/>
              </a:rPr>
              <a:t>%</a:t>
            </a:r>
            <a:endParaRPr sz="1100">
              <a:latin typeface="Arial"/>
              <a:cs typeface="Arial"/>
            </a:endParaRPr>
          </a:p>
        </p:txBody>
      </p:sp>
      <p:pic>
        <p:nvPicPr>
          <p:cNvPr id="49" name="object 49"/>
          <p:cNvPicPr/>
          <p:nvPr/>
        </p:nvPicPr>
        <p:blipFill>
          <a:blip r:embed="rId23" cstate="print"/>
          <a:stretch>
            <a:fillRect/>
          </a:stretch>
        </p:blipFill>
        <p:spPr>
          <a:xfrm>
            <a:off x="5350377" y="4259672"/>
            <a:ext cx="670670" cy="293538"/>
          </a:xfrm>
          <a:prstGeom prst="rect">
            <a:avLst/>
          </a:prstGeom>
        </p:spPr>
      </p:pic>
      <p:sp>
        <p:nvSpPr>
          <p:cNvPr id="50" name="object 50"/>
          <p:cNvSpPr txBox="1"/>
          <p:nvPr/>
        </p:nvSpPr>
        <p:spPr>
          <a:xfrm>
            <a:off x="5436042" y="4326423"/>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44</a:t>
            </a:r>
            <a:r>
              <a:rPr sz="1100" spc="-30" dirty="0">
                <a:solidFill>
                  <a:srgbClr val="404040"/>
                </a:solidFill>
                <a:latin typeface="Arial"/>
                <a:cs typeface="Arial"/>
              </a:rPr>
              <a:t>,</a:t>
            </a:r>
            <a:r>
              <a:rPr sz="1100" spc="35" dirty="0">
                <a:solidFill>
                  <a:srgbClr val="404040"/>
                </a:solidFill>
                <a:latin typeface="Arial"/>
                <a:cs typeface="Arial"/>
              </a:rPr>
              <a:t>6</a:t>
            </a:r>
            <a:r>
              <a:rPr sz="1100" spc="20" dirty="0">
                <a:solidFill>
                  <a:srgbClr val="404040"/>
                </a:solidFill>
                <a:latin typeface="Arial"/>
                <a:cs typeface="Arial"/>
              </a:rPr>
              <a:t>%</a:t>
            </a:r>
            <a:endParaRPr sz="1100">
              <a:latin typeface="Arial"/>
              <a:cs typeface="Arial"/>
            </a:endParaRPr>
          </a:p>
        </p:txBody>
      </p:sp>
      <p:pic>
        <p:nvPicPr>
          <p:cNvPr id="51" name="object 51"/>
          <p:cNvPicPr/>
          <p:nvPr/>
        </p:nvPicPr>
        <p:blipFill>
          <a:blip r:embed="rId22" cstate="print"/>
          <a:stretch>
            <a:fillRect/>
          </a:stretch>
        </p:blipFill>
        <p:spPr>
          <a:xfrm>
            <a:off x="3879608" y="3813493"/>
            <a:ext cx="588307" cy="387470"/>
          </a:xfrm>
          <a:prstGeom prst="rect">
            <a:avLst/>
          </a:prstGeom>
        </p:spPr>
      </p:pic>
      <p:sp>
        <p:nvSpPr>
          <p:cNvPr id="52" name="object 52"/>
          <p:cNvSpPr txBox="1"/>
          <p:nvPr/>
        </p:nvSpPr>
        <p:spPr>
          <a:xfrm>
            <a:off x="3953977" y="3878679"/>
            <a:ext cx="352425" cy="196215"/>
          </a:xfrm>
          <a:prstGeom prst="rect">
            <a:avLst/>
          </a:prstGeom>
        </p:spPr>
        <p:txBody>
          <a:bodyPr vert="horz" wrap="square" lIns="0" tIns="14604" rIns="0" bIns="0" rtlCol="0">
            <a:spAutoFit/>
          </a:bodyPr>
          <a:lstStyle/>
          <a:p>
            <a:pPr marL="12700">
              <a:lnSpc>
                <a:spcPct val="100000"/>
              </a:lnSpc>
              <a:spcBef>
                <a:spcPts val="114"/>
              </a:spcBef>
            </a:pPr>
            <a:r>
              <a:rPr sz="1100" spc="35" dirty="0">
                <a:solidFill>
                  <a:srgbClr val="404040"/>
                </a:solidFill>
                <a:latin typeface="Arial"/>
                <a:cs typeface="Arial"/>
              </a:rPr>
              <a:t>2</a:t>
            </a:r>
            <a:r>
              <a:rPr sz="1100" spc="-30" dirty="0">
                <a:solidFill>
                  <a:srgbClr val="404040"/>
                </a:solidFill>
                <a:latin typeface="Arial"/>
                <a:cs typeface="Arial"/>
              </a:rPr>
              <a:t>,</a:t>
            </a:r>
            <a:r>
              <a:rPr sz="1100" spc="35" dirty="0">
                <a:solidFill>
                  <a:srgbClr val="404040"/>
                </a:solidFill>
                <a:latin typeface="Arial"/>
                <a:cs typeface="Arial"/>
              </a:rPr>
              <a:t>7</a:t>
            </a:r>
            <a:r>
              <a:rPr sz="1100" spc="15" dirty="0">
                <a:solidFill>
                  <a:srgbClr val="404040"/>
                </a:solidFill>
                <a:latin typeface="Arial"/>
                <a:cs typeface="Arial"/>
              </a:rPr>
              <a:t>%</a:t>
            </a:r>
            <a:endParaRPr sz="1100">
              <a:latin typeface="Arial"/>
              <a:cs typeface="Arial"/>
            </a:endParaRPr>
          </a:p>
        </p:txBody>
      </p:sp>
      <p:pic>
        <p:nvPicPr>
          <p:cNvPr id="53" name="object 53"/>
          <p:cNvPicPr/>
          <p:nvPr/>
        </p:nvPicPr>
        <p:blipFill>
          <a:blip r:embed="rId24" cstate="print"/>
          <a:stretch>
            <a:fillRect/>
          </a:stretch>
        </p:blipFill>
        <p:spPr>
          <a:xfrm>
            <a:off x="3738414" y="3461248"/>
            <a:ext cx="600073" cy="387470"/>
          </a:xfrm>
          <a:prstGeom prst="rect">
            <a:avLst/>
          </a:prstGeom>
        </p:spPr>
      </p:pic>
      <p:sp>
        <p:nvSpPr>
          <p:cNvPr id="54" name="object 54"/>
          <p:cNvSpPr txBox="1"/>
          <p:nvPr/>
        </p:nvSpPr>
        <p:spPr>
          <a:xfrm>
            <a:off x="3819843" y="3519388"/>
            <a:ext cx="353060"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6</a:t>
            </a:r>
            <a:r>
              <a:rPr sz="1100" spc="-30" dirty="0">
                <a:solidFill>
                  <a:srgbClr val="404040"/>
                </a:solidFill>
                <a:latin typeface="Arial"/>
                <a:cs typeface="Arial"/>
              </a:rPr>
              <a:t>,</a:t>
            </a:r>
            <a:r>
              <a:rPr sz="1100" spc="35" dirty="0">
                <a:solidFill>
                  <a:srgbClr val="404040"/>
                </a:solidFill>
                <a:latin typeface="Arial"/>
                <a:cs typeface="Arial"/>
              </a:rPr>
              <a:t>7</a:t>
            </a:r>
            <a:r>
              <a:rPr sz="1100" spc="20" dirty="0">
                <a:solidFill>
                  <a:srgbClr val="404040"/>
                </a:solidFill>
                <a:latin typeface="Arial"/>
                <a:cs typeface="Arial"/>
              </a:rPr>
              <a:t>%</a:t>
            </a:r>
            <a:endParaRPr sz="1100">
              <a:latin typeface="Arial"/>
              <a:cs typeface="Arial"/>
            </a:endParaRPr>
          </a:p>
        </p:txBody>
      </p:sp>
      <p:pic>
        <p:nvPicPr>
          <p:cNvPr id="55" name="object 55"/>
          <p:cNvPicPr/>
          <p:nvPr/>
        </p:nvPicPr>
        <p:blipFill>
          <a:blip r:embed="rId21" cstate="print"/>
          <a:stretch>
            <a:fillRect/>
          </a:stretch>
        </p:blipFill>
        <p:spPr>
          <a:xfrm>
            <a:off x="3856075" y="2510183"/>
            <a:ext cx="670670" cy="387470"/>
          </a:xfrm>
          <a:prstGeom prst="rect">
            <a:avLst/>
          </a:prstGeom>
        </p:spPr>
      </p:pic>
      <p:sp>
        <p:nvSpPr>
          <p:cNvPr id="56" name="object 56"/>
          <p:cNvSpPr txBox="1"/>
          <p:nvPr/>
        </p:nvSpPr>
        <p:spPr>
          <a:xfrm>
            <a:off x="3939858" y="2563235"/>
            <a:ext cx="435609" cy="196850"/>
          </a:xfrm>
          <a:prstGeom prst="rect">
            <a:avLst/>
          </a:prstGeom>
        </p:spPr>
        <p:txBody>
          <a:bodyPr vert="horz" wrap="square" lIns="0" tIns="15240" rIns="0" bIns="0" rtlCol="0">
            <a:spAutoFit/>
          </a:bodyPr>
          <a:lstStyle/>
          <a:p>
            <a:pPr marL="12700">
              <a:lnSpc>
                <a:spcPct val="100000"/>
              </a:lnSpc>
              <a:spcBef>
                <a:spcPts val="120"/>
              </a:spcBef>
            </a:pPr>
            <a:r>
              <a:rPr sz="1100" spc="35" dirty="0">
                <a:solidFill>
                  <a:srgbClr val="404040"/>
                </a:solidFill>
                <a:latin typeface="Arial"/>
                <a:cs typeface="Arial"/>
              </a:rPr>
              <a:t>24</a:t>
            </a:r>
            <a:r>
              <a:rPr sz="1100" spc="-30" dirty="0">
                <a:solidFill>
                  <a:srgbClr val="404040"/>
                </a:solidFill>
                <a:latin typeface="Arial"/>
                <a:cs typeface="Arial"/>
              </a:rPr>
              <a:t>,</a:t>
            </a:r>
            <a:r>
              <a:rPr sz="1100" spc="35" dirty="0">
                <a:solidFill>
                  <a:srgbClr val="404040"/>
                </a:solidFill>
                <a:latin typeface="Arial"/>
                <a:cs typeface="Arial"/>
              </a:rPr>
              <a:t>1</a:t>
            </a:r>
            <a:r>
              <a:rPr sz="1100" spc="20" dirty="0">
                <a:solidFill>
                  <a:srgbClr val="404040"/>
                </a:solidFill>
                <a:latin typeface="Arial"/>
                <a:cs typeface="Arial"/>
              </a:rPr>
              <a:t>%</a:t>
            </a:r>
            <a:endParaRPr sz="1100">
              <a:latin typeface="Arial"/>
              <a:cs typeface="Arial"/>
            </a:endParaRPr>
          </a:p>
        </p:txBody>
      </p:sp>
      <p:grpSp>
        <p:nvGrpSpPr>
          <p:cNvPr id="57" name="object 57"/>
          <p:cNvGrpSpPr/>
          <p:nvPr/>
        </p:nvGrpSpPr>
        <p:grpSpPr>
          <a:xfrm>
            <a:off x="5289803" y="5183124"/>
            <a:ext cx="1121410" cy="1134745"/>
            <a:chOff x="5289803" y="5183124"/>
            <a:chExt cx="1121410" cy="1134745"/>
          </a:xfrm>
        </p:grpSpPr>
        <p:pic>
          <p:nvPicPr>
            <p:cNvPr id="58" name="object 58"/>
            <p:cNvPicPr/>
            <p:nvPr/>
          </p:nvPicPr>
          <p:blipFill>
            <a:blip r:embed="rId25" cstate="print"/>
            <a:stretch>
              <a:fillRect/>
            </a:stretch>
          </p:blipFill>
          <p:spPr>
            <a:xfrm>
              <a:off x="5350763" y="5205984"/>
              <a:ext cx="993648" cy="992124"/>
            </a:xfrm>
            <a:prstGeom prst="rect">
              <a:avLst/>
            </a:prstGeom>
          </p:spPr>
        </p:pic>
        <p:pic>
          <p:nvPicPr>
            <p:cNvPr id="59" name="object 59"/>
            <p:cNvPicPr/>
            <p:nvPr/>
          </p:nvPicPr>
          <p:blipFill>
            <a:blip r:embed="rId26" cstate="print"/>
            <a:stretch>
              <a:fillRect/>
            </a:stretch>
          </p:blipFill>
          <p:spPr>
            <a:xfrm>
              <a:off x="5289803" y="5183124"/>
              <a:ext cx="1060703" cy="1060703"/>
            </a:xfrm>
            <a:prstGeom prst="rect">
              <a:avLst/>
            </a:prstGeom>
          </p:spPr>
        </p:pic>
        <p:pic>
          <p:nvPicPr>
            <p:cNvPr id="60" name="object 60"/>
            <p:cNvPicPr/>
            <p:nvPr/>
          </p:nvPicPr>
          <p:blipFill>
            <a:blip r:embed="rId27" cstate="print"/>
            <a:stretch>
              <a:fillRect/>
            </a:stretch>
          </p:blipFill>
          <p:spPr>
            <a:xfrm>
              <a:off x="5303519" y="5308092"/>
              <a:ext cx="1107186" cy="1009650"/>
            </a:xfrm>
            <a:prstGeom prst="rect">
              <a:avLst/>
            </a:prstGeom>
          </p:spPr>
        </p:pic>
      </p:grpSp>
      <p:sp>
        <p:nvSpPr>
          <p:cNvPr id="61" name="object 61"/>
          <p:cNvSpPr txBox="1"/>
          <p:nvPr/>
        </p:nvSpPr>
        <p:spPr>
          <a:xfrm>
            <a:off x="533501" y="3894785"/>
            <a:ext cx="1180465" cy="1254125"/>
          </a:xfrm>
          <a:prstGeom prst="rect">
            <a:avLst/>
          </a:prstGeom>
        </p:spPr>
        <p:txBody>
          <a:bodyPr vert="horz" wrap="square" lIns="0" tIns="12700" rIns="0" bIns="0" rtlCol="0">
            <a:spAutoFit/>
          </a:bodyPr>
          <a:lstStyle/>
          <a:p>
            <a:pPr marL="253365">
              <a:lnSpc>
                <a:spcPct val="100000"/>
              </a:lnSpc>
              <a:spcBef>
                <a:spcPts val="100"/>
              </a:spcBef>
            </a:pPr>
            <a:r>
              <a:rPr lang="ru-RU" sz="3600" dirty="0" smtClean="0">
                <a:solidFill>
                  <a:srgbClr val="FFFFFF"/>
                </a:solidFill>
                <a:latin typeface="Arial"/>
                <a:cs typeface="Arial"/>
              </a:rPr>
              <a:t>10</a:t>
            </a:r>
            <a:endParaRPr sz="3600" dirty="0">
              <a:latin typeface="Arial"/>
              <a:cs typeface="Arial"/>
            </a:endParaRPr>
          </a:p>
          <a:p>
            <a:pPr marL="12700" marR="5080">
              <a:lnSpc>
                <a:spcPct val="100000"/>
              </a:lnSpc>
              <a:spcBef>
                <a:spcPts val="2470"/>
              </a:spcBef>
            </a:pPr>
            <a:r>
              <a:rPr sz="1200" spc="-20" dirty="0">
                <a:solidFill>
                  <a:srgbClr val="007EAC"/>
                </a:solidFill>
                <a:latin typeface="Arial"/>
                <a:cs typeface="Arial"/>
              </a:rPr>
              <a:t>Услуги </a:t>
            </a:r>
            <a:r>
              <a:rPr sz="1200" dirty="0">
                <a:solidFill>
                  <a:srgbClr val="007EAC"/>
                </a:solidFill>
                <a:latin typeface="Arial"/>
                <a:cs typeface="Arial"/>
              </a:rPr>
              <a:t>и </a:t>
            </a:r>
            <a:r>
              <a:rPr sz="1200" spc="-5" dirty="0">
                <a:solidFill>
                  <a:srgbClr val="007EAC"/>
                </a:solidFill>
                <a:latin typeface="Arial"/>
                <a:cs typeface="Arial"/>
              </a:rPr>
              <a:t>ремонт </a:t>
            </a:r>
            <a:r>
              <a:rPr sz="1200" spc="-320" dirty="0">
                <a:solidFill>
                  <a:srgbClr val="007EAC"/>
                </a:solidFill>
                <a:latin typeface="Arial"/>
                <a:cs typeface="Arial"/>
              </a:rPr>
              <a:t> </a:t>
            </a:r>
            <a:r>
              <a:rPr sz="1200" spc="-15" dirty="0">
                <a:solidFill>
                  <a:srgbClr val="007EAC"/>
                </a:solidFill>
                <a:latin typeface="Arial"/>
                <a:cs typeface="Arial"/>
              </a:rPr>
              <a:t>автотранспорта</a:t>
            </a:r>
            <a:endParaRPr sz="1200" dirty="0">
              <a:latin typeface="Arial"/>
              <a:cs typeface="Arial"/>
            </a:endParaRPr>
          </a:p>
        </p:txBody>
      </p:sp>
      <p:sp>
        <p:nvSpPr>
          <p:cNvPr id="62" name="object 62"/>
          <p:cNvSpPr txBox="1"/>
          <p:nvPr/>
        </p:nvSpPr>
        <p:spPr>
          <a:xfrm>
            <a:off x="2340101" y="3894785"/>
            <a:ext cx="1080770" cy="1497330"/>
          </a:xfrm>
          <a:prstGeom prst="rect">
            <a:avLst/>
          </a:prstGeom>
        </p:spPr>
        <p:txBody>
          <a:bodyPr vert="horz" wrap="square" lIns="0" tIns="12700" rIns="0" bIns="0" rtlCol="0">
            <a:spAutoFit/>
          </a:bodyPr>
          <a:lstStyle/>
          <a:p>
            <a:pPr marR="43815" algn="ctr">
              <a:lnSpc>
                <a:spcPct val="100000"/>
              </a:lnSpc>
              <a:spcBef>
                <a:spcPts val="100"/>
              </a:spcBef>
            </a:pPr>
            <a:r>
              <a:rPr lang="ru-RU" sz="3600" dirty="0" smtClean="0">
                <a:solidFill>
                  <a:srgbClr val="FFFFFF"/>
                </a:solidFill>
                <a:latin typeface="Arial"/>
                <a:cs typeface="Arial"/>
              </a:rPr>
              <a:t>9</a:t>
            </a:r>
            <a:endParaRPr sz="3600" dirty="0">
              <a:latin typeface="Arial"/>
              <a:cs typeface="Arial"/>
            </a:endParaRPr>
          </a:p>
          <a:p>
            <a:pPr marL="12700" marR="5080" indent="-1270" algn="ctr">
              <a:lnSpc>
                <a:spcPct val="100000"/>
              </a:lnSpc>
              <a:spcBef>
                <a:spcPts val="2945"/>
              </a:spcBef>
            </a:pPr>
            <a:r>
              <a:rPr sz="1200" spc="-5" dirty="0">
                <a:solidFill>
                  <a:srgbClr val="007EAC"/>
                </a:solidFill>
                <a:latin typeface="Arial"/>
                <a:cs typeface="Arial"/>
              </a:rPr>
              <a:t>Бытовые </a:t>
            </a:r>
            <a:r>
              <a:rPr sz="1200" dirty="0">
                <a:solidFill>
                  <a:srgbClr val="007EAC"/>
                </a:solidFill>
                <a:latin typeface="Arial"/>
                <a:cs typeface="Arial"/>
              </a:rPr>
              <a:t>и </a:t>
            </a:r>
            <a:r>
              <a:rPr sz="1200" spc="5" dirty="0">
                <a:solidFill>
                  <a:srgbClr val="007EAC"/>
                </a:solidFill>
                <a:latin typeface="Arial"/>
                <a:cs typeface="Arial"/>
              </a:rPr>
              <a:t> </a:t>
            </a:r>
            <a:r>
              <a:rPr sz="1200" spc="10" dirty="0">
                <a:solidFill>
                  <a:srgbClr val="007EAC"/>
                </a:solidFill>
                <a:latin typeface="Arial"/>
                <a:cs typeface="Arial"/>
              </a:rPr>
              <a:t>к</a:t>
            </a:r>
            <a:r>
              <a:rPr sz="1200" dirty="0">
                <a:solidFill>
                  <a:srgbClr val="007EAC"/>
                </a:solidFill>
                <a:latin typeface="Arial"/>
                <a:cs typeface="Arial"/>
              </a:rPr>
              <a:t>ом</a:t>
            </a:r>
            <a:r>
              <a:rPr sz="1200" spc="15" dirty="0">
                <a:solidFill>
                  <a:srgbClr val="007EAC"/>
                </a:solidFill>
                <a:latin typeface="Arial"/>
                <a:cs typeface="Arial"/>
              </a:rPr>
              <a:t>м</a:t>
            </a:r>
            <a:r>
              <a:rPr sz="1200" spc="-15" dirty="0">
                <a:solidFill>
                  <a:srgbClr val="007EAC"/>
                </a:solidFill>
                <a:latin typeface="Arial"/>
                <a:cs typeface="Arial"/>
              </a:rPr>
              <a:t>у</a:t>
            </a:r>
            <a:r>
              <a:rPr sz="1200" spc="-5" dirty="0">
                <a:solidFill>
                  <a:srgbClr val="007EAC"/>
                </a:solidFill>
                <a:latin typeface="Arial"/>
                <a:cs typeface="Arial"/>
              </a:rPr>
              <a:t>наль</a:t>
            </a:r>
            <a:r>
              <a:rPr sz="1200" spc="-10" dirty="0">
                <a:solidFill>
                  <a:srgbClr val="007EAC"/>
                </a:solidFill>
                <a:latin typeface="Arial"/>
                <a:cs typeface="Arial"/>
              </a:rPr>
              <a:t>н</a:t>
            </a:r>
            <a:r>
              <a:rPr sz="1200" dirty="0">
                <a:solidFill>
                  <a:srgbClr val="007EAC"/>
                </a:solidFill>
                <a:latin typeface="Arial"/>
                <a:cs typeface="Arial"/>
              </a:rPr>
              <a:t>ые  </a:t>
            </a:r>
            <a:r>
              <a:rPr sz="1200" spc="-10" dirty="0">
                <a:solidFill>
                  <a:srgbClr val="007EAC"/>
                </a:solidFill>
                <a:latin typeface="Arial"/>
                <a:cs typeface="Arial"/>
              </a:rPr>
              <a:t>услуги</a:t>
            </a:r>
            <a:endParaRPr sz="1200" dirty="0">
              <a:latin typeface="Arial"/>
              <a:cs typeface="Arial"/>
            </a:endParaRPr>
          </a:p>
        </p:txBody>
      </p:sp>
      <p:pic>
        <p:nvPicPr>
          <p:cNvPr id="63" name="object 63"/>
          <p:cNvPicPr/>
          <p:nvPr/>
        </p:nvPicPr>
        <p:blipFill>
          <a:blip r:embed="rId28" cstate="print"/>
          <a:stretch>
            <a:fillRect/>
          </a:stretch>
        </p:blipFill>
        <p:spPr>
          <a:xfrm>
            <a:off x="637031" y="5298948"/>
            <a:ext cx="1361694" cy="1009649"/>
          </a:xfrm>
          <a:prstGeom prst="rect">
            <a:avLst/>
          </a:prstGeom>
        </p:spPr>
      </p:pic>
      <p:sp>
        <p:nvSpPr>
          <p:cNvPr id="64" name="object 64"/>
          <p:cNvSpPr txBox="1"/>
          <p:nvPr/>
        </p:nvSpPr>
        <p:spPr>
          <a:xfrm>
            <a:off x="920730" y="4852995"/>
            <a:ext cx="1143008" cy="2082621"/>
          </a:xfrm>
          <a:prstGeom prst="rect">
            <a:avLst/>
          </a:prstGeom>
        </p:spPr>
        <p:txBody>
          <a:bodyPr vert="horz" wrap="square" lIns="0" tIns="12700" rIns="0" bIns="0" rtlCol="0">
            <a:spAutoFit/>
          </a:bodyPr>
          <a:lstStyle/>
          <a:p>
            <a:pPr marL="12700">
              <a:lnSpc>
                <a:spcPct val="100000"/>
              </a:lnSpc>
              <a:spcBef>
                <a:spcPts val="100"/>
              </a:spcBef>
            </a:pPr>
            <a:r>
              <a:rPr lang="ru-RU" sz="3600" spc="-5" dirty="0" smtClean="0">
                <a:solidFill>
                  <a:srgbClr val="FFFFFF"/>
                </a:solidFill>
                <a:latin typeface="Arial"/>
                <a:cs typeface="Arial"/>
              </a:rPr>
              <a:t>        124</a:t>
            </a:r>
            <a:endParaRPr lang="ru-RU" sz="3600" spc="-5" dirty="0">
              <a:solidFill>
                <a:srgbClr val="FFFFFF"/>
              </a:solidFill>
              <a:latin typeface="Arial"/>
              <a:cs typeface="Arial"/>
            </a:endParaRPr>
          </a:p>
          <a:p>
            <a:pPr marL="12700" algn="ctr">
              <a:lnSpc>
                <a:spcPct val="100000"/>
              </a:lnSpc>
              <a:spcBef>
                <a:spcPts val="100"/>
              </a:spcBef>
            </a:pPr>
            <a:endParaRPr lang="ru-RU" sz="1200" dirty="0" smtClean="0">
              <a:solidFill>
                <a:srgbClr val="007EAC"/>
              </a:solidFill>
              <a:latin typeface="Arial"/>
              <a:cs typeface="Arial"/>
            </a:endParaRPr>
          </a:p>
          <a:p>
            <a:pPr marL="12700" algn="ctr">
              <a:lnSpc>
                <a:spcPct val="100000"/>
              </a:lnSpc>
              <a:spcBef>
                <a:spcPts val="100"/>
              </a:spcBef>
            </a:pPr>
            <a:endParaRPr lang="ru-RU" sz="1200" dirty="0" smtClean="0">
              <a:solidFill>
                <a:srgbClr val="007EAC"/>
              </a:solidFill>
              <a:latin typeface="Arial"/>
              <a:cs typeface="Arial"/>
            </a:endParaRPr>
          </a:p>
          <a:p>
            <a:pPr marL="12700">
              <a:lnSpc>
                <a:spcPct val="100000"/>
              </a:lnSpc>
              <a:spcBef>
                <a:spcPts val="100"/>
              </a:spcBef>
            </a:pPr>
            <a:r>
              <a:rPr sz="1200" smtClean="0">
                <a:solidFill>
                  <a:srgbClr val="007EAC"/>
                </a:solidFill>
                <a:latin typeface="Arial"/>
                <a:cs typeface="Arial"/>
              </a:rPr>
              <a:t>Оп</a:t>
            </a:r>
            <a:r>
              <a:rPr sz="1200" spc="-10" smtClean="0">
                <a:solidFill>
                  <a:srgbClr val="007EAC"/>
                </a:solidFill>
                <a:latin typeface="Arial"/>
                <a:cs typeface="Arial"/>
              </a:rPr>
              <a:t>т</a:t>
            </a:r>
            <a:r>
              <a:rPr sz="1200" smtClean="0">
                <a:solidFill>
                  <a:srgbClr val="007EAC"/>
                </a:solidFill>
                <a:latin typeface="Arial"/>
                <a:cs typeface="Arial"/>
              </a:rPr>
              <a:t>о</a:t>
            </a:r>
            <a:r>
              <a:rPr sz="1200" spc="-15" smtClean="0">
                <a:solidFill>
                  <a:srgbClr val="007EAC"/>
                </a:solidFill>
                <a:latin typeface="Arial"/>
                <a:cs typeface="Arial"/>
              </a:rPr>
              <a:t>в</a:t>
            </a:r>
            <a:r>
              <a:rPr sz="1200" smtClean="0">
                <a:solidFill>
                  <a:srgbClr val="007EAC"/>
                </a:solidFill>
                <a:latin typeface="Arial"/>
                <a:cs typeface="Arial"/>
              </a:rPr>
              <a:t>ая</a:t>
            </a:r>
            <a:r>
              <a:rPr lang="ru-RU" sz="1200" spc="-15" dirty="0" smtClean="0">
                <a:solidFill>
                  <a:srgbClr val="007EAC"/>
                </a:solidFill>
                <a:latin typeface="Arial"/>
                <a:cs typeface="Arial"/>
              </a:rPr>
              <a:t> </a:t>
            </a:r>
            <a:r>
              <a:rPr sz="1200" smtClean="0">
                <a:solidFill>
                  <a:srgbClr val="007EAC"/>
                </a:solidFill>
                <a:latin typeface="Arial"/>
                <a:cs typeface="Arial"/>
              </a:rPr>
              <a:t>и  </a:t>
            </a:r>
            <a:r>
              <a:rPr sz="1200" dirty="0">
                <a:solidFill>
                  <a:srgbClr val="007EAC"/>
                </a:solidFill>
                <a:latin typeface="Arial"/>
                <a:cs typeface="Arial"/>
              </a:rPr>
              <a:t>р</a:t>
            </a:r>
            <a:r>
              <a:rPr sz="1200" spc="-10" dirty="0">
                <a:solidFill>
                  <a:srgbClr val="007EAC"/>
                </a:solidFill>
                <a:latin typeface="Arial"/>
                <a:cs typeface="Arial"/>
              </a:rPr>
              <a:t>о</a:t>
            </a:r>
            <a:r>
              <a:rPr sz="1200" spc="-5" dirty="0">
                <a:solidFill>
                  <a:srgbClr val="007EAC"/>
                </a:solidFill>
                <a:latin typeface="Arial"/>
                <a:cs typeface="Arial"/>
              </a:rPr>
              <a:t>зничная  </a:t>
            </a:r>
            <a:r>
              <a:rPr sz="1200" spc="-10" dirty="0">
                <a:solidFill>
                  <a:srgbClr val="007EAC"/>
                </a:solidFill>
                <a:latin typeface="Arial"/>
                <a:cs typeface="Arial"/>
              </a:rPr>
              <a:t>торговля</a:t>
            </a:r>
            <a:endParaRPr sz="1200" dirty="0">
              <a:latin typeface="Arial"/>
              <a:cs typeface="Arial"/>
            </a:endParaRPr>
          </a:p>
        </p:txBody>
      </p:sp>
      <p:sp>
        <p:nvSpPr>
          <p:cNvPr id="65" name="object 65"/>
          <p:cNvSpPr txBox="1"/>
          <p:nvPr/>
        </p:nvSpPr>
        <p:spPr>
          <a:xfrm>
            <a:off x="2493645" y="5722442"/>
            <a:ext cx="732790" cy="1268095"/>
          </a:xfrm>
          <a:prstGeom prst="rect">
            <a:avLst/>
          </a:prstGeom>
        </p:spPr>
        <p:txBody>
          <a:bodyPr vert="horz" wrap="square" lIns="0" tIns="12700" rIns="0" bIns="0" rtlCol="0">
            <a:spAutoFit/>
          </a:bodyPr>
          <a:lstStyle/>
          <a:p>
            <a:pPr marL="51435" algn="ctr">
              <a:lnSpc>
                <a:spcPct val="100000"/>
              </a:lnSpc>
              <a:spcBef>
                <a:spcPts val="100"/>
              </a:spcBef>
            </a:pPr>
            <a:r>
              <a:rPr sz="3600" dirty="0">
                <a:solidFill>
                  <a:srgbClr val="FFFFFF"/>
                </a:solidFill>
                <a:latin typeface="Arial"/>
                <a:cs typeface="Arial"/>
              </a:rPr>
              <a:t>6</a:t>
            </a:r>
            <a:endParaRPr sz="3600">
              <a:latin typeface="Arial"/>
              <a:cs typeface="Arial"/>
            </a:endParaRPr>
          </a:p>
          <a:p>
            <a:pPr marL="12700" marR="5080" indent="-3810" algn="ctr">
              <a:lnSpc>
                <a:spcPct val="100000"/>
              </a:lnSpc>
              <a:spcBef>
                <a:spcPts val="2580"/>
              </a:spcBef>
            </a:pPr>
            <a:r>
              <a:rPr sz="1200" spc="-5" dirty="0">
                <a:solidFill>
                  <a:srgbClr val="007EAC"/>
                </a:solidFill>
                <a:latin typeface="Arial"/>
                <a:cs typeface="Arial"/>
              </a:rPr>
              <a:t>Сельское </a:t>
            </a:r>
            <a:r>
              <a:rPr sz="1200" spc="-320" dirty="0">
                <a:solidFill>
                  <a:srgbClr val="007EAC"/>
                </a:solidFill>
                <a:latin typeface="Arial"/>
                <a:cs typeface="Arial"/>
              </a:rPr>
              <a:t> </a:t>
            </a:r>
            <a:r>
              <a:rPr sz="1200" spc="-25" dirty="0">
                <a:solidFill>
                  <a:srgbClr val="007EAC"/>
                </a:solidFill>
                <a:latin typeface="Arial"/>
                <a:cs typeface="Arial"/>
              </a:rPr>
              <a:t>х</a:t>
            </a:r>
            <a:r>
              <a:rPr sz="1200" spc="-5" dirty="0">
                <a:solidFill>
                  <a:srgbClr val="007EAC"/>
                </a:solidFill>
                <a:latin typeface="Arial"/>
                <a:cs typeface="Arial"/>
              </a:rPr>
              <a:t>о</a:t>
            </a:r>
            <a:r>
              <a:rPr sz="1200" dirty="0">
                <a:solidFill>
                  <a:srgbClr val="007EAC"/>
                </a:solidFill>
                <a:latin typeface="Arial"/>
                <a:cs typeface="Arial"/>
              </a:rPr>
              <a:t>зяй</a:t>
            </a:r>
            <a:r>
              <a:rPr sz="1200" spc="5" dirty="0">
                <a:solidFill>
                  <a:srgbClr val="007EAC"/>
                </a:solidFill>
                <a:latin typeface="Arial"/>
                <a:cs typeface="Arial"/>
              </a:rPr>
              <a:t>с</a:t>
            </a:r>
            <a:r>
              <a:rPr sz="1200" dirty="0">
                <a:solidFill>
                  <a:srgbClr val="007EAC"/>
                </a:solidFill>
                <a:latin typeface="Arial"/>
                <a:cs typeface="Arial"/>
              </a:rPr>
              <a:t>т</a:t>
            </a:r>
            <a:r>
              <a:rPr sz="1200" spc="-15" dirty="0">
                <a:solidFill>
                  <a:srgbClr val="007EAC"/>
                </a:solidFill>
                <a:latin typeface="Arial"/>
                <a:cs typeface="Arial"/>
              </a:rPr>
              <a:t>в</a:t>
            </a:r>
            <a:r>
              <a:rPr sz="1200" dirty="0">
                <a:solidFill>
                  <a:srgbClr val="007EAC"/>
                </a:solidFill>
                <a:latin typeface="Arial"/>
                <a:cs typeface="Arial"/>
              </a:rPr>
              <a:t>о</a:t>
            </a:r>
            <a:endParaRPr sz="1200">
              <a:latin typeface="Arial"/>
              <a:cs typeface="Arial"/>
            </a:endParaRPr>
          </a:p>
        </p:txBody>
      </p:sp>
      <p:sp>
        <p:nvSpPr>
          <p:cNvPr id="66" name="object 66"/>
          <p:cNvSpPr txBox="1"/>
          <p:nvPr/>
        </p:nvSpPr>
        <p:spPr>
          <a:xfrm>
            <a:off x="3949953" y="5429250"/>
            <a:ext cx="925830" cy="1453515"/>
          </a:xfrm>
          <a:prstGeom prst="rect">
            <a:avLst/>
          </a:prstGeom>
        </p:spPr>
        <p:txBody>
          <a:bodyPr vert="horz" wrap="square" lIns="0" tIns="12700" rIns="0" bIns="0" rtlCol="0">
            <a:spAutoFit/>
          </a:bodyPr>
          <a:lstStyle/>
          <a:p>
            <a:pPr marR="46355" algn="ctr">
              <a:lnSpc>
                <a:spcPct val="100000"/>
              </a:lnSpc>
              <a:spcBef>
                <a:spcPts val="100"/>
              </a:spcBef>
            </a:pPr>
            <a:r>
              <a:rPr sz="3600" spc="-5" dirty="0" smtClean="0">
                <a:solidFill>
                  <a:srgbClr val="FFFFFF"/>
                </a:solidFill>
                <a:latin typeface="Arial"/>
                <a:cs typeface="Arial"/>
              </a:rPr>
              <a:t>1</a:t>
            </a:r>
            <a:r>
              <a:rPr lang="ru-RU" sz="3600" spc="-5" dirty="0" smtClean="0">
                <a:solidFill>
                  <a:srgbClr val="FFFFFF"/>
                </a:solidFill>
                <a:latin typeface="Arial"/>
                <a:cs typeface="Arial"/>
              </a:rPr>
              <a:t>1</a:t>
            </a:r>
            <a:endParaRPr sz="3600" dirty="0">
              <a:latin typeface="Arial"/>
              <a:cs typeface="Arial"/>
            </a:endParaRPr>
          </a:p>
          <a:p>
            <a:pPr marL="12700" marR="5080" indent="-46355" algn="ctr">
              <a:lnSpc>
                <a:spcPct val="100000"/>
              </a:lnSpc>
              <a:spcBef>
                <a:spcPts val="2600"/>
              </a:spcBef>
            </a:pPr>
            <a:r>
              <a:rPr sz="1200" spc="-10" dirty="0">
                <a:solidFill>
                  <a:srgbClr val="007EAC"/>
                </a:solidFill>
                <a:latin typeface="Arial"/>
                <a:cs typeface="Arial"/>
              </a:rPr>
              <a:t>Заготовка </a:t>
            </a:r>
            <a:r>
              <a:rPr sz="1200" dirty="0">
                <a:solidFill>
                  <a:srgbClr val="007EAC"/>
                </a:solidFill>
                <a:latin typeface="Arial"/>
                <a:cs typeface="Arial"/>
              </a:rPr>
              <a:t>и </a:t>
            </a:r>
            <a:r>
              <a:rPr sz="1200" spc="5" dirty="0">
                <a:solidFill>
                  <a:srgbClr val="007EAC"/>
                </a:solidFill>
                <a:latin typeface="Arial"/>
                <a:cs typeface="Arial"/>
              </a:rPr>
              <a:t> </a:t>
            </a:r>
            <a:r>
              <a:rPr sz="1200" spc="-5" dirty="0">
                <a:solidFill>
                  <a:srgbClr val="007EAC"/>
                </a:solidFill>
                <a:latin typeface="Arial"/>
                <a:cs typeface="Arial"/>
              </a:rPr>
              <a:t>пе</a:t>
            </a:r>
            <a:r>
              <a:rPr sz="1200" spc="5" dirty="0">
                <a:solidFill>
                  <a:srgbClr val="007EAC"/>
                </a:solidFill>
                <a:latin typeface="Arial"/>
                <a:cs typeface="Arial"/>
              </a:rPr>
              <a:t>р</a:t>
            </a:r>
            <a:r>
              <a:rPr sz="1200" spc="-5" dirty="0">
                <a:solidFill>
                  <a:srgbClr val="007EAC"/>
                </a:solidFill>
                <a:latin typeface="Arial"/>
                <a:cs typeface="Arial"/>
              </a:rPr>
              <a:t>е</a:t>
            </a:r>
            <a:r>
              <a:rPr sz="1200" spc="5" dirty="0">
                <a:solidFill>
                  <a:srgbClr val="007EAC"/>
                </a:solidFill>
                <a:latin typeface="Arial"/>
                <a:cs typeface="Arial"/>
              </a:rPr>
              <a:t>р</a:t>
            </a:r>
            <a:r>
              <a:rPr sz="1200" spc="-10" dirty="0">
                <a:solidFill>
                  <a:srgbClr val="007EAC"/>
                </a:solidFill>
                <a:latin typeface="Arial"/>
                <a:cs typeface="Arial"/>
              </a:rPr>
              <a:t>а</a:t>
            </a:r>
            <a:r>
              <a:rPr sz="1200" spc="-5" dirty="0">
                <a:solidFill>
                  <a:srgbClr val="007EAC"/>
                </a:solidFill>
                <a:latin typeface="Arial"/>
                <a:cs typeface="Arial"/>
              </a:rPr>
              <a:t>б</a:t>
            </a:r>
            <a:r>
              <a:rPr sz="1200" spc="-35" dirty="0">
                <a:solidFill>
                  <a:srgbClr val="007EAC"/>
                </a:solidFill>
                <a:latin typeface="Arial"/>
                <a:cs typeface="Arial"/>
              </a:rPr>
              <a:t>о</a:t>
            </a:r>
            <a:r>
              <a:rPr sz="1200" dirty="0">
                <a:solidFill>
                  <a:srgbClr val="007EAC"/>
                </a:solidFill>
                <a:latin typeface="Arial"/>
                <a:cs typeface="Arial"/>
              </a:rPr>
              <a:t>т</a:t>
            </a:r>
            <a:r>
              <a:rPr sz="1200" spc="25" dirty="0">
                <a:solidFill>
                  <a:srgbClr val="007EAC"/>
                </a:solidFill>
                <a:latin typeface="Arial"/>
                <a:cs typeface="Arial"/>
              </a:rPr>
              <a:t>к</a:t>
            </a:r>
            <a:r>
              <a:rPr sz="1200" dirty="0">
                <a:solidFill>
                  <a:srgbClr val="007EAC"/>
                </a:solidFill>
                <a:latin typeface="Arial"/>
                <a:cs typeface="Arial"/>
              </a:rPr>
              <a:t>а  </a:t>
            </a:r>
            <a:r>
              <a:rPr sz="1200" spc="-5" dirty="0">
                <a:solidFill>
                  <a:srgbClr val="007EAC"/>
                </a:solidFill>
                <a:latin typeface="Arial"/>
                <a:cs typeface="Arial"/>
              </a:rPr>
              <a:t>древесины</a:t>
            </a:r>
            <a:endParaRPr sz="1200" dirty="0">
              <a:latin typeface="Arial"/>
              <a:cs typeface="Arial"/>
            </a:endParaRPr>
          </a:p>
        </p:txBody>
      </p:sp>
      <p:sp>
        <p:nvSpPr>
          <p:cNvPr id="67" name="object 67"/>
          <p:cNvSpPr txBox="1"/>
          <p:nvPr/>
        </p:nvSpPr>
        <p:spPr>
          <a:xfrm>
            <a:off x="5575808" y="5429250"/>
            <a:ext cx="560705" cy="1210310"/>
          </a:xfrm>
          <a:prstGeom prst="rect">
            <a:avLst/>
          </a:prstGeom>
        </p:spPr>
        <p:txBody>
          <a:bodyPr vert="horz" wrap="square" lIns="0" tIns="12700" rIns="0" bIns="0" rtlCol="0">
            <a:spAutoFit/>
          </a:bodyPr>
          <a:lstStyle/>
          <a:p>
            <a:pPr marR="17780" algn="ctr">
              <a:lnSpc>
                <a:spcPct val="100000"/>
              </a:lnSpc>
              <a:spcBef>
                <a:spcPts val="100"/>
              </a:spcBef>
            </a:pPr>
            <a:r>
              <a:rPr lang="ru-RU" sz="3600" spc="-5" dirty="0" smtClean="0">
                <a:solidFill>
                  <a:srgbClr val="006FC0"/>
                </a:solidFill>
                <a:latin typeface="Arial"/>
                <a:cs typeface="Arial"/>
              </a:rPr>
              <a:t>87</a:t>
            </a:r>
            <a:endParaRPr sz="3600" dirty="0">
              <a:latin typeface="Arial"/>
              <a:cs typeface="Arial"/>
            </a:endParaRPr>
          </a:p>
          <a:p>
            <a:pPr marL="6350" algn="ctr">
              <a:lnSpc>
                <a:spcPct val="100000"/>
              </a:lnSpc>
              <a:spcBef>
                <a:spcPts val="2125"/>
              </a:spcBef>
            </a:pPr>
            <a:r>
              <a:rPr sz="1200" spc="-5" dirty="0">
                <a:solidFill>
                  <a:srgbClr val="007EAC"/>
                </a:solidFill>
                <a:latin typeface="Arial"/>
                <a:cs typeface="Arial"/>
              </a:rPr>
              <a:t>Прочие</a:t>
            </a:r>
            <a:endParaRPr sz="1200" dirty="0">
              <a:latin typeface="Arial"/>
              <a:cs typeface="Arial"/>
            </a:endParaRPr>
          </a:p>
          <a:p>
            <a:pPr marL="5715" algn="ctr">
              <a:lnSpc>
                <a:spcPct val="100000"/>
              </a:lnSpc>
            </a:pPr>
            <a:r>
              <a:rPr sz="1200" spc="-5" dirty="0">
                <a:solidFill>
                  <a:srgbClr val="007EAC"/>
                </a:solidFill>
                <a:latin typeface="Arial"/>
                <a:cs typeface="Arial"/>
              </a:rPr>
              <a:t>виды</a:t>
            </a:r>
            <a:endParaRPr sz="1200" dirty="0">
              <a:latin typeface="Arial"/>
              <a:cs typeface="Arial"/>
            </a:endParaRPr>
          </a:p>
        </p:txBody>
      </p:sp>
      <p:pic>
        <p:nvPicPr>
          <p:cNvPr id="68" name="object 68"/>
          <p:cNvPicPr/>
          <p:nvPr/>
        </p:nvPicPr>
        <p:blipFill>
          <a:blip r:embed="rId29" cstate="print"/>
          <a:stretch>
            <a:fillRect/>
          </a:stretch>
        </p:blipFill>
        <p:spPr>
          <a:xfrm>
            <a:off x="181355" y="163068"/>
            <a:ext cx="644651" cy="814684"/>
          </a:xfrm>
          <a:prstGeom prst="rect">
            <a:avLst/>
          </a:prstGeom>
        </p:spPr>
      </p:pic>
      <p:pic>
        <p:nvPicPr>
          <p:cNvPr id="69" name="object 69"/>
          <p:cNvPicPr/>
          <p:nvPr/>
        </p:nvPicPr>
        <p:blipFill>
          <a:blip r:embed="rId30" cstate="print"/>
          <a:stretch>
            <a:fillRect/>
          </a:stretch>
        </p:blipFill>
        <p:spPr>
          <a:xfrm>
            <a:off x="4572" y="3267455"/>
            <a:ext cx="2883408" cy="289560"/>
          </a:xfrm>
          <a:prstGeom prst="rect">
            <a:avLst/>
          </a:prstGeom>
        </p:spPr>
      </p:pic>
      <p:sp>
        <p:nvSpPr>
          <p:cNvPr id="70" name="object 70"/>
          <p:cNvSpPr txBox="1"/>
          <p:nvPr/>
        </p:nvSpPr>
        <p:spPr>
          <a:xfrm>
            <a:off x="291490" y="3273933"/>
            <a:ext cx="234315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6FC0"/>
                </a:solidFill>
                <a:latin typeface="Arial"/>
                <a:cs typeface="Arial"/>
              </a:rPr>
              <a:t>По</a:t>
            </a:r>
            <a:r>
              <a:rPr sz="1600" spc="-30" dirty="0">
                <a:solidFill>
                  <a:srgbClr val="006FC0"/>
                </a:solidFill>
                <a:latin typeface="Arial"/>
                <a:cs typeface="Arial"/>
              </a:rPr>
              <a:t> </a:t>
            </a:r>
            <a:r>
              <a:rPr sz="1600" spc="-5" dirty="0">
                <a:solidFill>
                  <a:srgbClr val="006FC0"/>
                </a:solidFill>
                <a:latin typeface="Arial"/>
                <a:cs typeface="Arial"/>
              </a:rPr>
              <a:t>видам</a:t>
            </a:r>
            <a:r>
              <a:rPr sz="1600" spc="-15" dirty="0">
                <a:solidFill>
                  <a:srgbClr val="006FC0"/>
                </a:solidFill>
                <a:latin typeface="Arial"/>
                <a:cs typeface="Arial"/>
              </a:rPr>
              <a:t> </a:t>
            </a:r>
            <a:r>
              <a:rPr sz="1600" spc="-10" dirty="0">
                <a:solidFill>
                  <a:srgbClr val="006FC0"/>
                </a:solidFill>
                <a:latin typeface="Arial"/>
                <a:cs typeface="Arial"/>
              </a:rPr>
              <a:t>деятельности:</a:t>
            </a:r>
            <a:endParaRPr sz="1600">
              <a:latin typeface="Arial"/>
              <a:cs typeface="Arial"/>
            </a:endParaRPr>
          </a:p>
        </p:txBody>
      </p:sp>
      <p:sp>
        <p:nvSpPr>
          <p:cNvPr id="71" name="object 7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14</a:t>
            </a:fld>
            <a:endParaRPr spc="-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1864" y="233267"/>
            <a:ext cx="6114069" cy="61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699">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699">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09014" y="7189944"/>
            <a:ext cx="420387" cy="3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799" b="1" i="1" dirty="0">
                <a:solidFill>
                  <a:srgbClr val="339533"/>
                </a:solidFill>
                <a:latin typeface="Open Sans Semibold" pitchFamily="34" charset="0"/>
                <a:cs typeface="Open Sans Semibold" pitchFamily="34" charset="0"/>
              </a:rPr>
              <a:t>15</a:t>
            </a:r>
          </a:p>
        </p:txBody>
      </p:sp>
      <p:pic>
        <p:nvPicPr>
          <p:cNvPr id="37" name="Рисунок 36"/>
          <p:cNvPicPr>
            <a:picLocks noChangeAspect="1"/>
          </p:cNvPicPr>
          <p:nvPr/>
        </p:nvPicPr>
        <p:blipFill>
          <a:blip r:embed="rId3" cstate="print"/>
          <a:stretch>
            <a:fillRect/>
          </a:stretch>
        </p:blipFill>
        <p:spPr>
          <a:xfrm>
            <a:off x="2060166" y="159348"/>
            <a:ext cx="5496335" cy="767768"/>
          </a:xfrm>
          <a:prstGeom prst="rect">
            <a:avLst/>
          </a:prstGeom>
        </p:spPr>
      </p:pic>
      <p:sp>
        <p:nvSpPr>
          <p:cNvPr id="38" name="TextBox 37"/>
          <p:cNvSpPr txBox="1"/>
          <p:nvPr/>
        </p:nvSpPr>
        <p:spPr>
          <a:xfrm>
            <a:off x="2060167" y="135584"/>
            <a:ext cx="5496335" cy="830648"/>
          </a:xfrm>
          <a:prstGeom prst="rect">
            <a:avLst/>
          </a:prstGeom>
          <a:noFill/>
        </p:spPr>
        <p:txBody>
          <a:bodyPr wrap="square" rtlCol="0">
            <a:spAutoFit/>
          </a:bodyPr>
          <a:lstStyle/>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p>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59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области</a:t>
            </a:r>
          </a:p>
        </p:txBody>
      </p:sp>
      <p:sp>
        <p:nvSpPr>
          <p:cNvPr id="23" name="Объект 9"/>
          <p:cNvSpPr txBox="1">
            <a:spLocks/>
          </p:cNvSpPr>
          <p:nvPr/>
        </p:nvSpPr>
        <p:spPr bwMode="auto">
          <a:xfrm>
            <a:off x="195336" y="1077956"/>
            <a:ext cx="7073781" cy="12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2" tIns="45701" rIns="91402" bIns="45701" numCol="1" anchor="t" anchorCtr="0" compatLnSpc="1">
            <a:prstTxWarp prst="textNoShape">
              <a:avLst/>
            </a:prstTxWarp>
            <a:noAutofit/>
          </a:bodyPr>
          <a:lstStyle/>
          <a:p>
            <a:pPr indent="325351" algn="just" defTabSz="755632">
              <a:lnSpc>
                <a:spcPct val="90000"/>
              </a:lnSpc>
              <a:spcBef>
                <a:spcPts val="827"/>
              </a:spcBef>
            </a:pPr>
            <a:r>
              <a:rPr lang="ru-RU" sz="1599" dirty="0">
                <a:solidFill>
                  <a:prstClr val="black"/>
                </a:solidFill>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99"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99"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a:t>
            </a:r>
            <a:r>
              <a:rPr lang="ru-RU" sz="1599" dirty="0">
                <a:solidFill>
                  <a:prstClr val="black"/>
                </a:solidFill>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88" y="2922724"/>
            <a:ext cx="2621821" cy="1338691"/>
          </a:xfrm>
          <a:prstGeom prst="rect">
            <a:avLst/>
          </a:prstGeom>
        </p:spPr>
      </p:pic>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6045" y="2919848"/>
            <a:ext cx="2642278" cy="1360091"/>
          </a:xfrm>
          <a:prstGeom prst="rect">
            <a:avLst/>
          </a:prstGeom>
        </p:spPr>
      </p:pic>
      <p:sp>
        <p:nvSpPr>
          <p:cNvPr id="26" name="Объект 9"/>
          <p:cNvSpPr txBox="1">
            <a:spLocks/>
          </p:cNvSpPr>
          <p:nvPr/>
        </p:nvSpPr>
        <p:spPr>
          <a:xfrm>
            <a:off x="4808908" y="2937201"/>
            <a:ext cx="2460209" cy="1238189"/>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399"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399"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7 млн. рублей</a:t>
            </a:r>
          </a:p>
        </p:txBody>
      </p:sp>
      <p:cxnSp>
        <p:nvCxnSpPr>
          <p:cNvPr id="27" name="Прямая со стрелкой 26"/>
          <p:cNvCxnSpPr/>
          <p:nvPr/>
        </p:nvCxnSpPr>
        <p:spPr>
          <a:xfrm flipV="1">
            <a:off x="2706908" y="3771730"/>
            <a:ext cx="816417" cy="69243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2713554" y="3263414"/>
            <a:ext cx="521447" cy="32865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196285" y="3293559"/>
            <a:ext cx="620901" cy="26574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3734" y="5693391"/>
            <a:ext cx="359677" cy="312665"/>
          </a:xfrm>
          <a:prstGeom prst="rect">
            <a:avLst/>
          </a:prstGeom>
        </p:spPr>
      </p:pic>
      <p:sp>
        <p:nvSpPr>
          <p:cNvPr id="31" name="TextBox 30"/>
          <p:cNvSpPr txBox="1"/>
          <p:nvPr/>
        </p:nvSpPr>
        <p:spPr>
          <a:xfrm>
            <a:off x="1970998" y="5693392"/>
            <a:ext cx="3537747" cy="1015236"/>
          </a:xfrm>
          <a:prstGeom prst="rect">
            <a:avLst/>
          </a:prstGeom>
          <a:noFill/>
        </p:spPr>
        <p:txBody>
          <a:bodyPr wrap="square" rtlCol="0">
            <a:spAutoFit/>
          </a:bodyPr>
          <a:lstStyle/>
          <a:p>
            <a:pPr algn="ctr"/>
            <a:r>
              <a:rPr lang="ru-RU" sz="1200" b="1" dirty="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a:latin typeface="Open Sans" panose="020B0606030504020204" pitchFamily="34" charset="0"/>
                <a:ea typeface="Open Sans" panose="020B0606030504020204" pitchFamily="34" charset="0"/>
                <a:cs typeface="Open Sans" panose="020B0606030504020204" pitchFamily="34" charset="0"/>
              </a:rPr>
              <a:t>dep</a:t>
            </a:r>
            <a:r>
              <a:rPr lang="ru-RU" sz="12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7"/>
              </a:rPr>
              <a:t>dep@smolinvest.com</a:t>
            </a:r>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2" name="TextBox 31"/>
          <p:cNvSpPr txBox="1"/>
          <p:nvPr/>
        </p:nvSpPr>
        <p:spPr>
          <a:xfrm>
            <a:off x="177458" y="2967647"/>
            <a:ext cx="2437080" cy="113778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399"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a:latin typeface="Open Sans" panose="020B0606030504020204" pitchFamily="34" charset="0"/>
                <a:ea typeface="Open Sans" panose="020B0606030504020204" pitchFamily="34" charset="0"/>
                <a:cs typeface="Open Sans" panose="020B0606030504020204" pitchFamily="34" charset="0"/>
              </a:rPr>
              <a:t> субъектам МСП по ставке </a:t>
            </a:r>
            <a:r>
              <a:rPr lang="ru-RU" sz="1399"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33" name="Прямоугольник 32"/>
          <p:cNvSpPr/>
          <p:nvPr/>
        </p:nvSpPr>
        <p:spPr>
          <a:xfrm>
            <a:off x="1780585" y="2802961"/>
            <a:ext cx="3918575" cy="292265"/>
          </a:xfrm>
          <a:prstGeom prst="rect">
            <a:avLst/>
          </a:prstGeom>
        </p:spPr>
        <p:txBody>
          <a:bodyPr wrap="square">
            <a:spAutoFit/>
          </a:bodyPr>
          <a:lstStyle/>
          <a:p>
            <a:pPr algn="ctr"/>
            <a:endParaRPr lang="ru-RU" sz="1299"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88" y="4506473"/>
            <a:ext cx="3530705" cy="1003083"/>
          </a:xfrm>
          <a:prstGeom prst="rect">
            <a:avLst/>
          </a:prstGeom>
        </p:spPr>
      </p:pic>
      <p:sp>
        <p:nvSpPr>
          <p:cNvPr id="35" name="Прямоугольник 34"/>
          <p:cNvSpPr/>
          <p:nvPr/>
        </p:nvSpPr>
        <p:spPr>
          <a:xfrm>
            <a:off x="60571" y="4535594"/>
            <a:ext cx="3618434" cy="861412"/>
          </a:xfrm>
          <a:prstGeom prst="rect">
            <a:avLst/>
          </a:prstGeom>
        </p:spPr>
        <p:txBody>
          <a:bodyPr wrap="square">
            <a:spAutoFit/>
          </a:bodyPr>
          <a:lstStyle/>
          <a:p>
            <a:pPr algn="ctr"/>
            <a:r>
              <a:rPr lang="ru-RU" sz="1399"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p>
        </p:txBody>
      </p:sp>
      <p:sp>
        <p:nvSpPr>
          <p:cNvPr id="36" name="Прямоугольник 35"/>
          <p:cNvSpPr/>
          <p:nvPr/>
        </p:nvSpPr>
        <p:spPr>
          <a:xfrm>
            <a:off x="789379" y="6505153"/>
            <a:ext cx="1444879" cy="59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399" dirty="0">
              <a:solidFill>
                <a:schemeClr val="accent1">
                  <a:lumMod val="50000"/>
                </a:schemeClr>
              </a:solidFill>
              <a:cs typeface="Times New Roman" panose="02020603050405020304" pitchFamily="18" charset="0"/>
            </a:endParaRPr>
          </a:p>
          <a:p>
            <a:endParaRPr lang="ru-RU" sz="1399" dirty="0">
              <a:solidFill>
                <a:schemeClr val="accent1">
                  <a:lumMod val="50000"/>
                </a:schemeClr>
              </a:solidFill>
              <a:cs typeface="Times New Roman" panose="02020603050405020304" pitchFamily="18" charset="0"/>
            </a:endParaRPr>
          </a:p>
          <a:p>
            <a:r>
              <a:rPr lang="ru-RU" sz="1399" dirty="0">
                <a:solidFill>
                  <a:schemeClr val="accent1">
                    <a:lumMod val="50000"/>
                  </a:schemeClr>
                </a:solidFill>
                <a:cs typeface="Times New Roman" panose="02020603050405020304" pitchFamily="18" charset="0"/>
              </a:rPr>
              <a:t>Министерство</a:t>
            </a:r>
          </a:p>
        </p:txBody>
      </p:sp>
      <p:pic>
        <p:nvPicPr>
          <p:cNvPr id="39" name="Рисунок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7383" y="4528659"/>
            <a:ext cx="3466219" cy="999072"/>
          </a:xfrm>
          <a:prstGeom prst="rect">
            <a:avLst/>
          </a:prstGeom>
        </p:spPr>
      </p:pic>
      <p:cxnSp>
        <p:nvCxnSpPr>
          <p:cNvPr id="40" name="Прямая со стрелкой 39"/>
          <p:cNvCxnSpPr/>
          <p:nvPr/>
        </p:nvCxnSpPr>
        <p:spPr>
          <a:xfrm flipH="1" flipV="1">
            <a:off x="4022105" y="3781426"/>
            <a:ext cx="823941" cy="69243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3990596" y="4622156"/>
            <a:ext cx="3278521" cy="707589"/>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399"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399"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p>
          <a:p>
            <a:pPr algn="ctr"/>
            <a:r>
              <a:rPr lang="ru-RU" sz="1399"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500 тысяч рублей</a:t>
            </a:r>
          </a:p>
        </p:txBody>
      </p:sp>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3556" y="2695305"/>
            <a:ext cx="1658318" cy="1105545"/>
          </a:xfrm>
          <a:prstGeom prst="rect">
            <a:avLst/>
          </a:prstGeom>
        </p:spPr>
      </p:pic>
      <p:pic>
        <p:nvPicPr>
          <p:cNvPr id="4" name="Рисунок 3"/>
          <p:cNvPicPr>
            <a:picLocks noChangeAspect="1"/>
          </p:cNvPicPr>
          <p:nvPr/>
        </p:nvPicPr>
        <p:blipFill>
          <a:blip r:embed="rId9"/>
          <a:stretch>
            <a:fillRect/>
          </a:stretch>
        </p:blipFill>
        <p:spPr>
          <a:xfrm>
            <a:off x="222708" y="266657"/>
            <a:ext cx="640135" cy="810838"/>
          </a:xfrm>
          <a:prstGeom prst="rect">
            <a:avLst/>
          </a:prstGeom>
        </p:spPr>
      </p:pic>
      <p:pic>
        <p:nvPicPr>
          <p:cNvPr id="5" name="Рисунок 4"/>
          <p:cNvPicPr>
            <a:picLocks noChangeAspect="1"/>
          </p:cNvPicPr>
          <p:nvPr/>
        </p:nvPicPr>
        <p:blipFill>
          <a:blip r:embed="rId10"/>
          <a:stretch>
            <a:fillRect/>
          </a:stretch>
        </p:blipFill>
        <p:spPr>
          <a:xfrm>
            <a:off x="1003470" y="102280"/>
            <a:ext cx="1048603" cy="975445"/>
          </a:xfrm>
          <a:prstGeom prst="rect">
            <a:avLst/>
          </a:prstGeom>
        </p:spPr>
      </p:pic>
    </p:spTree>
    <p:extLst>
      <p:ext uri="{BB962C8B-B14F-4D97-AF65-F5344CB8AC3E}">
        <p14:creationId xmlns:p14="http://schemas.microsoft.com/office/powerpoint/2010/main" val="2406622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72739" y="1780032"/>
            <a:ext cx="1173480" cy="1170431"/>
          </a:xfrm>
          <a:prstGeom prst="rect">
            <a:avLst/>
          </a:prstGeom>
        </p:spPr>
      </p:pic>
      <p:pic>
        <p:nvPicPr>
          <p:cNvPr id="3" name="object 3"/>
          <p:cNvPicPr/>
          <p:nvPr/>
        </p:nvPicPr>
        <p:blipFill>
          <a:blip r:embed="rId3" cstate="print"/>
          <a:stretch>
            <a:fillRect/>
          </a:stretch>
        </p:blipFill>
        <p:spPr>
          <a:xfrm>
            <a:off x="6075084" y="3293784"/>
            <a:ext cx="1098383" cy="1098383"/>
          </a:xfrm>
          <a:prstGeom prst="rect">
            <a:avLst/>
          </a:prstGeom>
        </p:spPr>
      </p:pic>
      <p:pic>
        <p:nvPicPr>
          <p:cNvPr id="4" name="object 4"/>
          <p:cNvPicPr/>
          <p:nvPr/>
        </p:nvPicPr>
        <p:blipFill>
          <a:blip r:embed="rId4" cstate="print"/>
          <a:stretch>
            <a:fillRect/>
          </a:stretch>
        </p:blipFill>
        <p:spPr>
          <a:xfrm>
            <a:off x="4488179" y="3286162"/>
            <a:ext cx="1106424" cy="1102957"/>
          </a:xfrm>
          <a:prstGeom prst="rect">
            <a:avLst/>
          </a:prstGeom>
        </p:spPr>
      </p:pic>
      <p:pic>
        <p:nvPicPr>
          <p:cNvPr id="5" name="object 5"/>
          <p:cNvPicPr/>
          <p:nvPr/>
        </p:nvPicPr>
        <p:blipFill>
          <a:blip r:embed="rId5" cstate="print"/>
          <a:stretch>
            <a:fillRect/>
          </a:stretch>
        </p:blipFill>
        <p:spPr>
          <a:xfrm>
            <a:off x="2912784" y="3264828"/>
            <a:ext cx="1098383" cy="1098383"/>
          </a:xfrm>
          <a:prstGeom prst="rect">
            <a:avLst/>
          </a:prstGeom>
        </p:spPr>
      </p:pic>
      <p:pic>
        <p:nvPicPr>
          <p:cNvPr id="6" name="object 6"/>
          <p:cNvPicPr/>
          <p:nvPr/>
        </p:nvPicPr>
        <p:blipFill>
          <a:blip r:embed="rId6" cstate="print"/>
          <a:stretch>
            <a:fillRect/>
          </a:stretch>
        </p:blipFill>
        <p:spPr>
          <a:xfrm>
            <a:off x="6044184" y="1767840"/>
            <a:ext cx="1149095" cy="1150620"/>
          </a:xfrm>
          <a:prstGeom prst="rect">
            <a:avLst/>
          </a:prstGeom>
        </p:spPr>
      </p:pic>
      <p:pic>
        <p:nvPicPr>
          <p:cNvPr id="7" name="object 7"/>
          <p:cNvPicPr/>
          <p:nvPr/>
        </p:nvPicPr>
        <p:blipFill>
          <a:blip r:embed="rId7" cstate="print"/>
          <a:stretch>
            <a:fillRect/>
          </a:stretch>
        </p:blipFill>
        <p:spPr>
          <a:xfrm>
            <a:off x="4492393" y="1773577"/>
            <a:ext cx="1141834" cy="1141834"/>
          </a:xfrm>
          <a:prstGeom prst="rect">
            <a:avLst/>
          </a:prstGeom>
        </p:spPr>
      </p:pic>
      <p:pic>
        <p:nvPicPr>
          <p:cNvPr id="8" name="object 8"/>
          <p:cNvPicPr/>
          <p:nvPr/>
        </p:nvPicPr>
        <p:blipFill>
          <a:blip r:embed="rId8" cstate="print"/>
          <a:stretch>
            <a:fillRect/>
          </a:stretch>
        </p:blipFill>
        <p:spPr>
          <a:xfrm>
            <a:off x="3418332" y="5242560"/>
            <a:ext cx="3328416" cy="710184"/>
          </a:xfrm>
          <a:prstGeom prst="rect">
            <a:avLst/>
          </a:prstGeom>
        </p:spPr>
      </p:pic>
      <p:pic>
        <p:nvPicPr>
          <p:cNvPr id="9" name="object 9"/>
          <p:cNvPicPr/>
          <p:nvPr/>
        </p:nvPicPr>
        <p:blipFill>
          <a:blip r:embed="rId9" cstate="print"/>
          <a:stretch>
            <a:fillRect/>
          </a:stretch>
        </p:blipFill>
        <p:spPr>
          <a:xfrm>
            <a:off x="167639" y="1118616"/>
            <a:ext cx="2458212" cy="630936"/>
          </a:xfrm>
          <a:prstGeom prst="rect">
            <a:avLst/>
          </a:prstGeom>
        </p:spPr>
      </p:pic>
      <p:pic>
        <p:nvPicPr>
          <p:cNvPr id="10" name="object 10"/>
          <p:cNvPicPr/>
          <p:nvPr/>
        </p:nvPicPr>
        <p:blipFill>
          <a:blip r:embed="rId10" cstate="print"/>
          <a:stretch>
            <a:fillRect/>
          </a:stretch>
        </p:blipFill>
        <p:spPr>
          <a:xfrm>
            <a:off x="2060448" y="155448"/>
            <a:ext cx="5498592" cy="768096"/>
          </a:xfrm>
          <a:prstGeom prst="rect">
            <a:avLst/>
          </a:prstGeom>
        </p:spPr>
      </p:pic>
      <p:sp>
        <p:nvSpPr>
          <p:cNvPr id="11" name="object 11"/>
          <p:cNvSpPr txBox="1">
            <a:spLocks noGrp="1"/>
          </p:cNvSpPr>
          <p:nvPr>
            <p:ph type="title"/>
          </p:nvPr>
        </p:nvSpPr>
        <p:spPr>
          <a:xfrm>
            <a:off x="3378200" y="341503"/>
            <a:ext cx="2862580" cy="391160"/>
          </a:xfrm>
          <a:prstGeom prst="rect">
            <a:avLst/>
          </a:prstGeom>
        </p:spPr>
        <p:txBody>
          <a:bodyPr vert="horz" wrap="square" lIns="0" tIns="12700" rIns="0" bIns="0" rtlCol="0">
            <a:spAutoFit/>
          </a:bodyPr>
          <a:lstStyle/>
          <a:p>
            <a:pPr marL="12700">
              <a:lnSpc>
                <a:spcPct val="100000"/>
              </a:lnSpc>
              <a:spcBef>
                <a:spcPts val="100"/>
              </a:spcBef>
            </a:pPr>
            <a:r>
              <a:rPr spc="-15" dirty="0"/>
              <a:t>Сельское</a:t>
            </a:r>
            <a:r>
              <a:rPr spc="-45" dirty="0"/>
              <a:t> </a:t>
            </a:r>
            <a:r>
              <a:rPr spc="-15" dirty="0"/>
              <a:t>хозяйство</a:t>
            </a:r>
          </a:p>
        </p:txBody>
      </p:sp>
      <p:sp>
        <p:nvSpPr>
          <p:cNvPr id="12" name="object 12"/>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dirty="0" smtClean="0">
                <a:solidFill>
                  <a:srgbClr val="001F5F"/>
                </a:solidFill>
                <a:latin typeface="Arial"/>
                <a:cs typeface="Arial"/>
              </a:rPr>
              <a:t>Сычевский </a:t>
            </a:r>
            <a:r>
              <a:rPr sz="1100" dirty="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dirty="0" smtClean="0">
                <a:solidFill>
                  <a:srgbClr val="001F5F"/>
                </a:solidFill>
                <a:latin typeface="Arial"/>
                <a:cs typeface="Arial"/>
              </a:rPr>
              <a:t> </a:t>
            </a:r>
            <a:r>
              <a:rPr sz="1100" dirty="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dirty="0">
              <a:latin typeface="Arial"/>
              <a:cs typeface="Arial"/>
            </a:endParaRPr>
          </a:p>
        </p:txBody>
      </p:sp>
      <p:pic>
        <p:nvPicPr>
          <p:cNvPr id="13" name="object 13"/>
          <p:cNvPicPr/>
          <p:nvPr/>
        </p:nvPicPr>
        <p:blipFill>
          <a:blip r:embed="rId11" cstate="print"/>
          <a:stretch>
            <a:fillRect/>
          </a:stretch>
        </p:blipFill>
        <p:spPr>
          <a:xfrm>
            <a:off x="782784" y="1836420"/>
            <a:ext cx="692999" cy="704088"/>
          </a:xfrm>
          <a:prstGeom prst="rect">
            <a:avLst/>
          </a:prstGeom>
        </p:spPr>
      </p:pic>
      <p:sp>
        <p:nvSpPr>
          <p:cNvPr id="14" name="object 14"/>
          <p:cNvSpPr txBox="1"/>
          <p:nvPr/>
        </p:nvSpPr>
        <p:spPr>
          <a:xfrm>
            <a:off x="1514094" y="1951177"/>
            <a:ext cx="478206" cy="443070"/>
          </a:xfrm>
          <a:prstGeom prst="rect">
            <a:avLst/>
          </a:prstGeom>
        </p:spPr>
        <p:txBody>
          <a:bodyPr vert="horz" wrap="square" lIns="0" tIns="12065" rIns="0" bIns="0" rtlCol="0">
            <a:spAutoFit/>
          </a:bodyPr>
          <a:lstStyle/>
          <a:p>
            <a:pPr marL="12700">
              <a:lnSpc>
                <a:spcPct val="100000"/>
              </a:lnSpc>
              <a:spcBef>
                <a:spcPts val="95"/>
              </a:spcBef>
            </a:pPr>
            <a:r>
              <a:rPr lang="ru-RU" sz="2800" spc="-5" dirty="0" smtClean="0">
                <a:solidFill>
                  <a:srgbClr val="255F92"/>
                </a:solidFill>
                <a:latin typeface="Arial"/>
                <a:cs typeface="Arial"/>
              </a:rPr>
              <a:t>10</a:t>
            </a:r>
            <a:endParaRPr sz="2800">
              <a:latin typeface="Arial"/>
              <a:cs typeface="Arial"/>
            </a:endParaRPr>
          </a:p>
        </p:txBody>
      </p:sp>
      <p:pic>
        <p:nvPicPr>
          <p:cNvPr id="15" name="object 15"/>
          <p:cNvPicPr/>
          <p:nvPr/>
        </p:nvPicPr>
        <p:blipFill>
          <a:blip r:embed="rId12" cstate="print"/>
          <a:stretch>
            <a:fillRect/>
          </a:stretch>
        </p:blipFill>
        <p:spPr>
          <a:xfrm>
            <a:off x="175260" y="2852928"/>
            <a:ext cx="2450592" cy="504443"/>
          </a:xfrm>
          <a:prstGeom prst="rect">
            <a:avLst/>
          </a:prstGeom>
        </p:spPr>
      </p:pic>
      <p:grpSp>
        <p:nvGrpSpPr>
          <p:cNvPr id="16" name="object 16"/>
          <p:cNvGrpSpPr/>
          <p:nvPr/>
        </p:nvGrpSpPr>
        <p:grpSpPr>
          <a:xfrm>
            <a:off x="607814" y="3632309"/>
            <a:ext cx="1910714" cy="1976120"/>
            <a:chOff x="607814" y="3632309"/>
            <a:chExt cx="1910714" cy="1976120"/>
          </a:xfrm>
        </p:grpSpPr>
        <p:sp>
          <p:nvSpPr>
            <p:cNvPr id="17" name="object 17"/>
            <p:cNvSpPr/>
            <p:nvPr/>
          </p:nvSpPr>
          <p:spPr>
            <a:xfrm>
              <a:off x="612894" y="3704190"/>
              <a:ext cx="1900555" cy="1899285"/>
            </a:xfrm>
            <a:custGeom>
              <a:avLst/>
              <a:gdLst/>
              <a:ahLst/>
              <a:cxnLst/>
              <a:rect l="l" t="t" r="r" b="b"/>
              <a:pathLst>
                <a:path w="1900555" h="1899285">
                  <a:moveTo>
                    <a:pt x="949998" y="0"/>
                  </a:moveTo>
                  <a:lnTo>
                    <a:pt x="949998" y="949596"/>
                  </a:lnTo>
                  <a:lnTo>
                    <a:pt x="233308" y="326117"/>
                  </a:lnTo>
                  <a:lnTo>
                    <a:pt x="202135" y="363788"/>
                  </a:lnTo>
                  <a:lnTo>
                    <a:pt x="173219" y="402570"/>
                  </a:lnTo>
                  <a:lnTo>
                    <a:pt x="146553" y="442381"/>
                  </a:lnTo>
                  <a:lnTo>
                    <a:pt x="122132" y="483135"/>
                  </a:lnTo>
                  <a:lnTo>
                    <a:pt x="99951" y="524749"/>
                  </a:lnTo>
                  <a:lnTo>
                    <a:pt x="80002" y="567138"/>
                  </a:lnTo>
                  <a:lnTo>
                    <a:pt x="62281" y="610219"/>
                  </a:lnTo>
                  <a:lnTo>
                    <a:pt x="46782" y="653907"/>
                  </a:lnTo>
                  <a:lnTo>
                    <a:pt x="33498" y="698117"/>
                  </a:lnTo>
                  <a:lnTo>
                    <a:pt x="22424" y="742767"/>
                  </a:lnTo>
                  <a:lnTo>
                    <a:pt x="13554" y="787771"/>
                  </a:lnTo>
                  <a:lnTo>
                    <a:pt x="6883" y="833046"/>
                  </a:lnTo>
                  <a:lnTo>
                    <a:pt x="2404" y="878507"/>
                  </a:lnTo>
                  <a:lnTo>
                    <a:pt x="111" y="924070"/>
                  </a:lnTo>
                  <a:lnTo>
                    <a:pt x="0" y="969652"/>
                  </a:lnTo>
                  <a:lnTo>
                    <a:pt x="2063" y="1015167"/>
                  </a:lnTo>
                  <a:lnTo>
                    <a:pt x="6295" y="1060533"/>
                  </a:lnTo>
                  <a:lnTo>
                    <a:pt x="12691" y="1105664"/>
                  </a:lnTo>
                  <a:lnTo>
                    <a:pt x="21244" y="1150476"/>
                  </a:lnTo>
                  <a:lnTo>
                    <a:pt x="31948" y="1194886"/>
                  </a:lnTo>
                  <a:lnTo>
                    <a:pt x="44799" y="1238809"/>
                  </a:lnTo>
                  <a:lnTo>
                    <a:pt x="59789" y="1282161"/>
                  </a:lnTo>
                  <a:lnTo>
                    <a:pt x="76913" y="1324858"/>
                  </a:lnTo>
                  <a:lnTo>
                    <a:pt x="96166" y="1366816"/>
                  </a:lnTo>
                  <a:lnTo>
                    <a:pt x="117541" y="1407950"/>
                  </a:lnTo>
                  <a:lnTo>
                    <a:pt x="141033" y="1448177"/>
                  </a:lnTo>
                  <a:lnTo>
                    <a:pt x="166636" y="1487412"/>
                  </a:lnTo>
                  <a:lnTo>
                    <a:pt x="194343" y="1525572"/>
                  </a:lnTo>
                  <a:lnTo>
                    <a:pt x="224150" y="1562571"/>
                  </a:lnTo>
                  <a:lnTo>
                    <a:pt x="256050" y="1598327"/>
                  </a:lnTo>
                  <a:lnTo>
                    <a:pt x="290037" y="1632754"/>
                  </a:lnTo>
                  <a:lnTo>
                    <a:pt x="326106" y="1665769"/>
                  </a:lnTo>
                  <a:lnTo>
                    <a:pt x="363801" y="1696920"/>
                  </a:lnTo>
                  <a:lnTo>
                    <a:pt x="402610" y="1725816"/>
                  </a:lnTo>
                  <a:lnTo>
                    <a:pt x="442447" y="1752463"/>
                  </a:lnTo>
                  <a:lnTo>
                    <a:pt x="483230" y="1776867"/>
                  </a:lnTo>
                  <a:lnTo>
                    <a:pt x="524873" y="1799033"/>
                  </a:lnTo>
                  <a:lnTo>
                    <a:pt x="567292" y="1818967"/>
                  </a:lnTo>
                  <a:lnTo>
                    <a:pt x="610404" y="1836676"/>
                  </a:lnTo>
                  <a:lnTo>
                    <a:pt x="654123" y="1852164"/>
                  </a:lnTo>
                  <a:lnTo>
                    <a:pt x="698367" y="1865439"/>
                  </a:lnTo>
                  <a:lnTo>
                    <a:pt x="743049" y="1876505"/>
                  </a:lnTo>
                  <a:lnTo>
                    <a:pt x="788087" y="1885368"/>
                  </a:lnTo>
                  <a:lnTo>
                    <a:pt x="833396" y="1892035"/>
                  </a:lnTo>
                  <a:lnTo>
                    <a:pt x="878891" y="1896511"/>
                  </a:lnTo>
                  <a:lnTo>
                    <a:pt x="924489" y="1898802"/>
                  </a:lnTo>
                  <a:lnTo>
                    <a:pt x="970105" y="1898914"/>
                  </a:lnTo>
                  <a:lnTo>
                    <a:pt x="1015655" y="1896852"/>
                  </a:lnTo>
                  <a:lnTo>
                    <a:pt x="1061055" y="1892623"/>
                  </a:lnTo>
                  <a:lnTo>
                    <a:pt x="1106220" y="1886231"/>
                  </a:lnTo>
                  <a:lnTo>
                    <a:pt x="1151067" y="1877684"/>
                  </a:lnTo>
                  <a:lnTo>
                    <a:pt x="1195511" y="1866987"/>
                  </a:lnTo>
                  <a:lnTo>
                    <a:pt x="1239467" y="1854146"/>
                  </a:lnTo>
                  <a:lnTo>
                    <a:pt x="1282852" y="1839166"/>
                  </a:lnTo>
                  <a:lnTo>
                    <a:pt x="1325581" y="1822054"/>
                  </a:lnTo>
                  <a:lnTo>
                    <a:pt x="1367571" y="1802815"/>
                  </a:lnTo>
                  <a:lnTo>
                    <a:pt x="1408736" y="1781454"/>
                  </a:lnTo>
                  <a:lnTo>
                    <a:pt x="1448992" y="1757979"/>
                  </a:lnTo>
                  <a:lnTo>
                    <a:pt x="1488256" y="1732395"/>
                  </a:lnTo>
                  <a:lnTo>
                    <a:pt x="1526443" y="1704706"/>
                  </a:lnTo>
                  <a:lnTo>
                    <a:pt x="1563469" y="1674921"/>
                  </a:lnTo>
                  <a:lnTo>
                    <a:pt x="1599250" y="1643043"/>
                  </a:lnTo>
                  <a:lnTo>
                    <a:pt x="1633701" y="1609080"/>
                  </a:lnTo>
                  <a:lnTo>
                    <a:pt x="1666738" y="1573036"/>
                  </a:lnTo>
                  <a:lnTo>
                    <a:pt x="1697909" y="1535368"/>
                  </a:lnTo>
                  <a:lnTo>
                    <a:pt x="1726824" y="1496588"/>
                  </a:lnTo>
                  <a:lnTo>
                    <a:pt x="1753488" y="1456780"/>
                  </a:lnTo>
                  <a:lnTo>
                    <a:pt x="1777906" y="1416027"/>
                  </a:lnTo>
                  <a:lnTo>
                    <a:pt x="1800085" y="1374414"/>
                  </a:lnTo>
                  <a:lnTo>
                    <a:pt x="1820030" y="1332025"/>
                  </a:lnTo>
                  <a:lnTo>
                    <a:pt x="1837748" y="1288945"/>
                  </a:lnTo>
                  <a:lnTo>
                    <a:pt x="1853244" y="1245257"/>
                  </a:lnTo>
                  <a:lnTo>
                    <a:pt x="1866525" y="1201045"/>
                  </a:lnTo>
                  <a:lnTo>
                    <a:pt x="1877595" y="1156394"/>
                  </a:lnTo>
                  <a:lnTo>
                    <a:pt x="1886461" y="1111389"/>
                  </a:lnTo>
                  <a:lnTo>
                    <a:pt x="1893130" y="1066112"/>
                  </a:lnTo>
                  <a:lnTo>
                    <a:pt x="1897605" y="1020649"/>
                  </a:lnTo>
                  <a:lnTo>
                    <a:pt x="1899895" y="975084"/>
                  </a:lnTo>
                  <a:lnTo>
                    <a:pt x="1900003" y="929500"/>
                  </a:lnTo>
                  <a:lnTo>
                    <a:pt x="1897937" y="883982"/>
                  </a:lnTo>
                  <a:lnTo>
                    <a:pt x="1893702" y="838615"/>
                  </a:lnTo>
                  <a:lnTo>
                    <a:pt x="1887305" y="793481"/>
                  </a:lnTo>
                  <a:lnTo>
                    <a:pt x="1878750" y="748666"/>
                  </a:lnTo>
                  <a:lnTo>
                    <a:pt x="1868044" y="704254"/>
                  </a:lnTo>
                  <a:lnTo>
                    <a:pt x="1855192" y="660329"/>
                  </a:lnTo>
                  <a:lnTo>
                    <a:pt x="1840201" y="616974"/>
                  </a:lnTo>
                  <a:lnTo>
                    <a:pt x="1823077" y="574275"/>
                  </a:lnTo>
                  <a:lnTo>
                    <a:pt x="1803825" y="532316"/>
                  </a:lnTo>
                  <a:lnTo>
                    <a:pt x="1782450" y="491179"/>
                  </a:lnTo>
                  <a:lnTo>
                    <a:pt x="1758960" y="450951"/>
                  </a:lnTo>
                  <a:lnTo>
                    <a:pt x="1733360" y="411715"/>
                  </a:lnTo>
                  <a:lnTo>
                    <a:pt x="1705656" y="373555"/>
                  </a:lnTo>
                  <a:lnTo>
                    <a:pt x="1675853" y="336555"/>
                  </a:lnTo>
                  <a:lnTo>
                    <a:pt x="1643958" y="300799"/>
                  </a:lnTo>
                  <a:lnTo>
                    <a:pt x="1609977" y="266372"/>
                  </a:lnTo>
                  <a:lnTo>
                    <a:pt x="1573914" y="233359"/>
                  </a:lnTo>
                  <a:lnTo>
                    <a:pt x="1536106" y="202168"/>
                  </a:lnTo>
                  <a:lnTo>
                    <a:pt x="1496902" y="173076"/>
                  </a:lnTo>
                  <a:lnTo>
                    <a:pt x="1456391" y="146117"/>
                  </a:lnTo>
                  <a:lnTo>
                    <a:pt x="1414663" y="121323"/>
                  </a:lnTo>
                  <a:lnTo>
                    <a:pt x="1371805" y="98730"/>
                  </a:lnTo>
                  <a:lnTo>
                    <a:pt x="1327908" y="78371"/>
                  </a:lnTo>
                  <a:lnTo>
                    <a:pt x="1283061" y="60280"/>
                  </a:lnTo>
                  <a:lnTo>
                    <a:pt x="1237352" y="44491"/>
                  </a:lnTo>
                  <a:lnTo>
                    <a:pt x="1190871" y="31038"/>
                  </a:lnTo>
                  <a:lnTo>
                    <a:pt x="1143706" y="19954"/>
                  </a:lnTo>
                  <a:lnTo>
                    <a:pt x="1095948" y="11275"/>
                  </a:lnTo>
                  <a:lnTo>
                    <a:pt x="1047684" y="5033"/>
                  </a:lnTo>
                  <a:lnTo>
                    <a:pt x="999004" y="1264"/>
                  </a:lnTo>
                  <a:lnTo>
                    <a:pt x="949998" y="0"/>
                  </a:lnTo>
                  <a:close/>
                </a:path>
              </a:pathLst>
            </a:custGeom>
            <a:solidFill>
              <a:srgbClr val="006FC0"/>
            </a:solidFill>
          </p:spPr>
          <p:txBody>
            <a:bodyPr wrap="square" lIns="0" tIns="0" rIns="0" bIns="0" rtlCol="0"/>
            <a:lstStyle/>
            <a:p>
              <a:endParaRPr/>
            </a:p>
          </p:txBody>
        </p:sp>
        <p:sp>
          <p:nvSpPr>
            <p:cNvPr id="18" name="object 18"/>
            <p:cNvSpPr/>
            <p:nvPr/>
          </p:nvSpPr>
          <p:spPr>
            <a:xfrm>
              <a:off x="612894" y="3704190"/>
              <a:ext cx="1900555" cy="1899285"/>
            </a:xfrm>
            <a:custGeom>
              <a:avLst/>
              <a:gdLst/>
              <a:ahLst/>
              <a:cxnLst/>
              <a:rect l="l" t="t" r="r" b="b"/>
              <a:pathLst>
                <a:path w="1900555" h="1899285">
                  <a:moveTo>
                    <a:pt x="949998" y="949596"/>
                  </a:moveTo>
                  <a:lnTo>
                    <a:pt x="233308" y="326117"/>
                  </a:lnTo>
                  <a:lnTo>
                    <a:pt x="202135" y="363788"/>
                  </a:lnTo>
                  <a:lnTo>
                    <a:pt x="173219" y="402570"/>
                  </a:lnTo>
                  <a:lnTo>
                    <a:pt x="146553" y="442381"/>
                  </a:lnTo>
                  <a:lnTo>
                    <a:pt x="122132" y="483135"/>
                  </a:lnTo>
                  <a:lnTo>
                    <a:pt x="99951" y="524749"/>
                  </a:lnTo>
                  <a:lnTo>
                    <a:pt x="80002" y="567138"/>
                  </a:lnTo>
                  <a:lnTo>
                    <a:pt x="62281" y="610219"/>
                  </a:lnTo>
                  <a:lnTo>
                    <a:pt x="46782" y="653907"/>
                  </a:lnTo>
                  <a:lnTo>
                    <a:pt x="33498" y="698117"/>
                  </a:lnTo>
                  <a:lnTo>
                    <a:pt x="22424" y="742767"/>
                  </a:lnTo>
                  <a:lnTo>
                    <a:pt x="13554" y="787771"/>
                  </a:lnTo>
                  <a:lnTo>
                    <a:pt x="6883" y="833046"/>
                  </a:lnTo>
                  <a:lnTo>
                    <a:pt x="2404" y="878507"/>
                  </a:lnTo>
                  <a:lnTo>
                    <a:pt x="111" y="924070"/>
                  </a:lnTo>
                  <a:lnTo>
                    <a:pt x="0" y="969652"/>
                  </a:lnTo>
                  <a:lnTo>
                    <a:pt x="2063" y="1015167"/>
                  </a:lnTo>
                  <a:lnTo>
                    <a:pt x="6295" y="1060533"/>
                  </a:lnTo>
                  <a:lnTo>
                    <a:pt x="12691" y="1105664"/>
                  </a:lnTo>
                  <a:lnTo>
                    <a:pt x="21244" y="1150476"/>
                  </a:lnTo>
                  <a:lnTo>
                    <a:pt x="31948" y="1194886"/>
                  </a:lnTo>
                  <a:lnTo>
                    <a:pt x="44799" y="1238809"/>
                  </a:lnTo>
                  <a:lnTo>
                    <a:pt x="59789" y="1282161"/>
                  </a:lnTo>
                  <a:lnTo>
                    <a:pt x="76913" y="1324858"/>
                  </a:lnTo>
                  <a:lnTo>
                    <a:pt x="96166" y="1366816"/>
                  </a:lnTo>
                  <a:lnTo>
                    <a:pt x="117541" y="1407950"/>
                  </a:lnTo>
                  <a:lnTo>
                    <a:pt x="141033" y="1448177"/>
                  </a:lnTo>
                  <a:lnTo>
                    <a:pt x="166636" y="1487412"/>
                  </a:lnTo>
                  <a:lnTo>
                    <a:pt x="194343" y="1525572"/>
                  </a:lnTo>
                  <a:lnTo>
                    <a:pt x="224150" y="1562571"/>
                  </a:lnTo>
                  <a:lnTo>
                    <a:pt x="256050" y="1598327"/>
                  </a:lnTo>
                  <a:lnTo>
                    <a:pt x="290037" y="1632754"/>
                  </a:lnTo>
                  <a:lnTo>
                    <a:pt x="326106" y="1665769"/>
                  </a:lnTo>
                  <a:lnTo>
                    <a:pt x="363801" y="1696920"/>
                  </a:lnTo>
                  <a:lnTo>
                    <a:pt x="402610" y="1725816"/>
                  </a:lnTo>
                  <a:lnTo>
                    <a:pt x="442447" y="1752463"/>
                  </a:lnTo>
                  <a:lnTo>
                    <a:pt x="483230" y="1776867"/>
                  </a:lnTo>
                  <a:lnTo>
                    <a:pt x="524873" y="1799033"/>
                  </a:lnTo>
                  <a:lnTo>
                    <a:pt x="567292" y="1818967"/>
                  </a:lnTo>
                  <a:lnTo>
                    <a:pt x="610404" y="1836676"/>
                  </a:lnTo>
                  <a:lnTo>
                    <a:pt x="654123" y="1852164"/>
                  </a:lnTo>
                  <a:lnTo>
                    <a:pt x="698367" y="1865439"/>
                  </a:lnTo>
                  <a:lnTo>
                    <a:pt x="743049" y="1876505"/>
                  </a:lnTo>
                  <a:lnTo>
                    <a:pt x="788087" y="1885368"/>
                  </a:lnTo>
                  <a:lnTo>
                    <a:pt x="833396" y="1892035"/>
                  </a:lnTo>
                  <a:lnTo>
                    <a:pt x="878891" y="1896511"/>
                  </a:lnTo>
                  <a:lnTo>
                    <a:pt x="924489" y="1898802"/>
                  </a:lnTo>
                  <a:lnTo>
                    <a:pt x="970105" y="1898914"/>
                  </a:lnTo>
                  <a:lnTo>
                    <a:pt x="1015655" y="1896852"/>
                  </a:lnTo>
                  <a:lnTo>
                    <a:pt x="1061055" y="1892623"/>
                  </a:lnTo>
                  <a:lnTo>
                    <a:pt x="1106220" y="1886231"/>
                  </a:lnTo>
                  <a:lnTo>
                    <a:pt x="1151067" y="1877684"/>
                  </a:lnTo>
                  <a:lnTo>
                    <a:pt x="1195511" y="1866987"/>
                  </a:lnTo>
                  <a:lnTo>
                    <a:pt x="1239467" y="1854146"/>
                  </a:lnTo>
                  <a:lnTo>
                    <a:pt x="1282852" y="1839166"/>
                  </a:lnTo>
                  <a:lnTo>
                    <a:pt x="1325581" y="1822054"/>
                  </a:lnTo>
                  <a:lnTo>
                    <a:pt x="1367571" y="1802815"/>
                  </a:lnTo>
                  <a:lnTo>
                    <a:pt x="1408736" y="1781454"/>
                  </a:lnTo>
                  <a:lnTo>
                    <a:pt x="1448992" y="1757979"/>
                  </a:lnTo>
                  <a:lnTo>
                    <a:pt x="1488256" y="1732395"/>
                  </a:lnTo>
                  <a:lnTo>
                    <a:pt x="1526443" y="1704706"/>
                  </a:lnTo>
                  <a:lnTo>
                    <a:pt x="1563469" y="1674921"/>
                  </a:lnTo>
                  <a:lnTo>
                    <a:pt x="1599250" y="1643043"/>
                  </a:lnTo>
                  <a:lnTo>
                    <a:pt x="1633701" y="1609080"/>
                  </a:lnTo>
                  <a:lnTo>
                    <a:pt x="1666738" y="1573036"/>
                  </a:lnTo>
                  <a:lnTo>
                    <a:pt x="1697909" y="1535368"/>
                  </a:lnTo>
                  <a:lnTo>
                    <a:pt x="1726824" y="1496588"/>
                  </a:lnTo>
                  <a:lnTo>
                    <a:pt x="1753488" y="1456780"/>
                  </a:lnTo>
                  <a:lnTo>
                    <a:pt x="1777906" y="1416027"/>
                  </a:lnTo>
                  <a:lnTo>
                    <a:pt x="1800085" y="1374414"/>
                  </a:lnTo>
                  <a:lnTo>
                    <a:pt x="1820030" y="1332025"/>
                  </a:lnTo>
                  <a:lnTo>
                    <a:pt x="1837748" y="1288945"/>
                  </a:lnTo>
                  <a:lnTo>
                    <a:pt x="1853244" y="1245257"/>
                  </a:lnTo>
                  <a:lnTo>
                    <a:pt x="1866525" y="1201045"/>
                  </a:lnTo>
                  <a:lnTo>
                    <a:pt x="1877595" y="1156394"/>
                  </a:lnTo>
                  <a:lnTo>
                    <a:pt x="1886461" y="1111389"/>
                  </a:lnTo>
                  <a:lnTo>
                    <a:pt x="1893130" y="1066112"/>
                  </a:lnTo>
                  <a:lnTo>
                    <a:pt x="1897605" y="1020649"/>
                  </a:lnTo>
                  <a:lnTo>
                    <a:pt x="1899895" y="975084"/>
                  </a:lnTo>
                  <a:lnTo>
                    <a:pt x="1900003" y="929500"/>
                  </a:lnTo>
                  <a:lnTo>
                    <a:pt x="1897937" y="883982"/>
                  </a:lnTo>
                  <a:lnTo>
                    <a:pt x="1893702" y="838615"/>
                  </a:lnTo>
                  <a:lnTo>
                    <a:pt x="1887305" y="793481"/>
                  </a:lnTo>
                  <a:lnTo>
                    <a:pt x="1878750" y="748666"/>
                  </a:lnTo>
                  <a:lnTo>
                    <a:pt x="1868044" y="704254"/>
                  </a:lnTo>
                  <a:lnTo>
                    <a:pt x="1855192" y="660329"/>
                  </a:lnTo>
                  <a:lnTo>
                    <a:pt x="1840201" y="616974"/>
                  </a:lnTo>
                  <a:lnTo>
                    <a:pt x="1823077" y="574275"/>
                  </a:lnTo>
                  <a:lnTo>
                    <a:pt x="1803825" y="532316"/>
                  </a:lnTo>
                  <a:lnTo>
                    <a:pt x="1782450" y="491179"/>
                  </a:lnTo>
                  <a:lnTo>
                    <a:pt x="1758960" y="450951"/>
                  </a:lnTo>
                  <a:lnTo>
                    <a:pt x="1733360" y="411715"/>
                  </a:lnTo>
                  <a:lnTo>
                    <a:pt x="1705656" y="373555"/>
                  </a:lnTo>
                  <a:lnTo>
                    <a:pt x="1675853" y="336555"/>
                  </a:lnTo>
                  <a:lnTo>
                    <a:pt x="1643958" y="300799"/>
                  </a:lnTo>
                  <a:lnTo>
                    <a:pt x="1609977" y="266372"/>
                  </a:lnTo>
                  <a:lnTo>
                    <a:pt x="1573914" y="233359"/>
                  </a:lnTo>
                  <a:lnTo>
                    <a:pt x="1536106" y="202168"/>
                  </a:lnTo>
                  <a:lnTo>
                    <a:pt x="1496902" y="173076"/>
                  </a:lnTo>
                  <a:lnTo>
                    <a:pt x="1456391" y="146117"/>
                  </a:lnTo>
                  <a:lnTo>
                    <a:pt x="1414663" y="121323"/>
                  </a:lnTo>
                  <a:lnTo>
                    <a:pt x="1371805" y="98730"/>
                  </a:lnTo>
                  <a:lnTo>
                    <a:pt x="1327908" y="78371"/>
                  </a:lnTo>
                  <a:lnTo>
                    <a:pt x="1283061" y="60280"/>
                  </a:lnTo>
                  <a:lnTo>
                    <a:pt x="1237352" y="44491"/>
                  </a:lnTo>
                  <a:lnTo>
                    <a:pt x="1190871" y="31038"/>
                  </a:lnTo>
                  <a:lnTo>
                    <a:pt x="1143706" y="19954"/>
                  </a:lnTo>
                  <a:lnTo>
                    <a:pt x="1095948" y="11275"/>
                  </a:lnTo>
                  <a:lnTo>
                    <a:pt x="1047684" y="5033"/>
                  </a:lnTo>
                  <a:lnTo>
                    <a:pt x="999004" y="1264"/>
                  </a:lnTo>
                  <a:lnTo>
                    <a:pt x="949998" y="0"/>
                  </a:lnTo>
                  <a:lnTo>
                    <a:pt x="949998" y="949596"/>
                  </a:lnTo>
                  <a:close/>
                </a:path>
              </a:pathLst>
            </a:custGeom>
            <a:ln w="9546">
              <a:solidFill>
                <a:srgbClr val="1F3863"/>
              </a:solidFill>
            </a:ln>
          </p:spPr>
          <p:txBody>
            <a:bodyPr wrap="square" lIns="0" tIns="0" rIns="0" bIns="0" rtlCol="0"/>
            <a:lstStyle/>
            <a:p>
              <a:endParaRPr/>
            </a:p>
          </p:txBody>
        </p:sp>
        <p:sp>
          <p:nvSpPr>
            <p:cNvPr id="19" name="object 19"/>
            <p:cNvSpPr/>
            <p:nvPr/>
          </p:nvSpPr>
          <p:spPr>
            <a:xfrm>
              <a:off x="816382" y="3637389"/>
              <a:ext cx="713740" cy="944880"/>
            </a:xfrm>
            <a:custGeom>
              <a:avLst/>
              <a:gdLst/>
              <a:ahLst/>
              <a:cxnLst/>
              <a:rect l="l" t="t" r="r" b="b"/>
              <a:pathLst>
                <a:path w="713740" h="944879">
                  <a:moveTo>
                    <a:pt x="713022" y="0"/>
                  </a:moveTo>
                  <a:lnTo>
                    <a:pt x="661936" y="1379"/>
                  </a:lnTo>
                  <a:lnTo>
                    <a:pt x="611259" y="5487"/>
                  </a:lnTo>
                  <a:lnTo>
                    <a:pt x="561091" y="12279"/>
                  </a:lnTo>
                  <a:lnTo>
                    <a:pt x="511530" y="21710"/>
                  </a:lnTo>
                  <a:lnTo>
                    <a:pt x="462674" y="33736"/>
                  </a:lnTo>
                  <a:lnTo>
                    <a:pt x="414622" y="48311"/>
                  </a:lnTo>
                  <a:lnTo>
                    <a:pt x="367473" y="65392"/>
                  </a:lnTo>
                  <a:lnTo>
                    <a:pt x="321325" y="84933"/>
                  </a:lnTo>
                  <a:lnTo>
                    <a:pt x="276276" y="106889"/>
                  </a:lnTo>
                  <a:lnTo>
                    <a:pt x="232425" y="131216"/>
                  </a:lnTo>
                  <a:lnTo>
                    <a:pt x="189871" y="157870"/>
                  </a:lnTo>
                  <a:lnTo>
                    <a:pt x="148712" y="186804"/>
                  </a:lnTo>
                  <a:lnTo>
                    <a:pt x="109047" y="217976"/>
                  </a:lnTo>
                  <a:lnTo>
                    <a:pt x="70974" y="251339"/>
                  </a:lnTo>
                  <a:lnTo>
                    <a:pt x="34592" y="286850"/>
                  </a:lnTo>
                  <a:lnTo>
                    <a:pt x="0" y="324463"/>
                  </a:lnTo>
                  <a:lnTo>
                    <a:pt x="713149" y="944760"/>
                  </a:lnTo>
                  <a:lnTo>
                    <a:pt x="713022" y="0"/>
                  </a:lnTo>
                  <a:close/>
                </a:path>
              </a:pathLst>
            </a:custGeom>
            <a:solidFill>
              <a:srgbClr val="E2DE4B"/>
            </a:solidFill>
          </p:spPr>
          <p:txBody>
            <a:bodyPr wrap="square" lIns="0" tIns="0" rIns="0" bIns="0" rtlCol="0"/>
            <a:lstStyle/>
            <a:p>
              <a:endParaRPr/>
            </a:p>
          </p:txBody>
        </p:sp>
        <p:sp>
          <p:nvSpPr>
            <p:cNvPr id="20" name="object 20"/>
            <p:cNvSpPr/>
            <p:nvPr/>
          </p:nvSpPr>
          <p:spPr>
            <a:xfrm>
              <a:off x="816382" y="3637389"/>
              <a:ext cx="713740" cy="944880"/>
            </a:xfrm>
            <a:custGeom>
              <a:avLst/>
              <a:gdLst/>
              <a:ahLst/>
              <a:cxnLst/>
              <a:rect l="l" t="t" r="r" b="b"/>
              <a:pathLst>
                <a:path w="713740" h="944879">
                  <a:moveTo>
                    <a:pt x="713149" y="944760"/>
                  </a:moveTo>
                  <a:lnTo>
                    <a:pt x="713022" y="0"/>
                  </a:lnTo>
                  <a:lnTo>
                    <a:pt x="661936" y="1379"/>
                  </a:lnTo>
                  <a:lnTo>
                    <a:pt x="611259" y="5487"/>
                  </a:lnTo>
                  <a:lnTo>
                    <a:pt x="561091" y="12279"/>
                  </a:lnTo>
                  <a:lnTo>
                    <a:pt x="511530" y="21710"/>
                  </a:lnTo>
                  <a:lnTo>
                    <a:pt x="462674" y="33736"/>
                  </a:lnTo>
                  <a:lnTo>
                    <a:pt x="414622" y="48311"/>
                  </a:lnTo>
                  <a:lnTo>
                    <a:pt x="367473" y="65392"/>
                  </a:lnTo>
                  <a:lnTo>
                    <a:pt x="321325" y="84933"/>
                  </a:lnTo>
                  <a:lnTo>
                    <a:pt x="276276" y="106889"/>
                  </a:lnTo>
                  <a:lnTo>
                    <a:pt x="232425" y="131216"/>
                  </a:lnTo>
                  <a:lnTo>
                    <a:pt x="189871" y="157870"/>
                  </a:lnTo>
                  <a:lnTo>
                    <a:pt x="148712" y="186804"/>
                  </a:lnTo>
                  <a:lnTo>
                    <a:pt x="109047" y="217976"/>
                  </a:lnTo>
                  <a:lnTo>
                    <a:pt x="70974" y="251339"/>
                  </a:lnTo>
                  <a:lnTo>
                    <a:pt x="34592" y="286850"/>
                  </a:lnTo>
                  <a:lnTo>
                    <a:pt x="0" y="324463"/>
                  </a:lnTo>
                  <a:lnTo>
                    <a:pt x="713149" y="944760"/>
                  </a:lnTo>
                  <a:close/>
                </a:path>
              </a:pathLst>
            </a:custGeom>
            <a:ln w="9547">
              <a:solidFill>
                <a:srgbClr val="1F3863"/>
              </a:solidFill>
            </a:ln>
          </p:spPr>
          <p:txBody>
            <a:bodyPr wrap="square" lIns="0" tIns="0" rIns="0" bIns="0" rtlCol="0"/>
            <a:lstStyle/>
            <a:p>
              <a:endParaRPr/>
            </a:p>
          </p:txBody>
        </p:sp>
        <p:pic>
          <p:nvPicPr>
            <p:cNvPr id="21" name="object 21"/>
            <p:cNvPicPr/>
            <p:nvPr/>
          </p:nvPicPr>
          <p:blipFill>
            <a:blip r:embed="rId13" cstate="print"/>
            <a:stretch>
              <a:fillRect/>
            </a:stretch>
          </p:blipFill>
          <p:spPr>
            <a:xfrm>
              <a:off x="1333698" y="5083211"/>
              <a:ext cx="582534" cy="324463"/>
            </a:xfrm>
            <a:prstGeom prst="rect">
              <a:avLst/>
            </a:prstGeom>
          </p:spPr>
        </p:pic>
      </p:grpSp>
      <p:sp>
        <p:nvSpPr>
          <p:cNvPr id="22" name="object 22"/>
          <p:cNvSpPr txBox="1"/>
          <p:nvPr/>
        </p:nvSpPr>
        <p:spPr>
          <a:xfrm>
            <a:off x="1406564" y="5129041"/>
            <a:ext cx="377825" cy="162865"/>
          </a:xfrm>
          <a:prstGeom prst="rect">
            <a:avLst/>
          </a:prstGeom>
        </p:spPr>
        <p:txBody>
          <a:bodyPr vert="horz" wrap="square" lIns="0" tIns="16510" rIns="0" bIns="0" rtlCol="0">
            <a:spAutoFit/>
          </a:bodyPr>
          <a:lstStyle/>
          <a:p>
            <a:pPr marL="12700">
              <a:lnSpc>
                <a:spcPct val="100000"/>
              </a:lnSpc>
              <a:spcBef>
                <a:spcPts val="130"/>
              </a:spcBef>
            </a:pPr>
            <a:r>
              <a:rPr sz="950" smtClean="0">
                <a:solidFill>
                  <a:srgbClr val="404040"/>
                </a:solidFill>
                <a:latin typeface="Arial"/>
                <a:cs typeface="Arial"/>
              </a:rPr>
              <a:t>8</a:t>
            </a:r>
            <a:r>
              <a:rPr lang="ru-RU" sz="950" dirty="0" smtClean="0">
                <a:solidFill>
                  <a:srgbClr val="404040"/>
                </a:solidFill>
                <a:latin typeface="Arial"/>
                <a:cs typeface="Arial"/>
              </a:rPr>
              <a:t>4,3</a:t>
            </a:r>
            <a:r>
              <a:rPr sz="950" spc="25" smtClean="0">
                <a:solidFill>
                  <a:srgbClr val="404040"/>
                </a:solidFill>
                <a:latin typeface="Arial"/>
                <a:cs typeface="Arial"/>
              </a:rPr>
              <a:t>%</a:t>
            </a:r>
            <a:endParaRPr sz="950">
              <a:latin typeface="Arial"/>
              <a:cs typeface="Arial"/>
            </a:endParaRPr>
          </a:p>
        </p:txBody>
      </p:sp>
      <p:pic>
        <p:nvPicPr>
          <p:cNvPr id="23" name="object 23"/>
          <p:cNvPicPr/>
          <p:nvPr/>
        </p:nvPicPr>
        <p:blipFill>
          <a:blip r:embed="rId14" cstate="print"/>
          <a:stretch>
            <a:fillRect/>
          </a:stretch>
        </p:blipFill>
        <p:spPr>
          <a:xfrm>
            <a:off x="827562" y="3537251"/>
            <a:ext cx="572984" cy="324463"/>
          </a:xfrm>
          <a:prstGeom prst="rect">
            <a:avLst/>
          </a:prstGeom>
        </p:spPr>
      </p:pic>
      <p:grpSp>
        <p:nvGrpSpPr>
          <p:cNvPr id="24" name="object 24"/>
          <p:cNvGrpSpPr/>
          <p:nvPr/>
        </p:nvGrpSpPr>
        <p:grpSpPr>
          <a:xfrm>
            <a:off x="703417" y="5760765"/>
            <a:ext cx="86360" cy="86360"/>
            <a:chOff x="703417" y="5760765"/>
            <a:chExt cx="86360" cy="86360"/>
          </a:xfrm>
        </p:grpSpPr>
        <p:sp>
          <p:nvSpPr>
            <p:cNvPr id="25" name="object 25"/>
            <p:cNvSpPr/>
            <p:nvPr/>
          </p:nvSpPr>
          <p:spPr>
            <a:xfrm>
              <a:off x="708190" y="5765538"/>
              <a:ext cx="76835" cy="76835"/>
            </a:xfrm>
            <a:custGeom>
              <a:avLst/>
              <a:gdLst/>
              <a:ahLst/>
              <a:cxnLst/>
              <a:rect l="l" t="t" r="r" b="b"/>
              <a:pathLst>
                <a:path w="76834" h="76835">
                  <a:moveTo>
                    <a:pt x="76397" y="0"/>
                  </a:moveTo>
                  <a:lnTo>
                    <a:pt x="0" y="0"/>
                  </a:lnTo>
                  <a:lnTo>
                    <a:pt x="0" y="76344"/>
                  </a:lnTo>
                  <a:lnTo>
                    <a:pt x="76397" y="76344"/>
                  </a:lnTo>
                  <a:lnTo>
                    <a:pt x="76397" y="0"/>
                  </a:lnTo>
                  <a:close/>
                </a:path>
              </a:pathLst>
            </a:custGeom>
            <a:solidFill>
              <a:srgbClr val="006FC0"/>
            </a:solidFill>
          </p:spPr>
          <p:txBody>
            <a:bodyPr wrap="square" lIns="0" tIns="0" rIns="0" bIns="0" rtlCol="0"/>
            <a:lstStyle/>
            <a:p>
              <a:endParaRPr/>
            </a:p>
          </p:txBody>
        </p:sp>
        <p:sp>
          <p:nvSpPr>
            <p:cNvPr id="26" name="object 26"/>
            <p:cNvSpPr/>
            <p:nvPr/>
          </p:nvSpPr>
          <p:spPr>
            <a:xfrm>
              <a:off x="708190" y="5765538"/>
              <a:ext cx="76835" cy="76835"/>
            </a:xfrm>
            <a:custGeom>
              <a:avLst/>
              <a:gdLst/>
              <a:ahLst/>
              <a:cxnLst/>
              <a:rect l="l" t="t" r="r" b="b"/>
              <a:pathLst>
                <a:path w="76834" h="76835">
                  <a:moveTo>
                    <a:pt x="0" y="76344"/>
                  </a:moveTo>
                  <a:lnTo>
                    <a:pt x="76397" y="76344"/>
                  </a:lnTo>
                  <a:lnTo>
                    <a:pt x="76397" y="0"/>
                  </a:lnTo>
                  <a:lnTo>
                    <a:pt x="0" y="0"/>
                  </a:lnTo>
                  <a:lnTo>
                    <a:pt x="0" y="76344"/>
                  </a:lnTo>
                  <a:close/>
                </a:path>
              </a:pathLst>
            </a:custGeom>
            <a:ln w="9546">
              <a:solidFill>
                <a:srgbClr val="1F3863"/>
              </a:solidFill>
            </a:ln>
          </p:spPr>
          <p:txBody>
            <a:bodyPr wrap="square" lIns="0" tIns="0" rIns="0" bIns="0" rtlCol="0"/>
            <a:lstStyle/>
            <a:p>
              <a:endParaRPr/>
            </a:p>
          </p:txBody>
        </p:sp>
      </p:grpSp>
      <p:grpSp>
        <p:nvGrpSpPr>
          <p:cNvPr id="27" name="object 27"/>
          <p:cNvGrpSpPr/>
          <p:nvPr/>
        </p:nvGrpSpPr>
        <p:grpSpPr>
          <a:xfrm>
            <a:off x="703417" y="5970711"/>
            <a:ext cx="86360" cy="86360"/>
            <a:chOff x="703417" y="5970711"/>
            <a:chExt cx="86360" cy="86360"/>
          </a:xfrm>
        </p:grpSpPr>
        <p:sp>
          <p:nvSpPr>
            <p:cNvPr id="28" name="object 28"/>
            <p:cNvSpPr/>
            <p:nvPr/>
          </p:nvSpPr>
          <p:spPr>
            <a:xfrm>
              <a:off x="708190" y="5975485"/>
              <a:ext cx="76835" cy="76835"/>
            </a:xfrm>
            <a:custGeom>
              <a:avLst/>
              <a:gdLst/>
              <a:ahLst/>
              <a:cxnLst/>
              <a:rect l="l" t="t" r="r" b="b"/>
              <a:pathLst>
                <a:path w="76834" h="76835">
                  <a:moveTo>
                    <a:pt x="76397" y="0"/>
                  </a:moveTo>
                  <a:lnTo>
                    <a:pt x="0" y="0"/>
                  </a:lnTo>
                  <a:lnTo>
                    <a:pt x="0" y="76344"/>
                  </a:lnTo>
                  <a:lnTo>
                    <a:pt x="76397" y="76344"/>
                  </a:lnTo>
                  <a:lnTo>
                    <a:pt x="76397" y="0"/>
                  </a:lnTo>
                  <a:close/>
                </a:path>
              </a:pathLst>
            </a:custGeom>
            <a:solidFill>
              <a:srgbClr val="E2DE4B"/>
            </a:solidFill>
          </p:spPr>
          <p:txBody>
            <a:bodyPr wrap="square" lIns="0" tIns="0" rIns="0" bIns="0" rtlCol="0"/>
            <a:lstStyle/>
            <a:p>
              <a:endParaRPr/>
            </a:p>
          </p:txBody>
        </p:sp>
        <p:sp>
          <p:nvSpPr>
            <p:cNvPr id="29" name="object 29"/>
            <p:cNvSpPr/>
            <p:nvPr/>
          </p:nvSpPr>
          <p:spPr>
            <a:xfrm>
              <a:off x="708190" y="5975485"/>
              <a:ext cx="76835" cy="76835"/>
            </a:xfrm>
            <a:custGeom>
              <a:avLst/>
              <a:gdLst/>
              <a:ahLst/>
              <a:cxnLst/>
              <a:rect l="l" t="t" r="r" b="b"/>
              <a:pathLst>
                <a:path w="76834" h="76835">
                  <a:moveTo>
                    <a:pt x="0" y="76344"/>
                  </a:moveTo>
                  <a:lnTo>
                    <a:pt x="76397" y="76344"/>
                  </a:lnTo>
                  <a:lnTo>
                    <a:pt x="76397" y="0"/>
                  </a:lnTo>
                  <a:lnTo>
                    <a:pt x="0" y="0"/>
                  </a:lnTo>
                  <a:lnTo>
                    <a:pt x="0" y="76344"/>
                  </a:lnTo>
                  <a:close/>
                </a:path>
              </a:pathLst>
            </a:custGeom>
            <a:ln w="9546">
              <a:solidFill>
                <a:srgbClr val="1F3863"/>
              </a:solidFill>
            </a:ln>
          </p:spPr>
          <p:txBody>
            <a:bodyPr wrap="square" lIns="0" tIns="0" rIns="0" bIns="0" rtlCol="0"/>
            <a:lstStyle/>
            <a:p>
              <a:endParaRPr/>
            </a:p>
          </p:txBody>
        </p:sp>
      </p:grpSp>
      <p:sp>
        <p:nvSpPr>
          <p:cNvPr id="30" name="object 30"/>
          <p:cNvSpPr txBox="1"/>
          <p:nvPr/>
        </p:nvSpPr>
        <p:spPr>
          <a:xfrm>
            <a:off x="809450" y="5687867"/>
            <a:ext cx="1289685" cy="443865"/>
          </a:xfrm>
          <a:prstGeom prst="rect">
            <a:avLst/>
          </a:prstGeom>
        </p:spPr>
        <p:txBody>
          <a:bodyPr vert="horz" wrap="square" lIns="0" tIns="38100" rIns="0" bIns="0" rtlCol="0">
            <a:spAutoFit/>
          </a:bodyPr>
          <a:lstStyle/>
          <a:p>
            <a:pPr marL="12700">
              <a:lnSpc>
                <a:spcPct val="100000"/>
              </a:lnSpc>
              <a:spcBef>
                <a:spcPts val="300"/>
              </a:spcBef>
            </a:pPr>
            <a:r>
              <a:rPr sz="1200" spc="10" dirty="0">
                <a:solidFill>
                  <a:srgbClr val="585858"/>
                </a:solidFill>
                <a:latin typeface="Arial"/>
                <a:cs typeface="Arial"/>
              </a:rPr>
              <a:t>Растениеводство</a:t>
            </a:r>
            <a:endParaRPr sz="1200">
              <a:latin typeface="Arial"/>
              <a:cs typeface="Arial"/>
            </a:endParaRPr>
          </a:p>
          <a:p>
            <a:pPr marL="12700">
              <a:lnSpc>
                <a:spcPct val="100000"/>
              </a:lnSpc>
              <a:spcBef>
                <a:spcPts val="210"/>
              </a:spcBef>
            </a:pPr>
            <a:r>
              <a:rPr sz="1200" spc="5" dirty="0">
                <a:solidFill>
                  <a:srgbClr val="585858"/>
                </a:solidFill>
                <a:latin typeface="Arial"/>
                <a:cs typeface="Arial"/>
              </a:rPr>
              <a:t>Животноводство</a:t>
            </a:r>
            <a:endParaRPr sz="1200">
              <a:latin typeface="Arial"/>
              <a:cs typeface="Arial"/>
            </a:endParaRPr>
          </a:p>
        </p:txBody>
      </p:sp>
      <p:sp>
        <p:nvSpPr>
          <p:cNvPr id="31" name="object 31"/>
          <p:cNvSpPr txBox="1"/>
          <p:nvPr/>
        </p:nvSpPr>
        <p:spPr>
          <a:xfrm>
            <a:off x="531368" y="2891409"/>
            <a:ext cx="1722120" cy="872675"/>
          </a:xfrm>
          <a:prstGeom prst="rect">
            <a:avLst/>
          </a:prstGeom>
        </p:spPr>
        <p:txBody>
          <a:bodyPr vert="horz" wrap="square" lIns="0" tIns="13335" rIns="0" bIns="0" rtlCol="0">
            <a:spAutoFit/>
          </a:bodyPr>
          <a:lstStyle/>
          <a:p>
            <a:pPr marL="450215" marR="5080" indent="-438150">
              <a:lnSpc>
                <a:spcPct val="100000"/>
              </a:lnSpc>
              <a:spcBef>
                <a:spcPts val="105"/>
              </a:spcBef>
            </a:pPr>
            <a:r>
              <a:rPr sz="1400" spc="-5" dirty="0">
                <a:solidFill>
                  <a:srgbClr val="255F92"/>
                </a:solidFill>
                <a:latin typeface="Arial"/>
                <a:cs typeface="Arial"/>
              </a:rPr>
              <a:t>Структура</a:t>
            </a:r>
            <a:r>
              <a:rPr sz="1400" spc="-85" dirty="0">
                <a:solidFill>
                  <a:srgbClr val="255F92"/>
                </a:solidFill>
                <a:latin typeface="Arial"/>
                <a:cs typeface="Arial"/>
              </a:rPr>
              <a:t> </a:t>
            </a:r>
            <a:r>
              <a:rPr sz="1400" spc="-10" dirty="0">
                <a:solidFill>
                  <a:srgbClr val="255F92"/>
                </a:solidFill>
                <a:latin typeface="Arial"/>
                <a:cs typeface="Arial"/>
              </a:rPr>
              <a:t>сельского </a:t>
            </a:r>
            <a:r>
              <a:rPr sz="1400" spc="-370" dirty="0">
                <a:solidFill>
                  <a:srgbClr val="255F92"/>
                </a:solidFill>
                <a:latin typeface="Arial"/>
                <a:cs typeface="Arial"/>
              </a:rPr>
              <a:t> </a:t>
            </a:r>
            <a:r>
              <a:rPr sz="1400" spc="-10" dirty="0">
                <a:solidFill>
                  <a:srgbClr val="255F92"/>
                </a:solidFill>
                <a:latin typeface="Arial"/>
                <a:cs typeface="Arial"/>
              </a:rPr>
              <a:t>хозяйства</a:t>
            </a:r>
            <a:endParaRPr sz="1400">
              <a:latin typeface="Arial"/>
              <a:cs typeface="Arial"/>
            </a:endParaRPr>
          </a:p>
          <a:p>
            <a:pPr>
              <a:lnSpc>
                <a:spcPct val="100000"/>
              </a:lnSpc>
              <a:spcBef>
                <a:spcPts val="50"/>
              </a:spcBef>
            </a:pPr>
            <a:endParaRPr sz="1750">
              <a:latin typeface="Arial"/>
              <a:cs typeface="Arial"/>
            </a:endParaRPr>
          </a:p>
          <a:p>
            <a:pPr marL="375285">
              <a:lnSpc>
                <a:spcPct val="100000"/>
              </a:lnSpc>
            </a:pPr>
            <a:r>
              <a:rPr sz="950" spc="10" smtClean="0">
                <a:solidFill>
                  <a:srgbClr val="404040"/>
                </a:solidFill>
                <a:latin typeface="Arial"/>
                <a:cs typeface="Arial"/>
              </a:rPr>
              <a:t>1</a:t>
            </a:r>
            <a:r>
              <a:rPr lang="ru-RU" sz="950" spc="10" dirty="0" smtClean="0">
                <a:solidFill>
                  <a:srgbClr val="404040"/>
                </a:solidFill>
                <a:latin typeface="Arial"/>
                <a:cs typeface="Arial"/>
              </a:rPr>
              <a:t>5,7</a:t>
            </a:r>
            <a:r>
              <a:rPr sz="950" spc="10" smtClean="0">
                <a:solidFill>
                  <a:srgbClr val="404040"/>
                </a:solidFill>
                <a:latin typeface="Arial"/>
                <a:cs typeface="Arial"/>
              </a:rPr>
              <a:t>%</a:t>
            </a:r>
            <a:endParaRPr sz="950">
              <a:latin typeface="Arial"/>
              <a:cs typeface="Arial"/>
            </a:endParaRPr>
          </a:p>
        </p:txBody>
      </p:sp>
      <p:sp>
        <p:nvSpPr>
          <p:cNvPr id="32" name="object 32"/>
          <p:cNvSpPr txBox="1"/>
          <p:nvPr/>
        </p:nvSpPr>
        <p:spPr>
          <a:xfrm>
            <a:off x="3017011" y="1074496"/>
            <a:ext cx="4137025" cy="454025"/>
          </a:xfrm>
          <a:prstGeom prst="rect">
            <a:avLst/>
          </a:prstGeom>
        </p:spPr>
        <p:txBody>
          <a:bodyPr vert="horz" wrap="square" lIns="0" tIns="13335" rIns="0" bIns="0" rtlCol="0">
            <a:spAutoFit/>
          </a:bodyPr>
          <a:lstStyle/>
          <a:p>
            <a:pPr algn="ctr">
              <a:lnSpc>
                <a:spcPct val="100000"/>
              </a:lnSpc>
              <a:spcBef>
                <a:spcPts val="105"/>
              </a:spcBef>
            </a:pPr>
            <a:r>
              <a:rPr sz="1400" spc="-10" dirty="0">
                <a:solidFill>
                  <a:srgbClr val="255F92"/>
                </a:solidFill>
                <a:latin typeface="Arial"/>
                <a:cs typeface="Arial"/>
              </a:rPr>
              <a:t>Производство</a:t>
            </a:r>
            <a:r>
              <a:rPr sz="1400" spc="-35" dirty="0">
                <a:solidFill>
                  <a:srgbClr val="255F92"/>
                </a:solidFill>
                <a:latin typeface="Arial"/>
                <a:cs typeface="Arial"/>
              </a:rPr>
              <a:t> </a:t>
            </a:r>
            <a:r>
              <a:rPr sz="1400" dirty="0">
                <a:solidFill>
                  <a:srgbClr val="255F92"/>
                </a:solidFill>
                <a:latin typeface="Arial"/>
                <a:cs typeface="Arial"/>
              </a:rPr>
              <a:t>основных</a:t>
            </a:r>
            <a:r>
              <a:rPr sz="1400" spc="-25" dirty="0">
                <a:solidFill>
                  <a:srgbClr val="255F92"/>
                </a:solidFill>
                <a:latin typeface="Arial"/>
                <a:cs typeface="Arial"/>
              </a:rPr>
              <a:t> </a:t>
            </a:r>
            <a:r>
              <a:rPr sz="1400" spc="-5" dirty="0">
                <a:solidFill>
                  <a:srgbClr val="255F92"/>
                </a:solidFill>
                <a:latin typeface="Arial"/>
                <a:cs typeface="Arial"/>
              </a:rPr>
              <a:t>видов</a:t>
            </a:r>
            <a:r>
              <a:rPr sz="1400" spc="5" dirty="0">
                <a:solidFill>
                  <a:srgbClr val="255F92"/>
                </a:solidFill>
                <a:latin typeface="Arial"/>
                <a:cs typeface="Arial"/>
              </a:rPr>
              <a:t> </a:t>
            </a:r>
            <a:r>
              <a:rPr sz="1400" spc="-10" dirty="0">
                <a:solidFill>
                  <a:srgbClr val="255F92"/>
                </a:solidFill>
                <a:latin typeface="Arial"/>
                <a:cs typeface="Arial"/>
              </a:rPr>
              <a:t>продукции</a:t>
            </a:r>
            <a:r>
              <a:rPr sz="1400" spc="30" dirty="0">
                <a:solidFill>
                  <a:srgbClr val="255F92"/>
                </a:solidFill>
                <a:latin typeface="Arial"/>
                <a:cs typeface="Arial"/>
              </a:rPr>
              <a:t> </a:t>
            </a:r>
            <a:r>
              <a:rPr sz="1400" spc="-10" dirty="0">
                <a:solidFill>
                  <a:srgbClr val="255F92"/>
                </a:solidFill>
                <a:latin typeface="Arial"/>
                <a:cs typeface="Arial"/>
              </a:rPr>
              <a:t>во </a:t>
            </a:r>
            <a:r>
              <a:rPr sz="1400" spc="-15" dirty="0">
                <a:solidFill>
                  <a:srgbClr val="255F92"/>
                </a:solidFill>
                <a:latin typeface="Arial"/>
                <a:cs typeface="Arial"/>
              </a:rPr>
              <a:t>всех</a:t>
            </a:r>
            <a:endParaRPr sz="1400">
              <a:latin typeface="Arial"/>
              <a:cs typeface="Arial"/>
            </a:endParaRPr>
          </a:p>
          <a:p>
            <a:pPr algn="ctr">
              <a:lnSpc>
                <a:spcPct val="100000"/>
              </a:lnSpc>
              <a:spcBef>
                <a:spcPts val="5"/>
              </a:spcBef>
            </a:pPr>
            <a:r>
              <a:rPr sz="1400" spc="-10" dirty="0">
                <a:solidFill>
                  <a:srgbClr val="255F92"/>
                </a:solidFill>
                <a:latin typeface="Arial"/>
                <a:cs typeface="Arial"/>
              </a:rPr>
              <a:t>категориях</a:t>
            </a:r>
            <a:r>
              <a:rPr sz="1400" spc="-55" dirty="0">
                <a:solidFill>
                  <a:srgbClr val="255F92"/>
                </a:solidFill>
                <a:latin typeface="Arial"/>
                <a:cs typeface="Arial"/>
              </a:rPr>
              <a:t> </a:t>
            </a:r>
            <a:r>
              <a:rPr sz="1400" spc="-5" dirty="0">
                <a:solidFill>
                  <a:srgbClr val="255F92"/>
                </a:solidFill>
                <a:latin typeface="Arial"/>
                <a:cs typeface="Arial"/>
              </a:rPr>
              <a:t>хозяйств</a:t>
            </a:r>
            <a:endParaRPr sz="1400">
              <a:latin typeface="Arial"/>
              <a:cs typeface="Arial"/>
            </a:endParaRPr>
          </a:p>
        </p:txBody>
      </p:sp>
      <p:grpSp>
        <p:nvGrpSpPr>
          <p:cNvPr id="33" name="object 33"/>
          <p:cNvGrpSpPr/>
          <p:nvPr/>
        </p:nvGrpSpPr>
        <p:grpSpPr>
          <a:xfrm>
            <a:off x="2737104" y="5242560"/>
            <a:ext cx="3363595" cy="1417320"/>
            <a:chOff x="2737104" y="5242560"/>
            <a:chExt cx="3363595" cy="1417320"/>
          </a:xfrm>
        </p:grpSpPr>
        <p:pic>
          <p:nvPicPr>
            <p:cNvPr id="34" name="object 34"/>
            <p:cNvPicPr/>
            <p:nvPr/>
          </p:nvPicPr>
          <p:blipFill>
            <a:blip r:embed="rId15" cstate="print"/>
            <a:stretch>
              <a:fillRect/>
            </a:stretch>
          </p:blipFill>
          <p:spPr>
            <a:xfrm>
              <a:off x="2737104" y="5242560"/>
              <a:ext cx="3363468" cy="1417319"/>
            </a:xfrm>
            <a:prstGeom prst="rect">
              <a:avLst/>
            </a:prstGeom>
          </p:spPr>
        </p:pic>
        <p:pic>
          <p:nvPicPr>
            <p:cNvPr id="35" name="object 35"/>
            <p:cNvPicPr/>
            <p:nvPr/>
          </p:nvPicPr>
          <p:blipFill>
            <a:blip r:embed="rId16" cstate="print"/>
            <a:stretch>
              <a:fillRect/>
            </a:stretch>
          </p:blipFill>
          <p:spPr>
            <a:xfrm>
              <a:off x="2895600" y="5359908"/>
              <a:ext cx="254507" cy="266700"/>
            </a:xfrm>
            <a:prstGeom prst="rect">
              <a:avLst/>
            </a:prstGeom>
          </p:spPr>
        </p:pic>
        <p:pic>
          <p:nvPicPr>
            <p:cNvPr id="36" name="object 36"/>
            <p:cNvPicPr/>
            <p:nvPr/>
          </p:nvPicPr>
          <p:blipFill>
            <a:blip r:embed="rId16" cstate="print"/>
            <a:stretch>
              <a:fillRect/>
            </a:stretch>
          </p:blipFill>
          <p:spPr>
            <a:xfrm>
              <a:off x="2895600" y="5986272"/>
              <a:ext cx="254507" cy="266700"/>
            </a:xfrm>
            <a:prstGeom prst="rect">
              <a:avLst/>
            </a:prstGeom>
          </p:spPr>
        </p:pic>
      </p:grpSp>
      <p:sp>
        <p:nvSpPr>
          <p:cNvPr id="37" name="object 37"/>
          <p:cNvSpPr txBox="1"/>
          <p:nvPr/>
        </p:nvSpPr>
        <p:spPr>
          <a:xfrm>
            <a:off x="2810382" y="4849114"/>
            <a:ext cx="4224020"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Основные</a:t>
            </a:r>
            <a:r>
              <a:rPr sz="1600" b="1" spc="20" dirty="0">
                <a:solidFill>
                  <a:srgbClr val="007EAC"/>
                </a:solidFill>
                <a:latin typeface="Arial"/>
                <a:cs typeface="Arial"/>
              </a:rPr>
              <a:t> </a:t>
            </a:r>
            <a:r>
              <a:rPr sz="1600" b="1" spc="-20" dirty="0">
                <a:solidFill>
                  <a:srgbClr val="007EAC"/>
                </a:solidFill>
                <a:latin typeface="Arial"/>
                <a:cs typeface="Arial"/>
              </a:rPr>
              <a:t>задачи</a:t>
            </a:r>
            <a:r>
              <a:rPr sz="1600" b="1" spc="20" dirty="0">
                <a:solidFill>
                  <a:srgbClr val="007EAC"/>
                </a:solidFill>
                <a:latin typeface="Arial"/>
                <a:cs typeface="Arial"/>
              </a:rPr>
              <a:t> </a:t>
            </a:r>
            <a:r>
              <a:rPr sz="1600" b="1" spc="-5" dirty="0">
                <a:solidFill>
                  <a:srgbClr val="007EAC"/>
                </a:solidFill>
                <a:latin typeface="Arial"/>
                <a:cs typeface="Arial"/>
              </a:rPr>
              <a:t>на</a:t>
            </a:r>
            <a:r>
              <a:rPr sz="1600" b="1" spc="5" dirty="0">
                <a:solidFill>
                  <a:srgbClr val="007EAC"/>
                </a:solidFill>
                <a:latin typeface="Arial"/>
                <a:cs typeface="Arial"/>
              </a:rPr>
              <a:t> </a:t>
            </a:r>
            <a:r>
              <a:rPr sz="1600" b="1" spc="-10" dirty="0">
                <a:solidFill>
                  <a:srgbClr val="007EAC"/>
                </a:solidFill>
                <a:latin typeface="Arial"/>
                <a:cs typeface="Arial"/>
              </a:rPr>
              <a:t>период</a:t>
            </a:r>
            <a:r>
              <a:rPr sz="1600" b="1" spc="15" dirty="0">
                <a:solidFill>
                  <a:srgbClr val="007EAC"/>
                </a:solidFill>
                <a:latin typeface="Arial"/>
                <a:cs typeface="Arial"/>
              </a:rPr>
              <a:t> </a:t>
            </a:r>
            <a:r>
              <a:rPr sz="1600" b="1" spc="-5" err="1">
                <a:solidFill>
                  <a:srgbClr val="007EAC"/>
                </a:solidFill>
                <a:latin typeface="Arial"/>
                <a:cs typeface="Arial"/>
              </a:rPr>
              <a:t>до</a:t>
            </a:r>
            <a:r>
              <a:rPr sz="1600" b="1" spc="5">
                <a:solidFill>
                  <a:srgbClr val="007EAC"/>
                </a:solidFill>
                <a:latin typeface="Arial"/>
                <a:cs typeface="Arial"/>
              </a:rPr>
              <a:t> </a:t>
            </a:r>
            <a:r>
              <a:rPr sz="1600" b="1" spc="-10" smtClean="0">
                <a:solidFill>
                  <a:srgbClr val="007EAC"/>
                </a:solidFill>
                <a:latin typeface="Arial"/>
                <a:cs typeface="Arial"/>
              </a:rPr>
              <a:t>202</a:t>
            </a:r>
            <a:r>
              <a:rPr lang="ru-RU" sz="1600" b="1" spc="-10" dirty="0" smtClean="0">
                <a:solidFill>
                  <a:srgbClr val="007EAC"/>
                </a:solidFill>
                <a:latin typeface="Arial"/>
                <a:cs typeface="Arial"/>
              </a:rPr>
              <a:t>6</a:t>
            </a:r>
            <a:r>
              <a:rPr sz="1600" b="1" spc="-10" smtClean="0">
                <a:solidFill>
                  <a:srgbClr val="007EAC"/>
                </a:solidFill>
                <a:latin typeface="Arial"/>
                <a:cs typeface="Arial"/>
              </a:rPr>
              <a:t> </a:t>
            </a:r>
            <a:r>
              <a:rPr sz="1600" b="1" spc="-20" dirty="0">
                <a:solidFill>
                  <a:srgbClr val="007EAC"/>
                </a:solidFill>
                <a:latin typeface="Arial"/>
                <a:cs typeface="Arial"/>
              </a:rPr>
              <a:t>года</a:t>
            </a:r>
            <a:endParaRPr sz="1600" dirty="0">
              <a:latin typeface="Arial"/>
              <a:cs typeface="Arial"/>
            </a:endParaRPr>
          </a:p>
        </p:txBody>
      </p:sp>
      <p:sp>
        <p:nvSpPr>
          <p:cNvPr id="38" name="object 38"/>
          <p:cNvSpPr txBox="1"/>
          <p:nvPr/>
        </p:nvSpPr>
        <p:spPr>
          <a:xfrm>
            <a:off x="721258" y="1181227"/>
            <a:ext cx="1348740" cy="513080"/>
          </a:xfrm>
          <a:prstGeom prst="rect">
            <a:avLst/>
          </a:prstGeom>
        </p:spPr>
        <p:txBody>
          <a:bodyPr vert="horz" wrap="square" lIns="0" tIns="12065" rIns="0" bIns="0" rtlCol="0">
            <a:spAutoFit/>
          </a:bodyPr>
          <a:lstStyle/>
          <a:p>
            <a:pPr algn="ctr">
              <a:lnSpc>
                <a:spcPct val="100000"/>
              </a:lnSpc>
              <a:spcBef>
                <a:spcPts val="95"/>
              </a:spcBef>
            </a:pPr>
            <a:r>
              <a:rPr sz="1600" b="1" spc="-15" dirty="0">
                <a:solidFill>
                  <a:srgbClr val="007EAC"/>
                </a:solidFill>
                <a:latin typeface="Arial"/>
                <a:cs typeface="Arial"/>
              </a:rPr>
              <a:t>Число</a:t>
            </a:r>
            <a:endParaRPr sz="1600">
              <a:latin typeface="Arial"/>
              <a:cs typeface="Arial"/>
            </a:endParaRPr>
          </a:p>
          <a:p>
            <a:pPr algn="ctr">
              <a:lnSpc>
                <a:spcPct val="100000"/>
              </a:lnSpc>
            </a:pPr>
            <a:r>
              <a:rPr sz="1600" b="1" spc="-5" dirty="0">
                <a:solidFill>
                  <a:srgbClr val="007EAC"/>
                </a:solidFill>
                <a:latin typeface="Arial"/>
                <a:cs typeface="Arial"/>
              </a:rPr>
              <a:t>предприятий</a:t>
            </a:r>
            <a:endParaRPr sz="1600">
              <a:latin typeface="Arial"/>
              <a:cs typeface="Arial"/>
            </a:endParaRPr>
          </a:p>
        </p:txBody>
      </p:sp>
      <p:sp>
        <p:nvSpPr>
          <p:cNvPr id="39" name="object 39"/>
          <p:cNvSpPr txBox="1"/>
          <p:nvPr/>
        </p:nvSpPr>
        <p:spPr>
          <a:xfrm>
            <a:off x="3266947" y="5323408"/>
            <a:ext cx="3529329" cy="1221105"/>
          </a:xfrm>
          <a:prstGeom prst="rect">
            <a:avLst/>
          </a:prstGeom>
        </p:spPr>
        <p:txBody>
          <a:bodyPr vert="horz" wrap="square" lIns="0" tIns="12700" rIns="0" bIns="0" rtlCol="0">
            <a:spAutoFit/>
          </a:bodyPr>
          <a:lstStyle/>
          <a:p>
            <a:pPr marL="29845" marR="5080">
              <a:lnSpc>
                <a:spcPct val="100000"/>
              </a:lnSpc>
              <a:spcBef>
                <a:spcPts val="100"/>
              </a:spcBef>
            </a:pPr>
            <a:r>
              <a:rPr sz="1200" spc="-5" dirty="0">
                <a:latin typeface="Arial"/>
                <a:cs typeface="Arial"/>
              </a:rPr>
              <a:t>Стимулирование инновационной </a:t>
            </a:r>
            <a:r>
              <a:rPr sz="1200" spc="-10" dirty="0">
                <a:latin typeface="Arial"/>
                <a:cs typeface="Arial"/>
              </a:rPr>
              <a:t>деятельности </a:t>
            </a:r>
            <a:r>
              <a:rPr sz="1200" dirty="0">
                <a:latin typeface="Arial"/>
                <a:cs typeface="Arial"/>
              </a:rPr>
              <a:t>и </a:t>
            </a:r>
            <a:r>
              <a:rPr sz="1200" spc="-320" dirty="0">
                <a:latin typeface="Arial"/>
                <a:cs typeface="Arial"/>
              </a:rPr>
              <a:t> </a:t>
            </a:r>
            <a:r>
              <a:rPr sz="1200" spc="-5" dirty="0">
                <a:latin typeface="Arial"/>
                <a:cs typeface="Arial"/>
              </a:rPr>
              <a:t>инновационного развития агропромышленного </a:t>
            </a:r>
            <a:r>
              <a:rPr sz="1200" dirty="0">
                <a:latin typeface="Arial"/>
                <a:cs typeface="Arial"/>
              </a:rPr>
              <a:t> комплекса</a:t>
            </a:r>
            <a:endParaRPr sz="1200">
              <a:latin typeface="Arial"/>
              <a:cs typeface="Arial"/>
            </a:endParaRPr>
          </a:p>
          <a:p>
            <a:pPr marL="12700" marR="1774189">
              <a:lnSpc>
                <a:spcPct val="100000"/>
              </a:lnSpc>
              <a:spcBef>
                <a:spcPts val="770"/>
              </a:spcBef>
            </a:pPr>
            <a:r>
              <a:rPr sz="1200" spc="-10" dirty="0">
                <a:latin typeface="Arial"/>
                <a:cs typeface="Arial"/>
              </a:rPr>
              <a:t>Вовлечение </a:t>
            </a:r>
            <a:r>
              <a:rPr sz="1200" dirty="0">
                <a:latin typeface="Arial"/>
                <a:cs typeface="Arial"/>
              </a:rPr>
              <a:t>в </a:t>
            </a:r>
            <a:r>
              <a:rPr sz="1200" spc="-5" dirty="0">
                <a:latin typeface="Arial"/>
                <a:cs typeface="Arial"/>
              </a:rPr>
              <a:t>оборот </a:t>
            </a:r>
            <a:r>
              <a:rPr sz="1200" dirty="0">
                <a:latin typeface="Arial"/>
                <a:cs typeface="Arial"/>
              </a:rPr>
              <a:t> </a:t>
            </a:r>
            <a:r>
              <a:rPr sz="1200" spc="-5" dirty="0">
                <a:latin typeface="Arial"/>
                <a:cs typeface="Arial"/>
              </a:rPr>
              <a:t>неиспользуемых</a:t>
            </a:r>
            <a:r>
              <a:rPr sz="1200" spc="-70" dirty="0">
                <a:latin typeface="Arial"/>
                <a:cs typeface="Arial"/>
              </a:rPr>
              <a:t> </a:t>
            </a:r>
            <a:r>
              <a:rPr sz="1200" spc="-10" dirty="0">
                <a:latin typeface="Arial"/>
                <a:cs typeface="Arial"/>
              </a:rPr>
              <a:t>земель</a:t>
            </a:r>
            <a:endParaRPr sz="1200">
              <a:latin typeface="Arial"/>
              <a:cs typeface="Arial"/>
            </a:endParaRPr>
          </a:p>
          <a:p>
            <a:pPr marL="12700">
              <a:lnSpc>
                <a:spcPct val="100000"/>
              </a:lnSpc>
            </a:pPr>
            <a:r>
              <a:rPr sz="1200" spc="-5" dirty="0">
                <a:latin typeface="Arial"/>
                <a:cs typeface="Arial"/>
              </a:rPr>
              <a:t>сельскохозяйственного</a:t>
            </a:r>
            <a:r>
              <a:rPr sz="1200" spc="-75" dirty="0">
                <a:latin typeface="Arial"/>
                <a:cs typeface="Arial"/>
              </a:rPr>
              <a:t> </a:t>
            </a:r>
            <a:r>
              <a:rPr sz="1200" spc="-5" dirty="0">
                <a:latin typeface="Arial"/>
                <a:cs typeface="Arial"/>
              </a:rPr>
              <a:t>назначения</a:t>
            </a:r>
            <a:endParaRPr sz="1200">
              <a:latin typeface="Arial"/>
              <a:cs typeface="Arial"/>
            </a:endParaRPr>
          </a:p>
        </p:txBody>
      </p:sp>
      <p:sp>
        <p:nvSpPr>
          <p:cNvPr id="43" name="object 43"/>
          <p:cNvSpPr txBox="1"/>
          <p:nvPr/>
        </p:nvSpPr>
        <p:spPr>
          <a:xfrm>
            <a:off x="3063870" y="2066913"/>
            <a:ext cx="719455" cy="452120"/>
          </a:xfrm>
          <a:prstGeom prst="rect">
            <a:avLst/>
          </a:prstGeom>
        </p:spPr>
        <p:txBody>
          <a:bodyPr vert="horz" wrap="square" lIns="0" tIns="12065" rIns="0" bIns="0" rtlCol="0">
            <a:spAutoFit/>
          </a:bodyPr>
          <a:lstStyle/>
          <a:p>
            <a:pPr marL="12700">
              <a:lnSpc>
                <a:spcPct val="100000"/>
              </a:lnSpc>
              <a:spcBef>
                <a:spcPts val="95"/>
              </a:spcBef>
            </a:pPr>
            <a:r>
              <a:rPr lang="en-US" sz="2800" b="1" spc="-5" dirty="0" smtClean="0">
                <a:solidFill>
                  <a:srgbClr val="FFFFFF"/>
                </a:solidFill>
                <a:latin typeface="Arial"/>
                <a:cs typeface="Arial"/>
              </a:rPr>
              <a:t>  </a:t>
            </a:r>
            <a:r>
              <a:rPr lang="ru-RU" sz="2800" b="1" spc="-5" dirty="0" smtClean="0">
                <a:solidFill>
                  <a:srgbClr val="FFFFFF"/>
                </a:solidFill>
                <a:latin typeface="Arial"/>
                <a:cs typeface="Arial"/>
              </a:rPr>
              <a:t>70</a:t>
            </a:r>
            <a:endParaRPr sz="2800" dirty="0">
              <a:latin typeface="Arial"/>
              <a:cs typeface="Arial"/>
            </a:endParaRPr>
          </a:p>
        </p:txBody>
      </p:sp>
      <p:pic>
        <p:nvPicPr>
          <p:cNvPr id="44" name="object 44"/>
          <p:cNvPicPr/>
          <p:nvPr/>
        </p:nvPicPr>
        <p:blipFill>
          <a:blip r:embed="rId17" cstate="print"/>
          <a:stretch>
            <a:fillRect/>
          </a:stretch>
        </p:blipFill>
        <p:spPr>
          <a:xfrm>
            <a:off x="3057144" y="2412492"/>
            <a:ext cx="828294" cy="345186"/>
          </a:xfrm>
          <a:prstGeom prst="rect">
            <a:avLst/>
          </a:prstGeom>
        </p:spPr>
      </p:pic>
      <p:grpSp>
        <p:nvGrpSpPr>
          <p:cNvPr id="45" name="object 45"/>
          <p:cNvGrpSpPr/>
          <p:nvPr/>
        </p:nvGrpSpPr>
        <p:grpSpPr>
          <a:xfrm>
            <a:off x="4448555" y="1949196"/>
            <a:ext cx="1259840" cy="833119"/>
            <a:chOff x="4448555" y="1949196"/>
            <a:chExt cx="1259840" cy="833119"/>
          </a:xfrm>
        </p:grpSpPr>
        <p:pic>
          <p:nvPicPr>
            <p:cNvPr id="46" name="object 46"/>
            <p:cNvPicPr/>
            <p:nvPr/>
          </p:nvPicPr>
          <p:blipFill>
            <a:blip r:embed="rId18" cstate="print"/>
            <a:stretch>
              <a:fillRect/>
            </a:stretch>
          </p:blipFill>
          <p:spPr>
            <a:xfrm>
              <a:off x="4448555" y="1949196"/>
              <a:ext cx="1259586" cy="787146"/>
            </a:xfrm>
            <a:prstGeom prst="rect">
              <a:avLst/>
            </a:prstGeom>
          </p:spPr>
        </p:pic>
        <p:pic>
          <p:nvPicPr>
            <p:cNvPr id="47" name="object 47"/>
            <p:cNvPicPr/>
            <p:nvPr/>
          </p:nvPicPr>
          <p:blipFill>
            <a:blip r:embed="rId19" cstate="print"/>
            <a:stretch>
              <a:fillRect/>
            </a:stretch>
          </p:blipFill>
          <p:spPr>
            <a:xfrm>
              <a:off x="4806695" y="2436876"/>
              <a:ext cx="529577" cy="345186"/>
            </a:xfrm>
            <a:prstGeom prst="rect">
              <a:avLst/>
            </a:prstGeom>
          </p:spPr>
        </p:pic>
      </p:grpSp>
      <p:pic>
        <p:nvPicPr>
          <p:cNvPr id="49" name="object 49"/>
          <p:cNvPicPr/>
          <p:nvPr/>
        </p:nvPicPr>
        <p:blipFill>
          <a:blip r:embed="rId20" cstate="print"/>
          <a:stretch>
            <a:fillRect/>
          </a:stretch>
        </p:blipFill>
        <p:spPr>
          <a:xfrm>
            <a:off x="6106667" y="1959864"/>
            <a:ext cx="665226" cy="787146"/>
          </a:xfrm>
          <a:prstGeom prst="rect">
            <a:avLst/>
          </a:prstGeom>
        </p:spPr>
      </p:pic>
      <p:sp>
        <p:nvSpPr>
          <p:cNvPr id="51" name="object 51"/>
          <p:cNvSpPr txBox="1"/>
          <p:nvPr/>
        </p:nvSpPr>
        <p:spPr>
          <a:xfrm>
            <a:off x="4668646" y="1928507"/>
            <a:ext cx="2278380" cy="658514"/>
          </a:xfrm>
          <a:prstGeom prst="rect">
            <a:avLst/>
          </a:prstGeom>
        </p:spPr>
        <p:txBody>
          <a:bodyPr vert="horz" wrap="square" lIns="0" tIns="12065" rIns="0" bIns="0" rtlCol="0">
            <a:spAutoFit/>
          </a:bodyPr>
          <a:lstStyle/>
          <a:p>
            <a:pPr marL="12700">
              <a:lnSpc>
                <a:spcPct val="100000"/>
              </a:lnSpc>
              <a:spcBef>
                <a:spcPts val="95"/>
              </a:spcBef>
              <a:tabLst>
                <a:tab pos="1670685" algn="l"/>
              </a:tabLst>
            </a:pPr>
            <a:r>
              <a:rPr lang="ru-RU" sz="4200" b="1" spc="-7" baseline="1984" dirty="0" smtClean="0">
                <a:solidFill>
                  <a:srgbClr val="FFFFFF"/>
                </a:solidFill>
                <a:latin typeface="Arial"/>
                <a:cs typeface="Arial"/>
              </a:rPr>
              <a:t>1719</a:t>
            </a:r>
            <a:r>
              <a:rPr sz="4200" b="1" spc="-7" baseline="1984">
                <a:solidFill>
                  <a:srgbClr val="FFFFFF"/>
                </a:solidFill>
                <a:latin typeface="Arial"/>
                <a:cs typeface="Arial"/>
              </a:rPr>
              <a:t>	</a:t>
            </a:r>
            <a:r>
              <a:rPr lang="ru-RU" sz="4200" b="1" spc="-7" baseline="1984" dirty="0" smtClean="0">
                <a:solidFill>
                  <a:srgbClr val="FFFFFF"/>
                </a:solidFill>
                <a:latin typeface="Arial"/>
                <a:cs typeface="Arial"/>
              </a:rPr>
              <a:t>364</a:t>
            </a:r>
            <a:endParaRPr sz="4200" dirty="0">
              <a:latin typeface="Arial"/>
              <a:cs typeface="Arial"/>
            </a:endParaRPr>
          </a:p>
        </p:txBody>
      </p:sp>
      <p:pic>
        <p:nvPicPr>
          <p:cNvPr id="52" name="object 52"/>
          <p:cNvPicPr/>
          <p:nvPr/>
        </p:nvPicPr>
        <p:blipFill>
          <a:blip r:embed="rId21" cstate="print"/>
          <a:stretch>
            <a:fillRect/>
          </a:stretch>
        </p:blipFill>
        <p:spPr>
          <a:xfrm>
            <a:off x="6312408" y="2447544"/>
            <a:ext cx="639317" cy="345186"/>
          </a:xfrm>
          <a:prstGeom prst="rect">
            <a:avLst/>
          </a:prstGeom>
        </p:spPr>
      </p:pic>
      <p:grpSp>
        <p:nvGrpSpPr>
          <p:cNvPr id="53" name="object 53"/>
          <p:cNvGrpSpPr/>
          <p:nvPr/>
        </p:nvGrpSpPr>
        <p:grpSpPr>
          <a:xfrm>
            <a:off x="3014472" y="3387852"/>
            <a:ext cx="1061720" cy="929005"/>
            <a:chOff x="3014472" y="3387852"/>
            <a:chExt cx="1061720" cy="929005"/>
          </a:xfrm>
        </p:grpSpPr>
        <p:pic>
          <p:nvPicPr>
            <p:cNvPr id="54" name="object 54"/>
            <p:cNvPicPr/>
            <p:nvPr/>
          </p:nvPicPr>
          <p:blipFill>
            <a:blip r:embed="rId22" cstate="print"/>
            <a:stretch>
              <a:fillRect/>
            </a:stretch>
          </p:blipFill>
          <p:spPr>
            <a:xfrm>
              <a:off x="3014472" y="3387852"/>
              <a:ext cx="1061465" cy="787146"/>
            </a:xfrm>
            <a:prstGeom prst="rect">
              <a:avLst/>
            </a:prstGeom>
          </p:spPr>
        </p:pic>
        <p:pic>
          <p:nvPicPr>
            <p:cNvPr id="55" name="object 55"/>
            <p:cNvPicPr/>
            <p:nvPr/>
          </p:nvPicPr>
          <p:blipFill>
            <a:blip r:embed="rId23" cstate="print"/>
            <a:stretch>
              <a:fillRect/>
            </a:stretch>
          </p:blipFill>
          <p:spPr>
            <a:xfrm>
              <a:off x="3066288" y="3861816"/>
              <a:ext cx="854201" cy="454913"/>
            </a:xfrm>
            <a:prstGeom prst="rect">
              <a:avLst/>
            </a:prstGeom>
          </p:spPr>
        </p:pic>
      </p:grpSp>
      <p:grpSp>
        <p:nvGrpSpPr>
          <p:cNvPr id="56" name="object 56"/>
          <p:cNvGrpSpPr/>
          <p:nvPr/>
        </p:nvGrpSpPr>
        <p:grpSpPr>
          <a:xfrm>
            <a:off x="4352544" y="3383280"/>
            <a:ext cx="1358900" cy="929005"/>
            <a:chOff x="4352544" y="3383280"/>
            <a:chExt cx="1358900" cy="929005"/>
          </a:xfrm>
        </p:grpSpPr>
        <p:pic>
          <p:nvPicPr>
            <p:cNvPr id="57" name="object 57"/>
            <p:cNvPicPr/>
            <p:nvPr/>
          </p:nvPicPr>
          <p:blipFill>
            <a:blip r:embed="rId24" cstate="print"/>
            <a:stretch>
              <a:fillRect/>
            </a:stretch>
          </p:blipFill>
          <p:spPr>
            <a:xfrm>
              <a:off x="4352544" y="3383280"/>
              <a:ext cx="665226" cy="787146"/>
            </a:xfrm>
            <a:prstGeom prst="rect">
              <a:avLst/>
            </a:prstGeom>
          </p:spPr>
        </p:pic>
        <p:pic>
          <p:nvPicPr>
            <p:cNvPr id="58" name="object 58"/>
            <p:cNvPicPr/>
            <p:nvPr/>
          </p:nvPicPr>
          <p:blipFill>
            <a:blip r:embed="rId25" cstate="print"/>
            <a:stretch>
              <a:fillRect/>
            </a:stretch>
          </p:blipFill>
          <p:spPr>
            <a:xfrm>
              <a:off x="4550664" y="3383280"/>
              <a:ext cx="1160526" cy="787146"/>
            </a:xfrm>
            <a:prstGeom prst="rect">
              <a:avLst/>
            </a:prstGeom>
          </p:spPr>
        </p:pic>
        <p:pic>
          <p:nvPicPr>
            <p:cNvPr id="59" name="object 59"/>
            <p:cNvPicPr/>
            <p:nvPr/>
          </p:nvPicPr>
          <p:blipFill>
            <a:blip r:embed="rId26" cstate="print"/>
            <a:stretch>
              <a:fillRect/>
            </a:stretch>
          </p:blipFill>
          <p:spPr>
            <a:xfrm>
              <a:off x="4677156" y="3857244"/>
              <a:ext cx="698753" cy="454914"/>
            </a:xfrm>
            <a:prstGeom prst="rect">
              <a:avLst/>
            </a:prstGeom>
          </p:spPr>
        </p:pic>
      </p:grpSp>
      <p:grpSp>
        <p:nvGrpSpPr>
          <p:cNvPr id="60" name="object 60"/>
          <p:cNvGrpSpPr/>
          <p:nvPr/>
        </p:nvGrpSpPr>
        <p:grpSpPr>
          <a:xfrm>
            <a:off x="6155435" y="3387852"/>
            <a:ext cx="962660" cy="882015"/>
            <a:chOff x="6155435" y="3387852"/>
            <a:chExt cx="962660" cy="882015"/>
          </a:xfrm>
        </p:grpSpPr>
        <p:pic>
          <p:nvPicPr>
            <p:cNvPr id="61" name="object 61"/>
            <p:cNvPicPr/>
            <p:nvPr/>
          </p:nvPicPr>
          <p:blipFill>
            <a:blip r:embed="rId27" cstate="print"/>
            <a:stretch>
              <a:fillRect/>
            </a:stretch>
          </p:blipFill>
          <p:spPr>
            <a:xfrm>
              <a:off x="6155435" y="3387852"/>
              <a:ext cx="764286" cy="787146"/>
            </a:xfrm>
            <a:prstGeom prst="rect">
              <a:avLst/>
            </a:prstGeom>
          </p:spPr>
        </p:pic>
        <p:pic>
          <p:nvPicPr>
            <p:cNvPr id="62" name="object 62"/>
            <p:cNvPicPr/>
            <p:nvPr/>
          </p:nvPicPr>
          <p:blipFill>
            <a:blip r:embed="rId28" cstate="print"/>
            <a:stretch>
              <a:fillRect/>
            </a:stretch>
          </p:blipFill>
          <p:spPr>
            <a:xfrm>
              <a:off x="6452615" y="3387852"/>
              <a:ext cx="665226" cy="787146"/>
            </a:xfrm>
            <a:prstGeom prst="rect">
              <a:avLst/>
            </a:prstGeom>
          </p:spPr>
        </p:pic>
        <p:pic>
          <p:nvPicPr>
            <p:cNvPr id="63" name="object 63"/>
            <p:cNvPicPr/>
            <p:nvPr/>
          </p:nvPicPr>
          <p:blipFill>
            <a:blip r:embed="rId29" cstate="print"/>
            <a:stretch>
              <a:fillRect/>
            </a:stretch>
          </p:blipFill>
          <p:spPr>
            <a:xfrm>
              <a:off x="6170675" y="3867924"/>
              <a:ext cx="919733" cy="401561"/>
            </a:xfrm>
            <a:prstGeom prst="rect">
              <a:avLst/>
            </a:prstGeom>
          </p:spPr>
        </p:pic>
      </p:grpSp>
      <p:graphicFrame>
        <p:nvGraphicFramePr>
          <p:cNvPr id="64" name="object 64"/>
          <p:cNvGraphicFramePr>
            <a:graphicFrameLocks noGrp="1"/>
          </p:cNvGraphicFramePr>
          <p:nvPr>
            <p:extLst>
              <p:ext uri="{D42A27DB-BD31-4B8C-83A1-F6EECF244321}">
                <p14:modId xmlns:p14="http://schemas.microsoft.com/office/powerpoint/2010/main" val="1564676778"/>
              </p:ext>
            </p:extLst>
          </p:nvPr>
        </p:nvGraphicFramePr>
        <p:xfrm>
          <a:off x="3162300" y="2500715"/>
          <a:ext cx="3831590" cy="2124710"/>
        </p:xfrm>
        <a:graphic>
          <a:graphicData uri="http://schemas.openxmlformats.org/drawingml/2006/table">
            <a:tbl>
              <a:tblPr firstRow="1" bandRow="1">
                <a:tableStyleId>{2D5ABB26-0587-4C30-8999-92F81FD0307C}</a:tableStyleId>
              </a:tblPr>
              <a:tblGrid>
                <a:gridCol w="939800">
                  <a:extLst>
                    <a:ext uri="{9D8B030D-6E8A-4147-A177-3AD203B41FA5}">
                      <a16:colId xmlns:a16="http://schemas.microsoft.com/office/drawing/2014/main" val="20000"/>
                    </a:ext>
                  </a:extLst>
                </a:gridCol>
                <a:gridCol w="1886585">
                  <a:extLst>
                    <a:ext uri="{9D8B030D-6E8A-4147-A177-3AD203B41FA5}">
                      <a16:colId xmlns:a16="http://schemas.microsoft.com/office/drawing/2014/main" val="20001"/>
                    </a:ext>
                  </a:extLst>
                </a:gridCol>
                <a:gridCol w="1005205">
                  <a:extLst>
                    <a:ext uri="{9D8B030D-6E8A-4147-A177-3AD203B41FA5}">
                      <a16:colId xmlns:a16="http://schemas.microsoft.com/office/drawing/2014/main" val="20002"/>
                    </a:ext>
                  </a:extLst>
                </a:gridCol>
              </a:tblGrid>
              <a:tr h="340995">
                <a:tc>
                  <a:txBody>
                    <a:bodyPr/>
                    <a:lstStyle/>
                    <a:p>
                      <a:pPr>
                        <a:lnSpc>
                          <a:spcPts val="1135"/>
                        </a:lnSpc>
                      </a:pPr>
                      <a:r>
                        <a:rPr sz="1200" spc="-5" dirty="0">
                          <a:solidFill>
                            <a:srgbClr val="FFFFFF"/>
                          </a:solidFill>
                          <a:latin typeface="Arial"/>
                          <a:cs typeface="Arial"/>
                        </a:rPr>
                        <a:t>тыс.тонн</a:t>
                      </a:r>
                      <a:endParaRPr sz="1200">
                        <a:latin typeface="Arial"/>
                        <a:cs typeface="Arial"/>
                      </a:endParaRPr>
                    </a:p>
                  </a:txBody>
                  <a:tcPr marL="0" marR="0" marT="0" marB="0"/>
                </a:tc>
                <a:tc>
                  <a:txBody>
                    <a:bodyPr/>
                    <a:lstStyle/>
                    <a:p>
                      <a:pPr marL="42545" algn="ctr">
                        <a:lnSpc>
                          <a:spcPts val="1325"/>
                        </a:lnSpc>
                      </a:pPr>
                      <a:r>
                        <a:rPr sz="1200" spc="-5" dirty="0">
                          <a:solidFill>
                            <a:srgbClr val="FFFFFF"/>
                          </a:solidFill>
                          <a:latin typeface="Arial"/>
                          <a:cs typeface="Arial"/>
                        </a:rPr>
                        <a:t>тонн</a:t>
                      </a:r>
                      <a:endParaRPr sz="1200" dirty="0">
                        <a:latin typeface="Arial"/>
                        <a:cs typeface="Arial"/>
                      </a:endParaRPr>
                    </a:p>
                  </a:txBody>
                  <a:tcPr marL="0" marR="0" marT="0" marB="0"/>
                </a:tc>
                <a:tc>
                  <a:txBody>
                    <a:bodyPr/>
                    <a:lstStyle/>
                    <a:p>
                      <a:pPr marL="270510" algn="ctr">
                        <a:lnSpc>
                          <a:spcPts val="1410"/>
                        </a:lnSpc>
                      </a:pPr>
                      <a:r>
                        <a:rPr lang="ru-RU" sz="1200" spc="-5" dirty="0" smtClean="0">
                          <a:solidFill>
                            <a:srgbClr val="FFFFFF"/>
                          </a:solidFill>
                          <a:latin typeface="Arial"/>
                          <a:cs typeface="Arial"/>
                        </a:rPr>
                        <a:t>Т</a:t>
                      </a:r>
                      <a:r>
                        <a:rPr sz="1200" spc="-5" smtClean="0">
                          <a:solidFill>
                            <a:srgbClr val="FFFFFF"/>
                          </a:solidFill>
                          <a:latin typeface="Arial"/>
                          <a:cs typeface="Arial"/>
                        </a:rPr>
                        <a:t>онн</a:t>
                      </a:r>
                      <a:r>
                        <a:rPr lang="ru-RU" sz="1200" spc="-5" dirty="0" smtClean="0">
                          <a:solidFill>
                            <a:srgbClr val="FFFFFF"/>
                          </a:solidFill>
                          <a:latin typeface="Arial"/>
                          <a:cs typeface="Arial"/>
                        </a:rPr>
                        <a:t> </a:t>
                      </a:r>
                      <a:endParaRPr sz="1200">
                        <a:latin typeface="Arial"/>
                        <a:cs typeface="Arial"/>
                      </a:endParaRPr>
                    </a:p>
                  </a:txBody>
                  <a:tcPr marL="0" marR="0" marT="0" marB="0"/>
                </a:tc>
                <a:extLst>
                  <a:ext uri="{0D108BD9-81ED-4DB2-BD59-A6C34878D82A}">
                    <a16:rowId xmlns:a16="http://schemas.microsoft.com/office/drawing/2014/main" val="10000"/>
                  </a:ext>
                </a:extLst>
              </a:tr>
              <a:tr h="513080">
                <a:tc>
                  <a:txBody>
                    <a:bodyPr/>
                    <a:lstStyle/>
                    <a:p>
                      <a:pPr>
                        <a:lnSpc>
                          <a:spcPct val="100000"/>
                        </a:lnSpc>
                        <a:spcBef>
                          <a:spcPts val="15"/>
                        </a:spcBef>
                      </a:pPr>
                      <a:endParaRPr sz="1200">
                        <a:latin typeface="Times New Roman"/>
                        <a:cs typeface="Times New Roman"/>
                      </a:endParaRPr>
                    </a:p>
                    <a:p>
                      <a:pPr marL="155575">
                        <a:lnSpc>
                          <a:spcPct val="100000"/>
                        </a:lnSpc>
                      </a:pPr>
                      <a:r>
                        <a:rPr sz="1100" dirty="0">
                          <a:solidFill>
                            <a:srgbClr val="007EAC"/>
                          </a:solidFill>
                          <a:latin typeface="Arial"/>
                          <a:cs typeface="Arial"/>
                        </a:rPr>
                        <a:t>зерно</a:t>
                      </a:r>
                      <a:endParaRPr sz="1100">
                        <a:latin typeface="Arial"/>
                        <a:cs typeface="Arial"/>
                      </a:endParaRPr>
                    </a:p>
                  </a:txBody>
                  <a:tcPr marL="0" marR="0" marT="1905" marB="0"/>
                </a:tc>
                <a:tc>
                  <a:txBody>
                    <a:bodyPr/>
                    <a:lstStyle/>
                    <a:p>
                      <a:pPr>
                        <a:lnSpc>
                          <a:spcPct val="100000"/>
                        </a:lnSpc>
                        <a:spcBef>
                          <a:spcPts val="5"/>
                        </a:spcBef>
                      </a:pPr>
                      <a:endParaRPr sz="1000">
                        <a:latin typeface="Times New Roman"/>
                        <a:cs typeface="Times New Roman"/>
                      </a:endParaRPr>
                    </a:p>
                    <a:p>
                      <a:pPr marL="5080" algn="ctr">
                        <a:lnSpc>
                          <a:spcPct val="100000"/>
                        </a:lnSpc>
                      </a:pPr>
                      <a:r>
                        <a:rPr sz="1100" spc="-5" dirty="0">
                          <a:solidFill>
                            <a:srgbClr val="007EAC"/>
                          </a:solidFill>
                          <a:latin typeface="Arial"/>
                          <a:cs typeface="Arial"/>
                        </a:rPr>
                        <a:t>картофель</a:t>
                      </a:r>
                      <a:endParaRPr sz="1100">
                        <a:latin typeface="Arial"/>
                        <a:cs typeface="Arial"/>
                      </a:endParaRPr>
                    </a:p>
                  </a:txBody>
                  <a:tcPr marL="0" marR="0" marT="635" marB="0"/>
                </a:tc>
                <a:tc>
                  <a:txBody>
                    <a:bodyPr/>
                    <a:lstStyle/>
                    <a:p>
                      <a:pPr>
                        <a:lnSpc>
                          <a:spcPct val="100000"/>
                        </a:lnSpc>
                        <a:spcBef>
                          <a:spcPts val="5"/>
                        </a:spcBef>
                      </a:pPr>
                      <a:endParaRPr sz="1000">
                        <a:latin typeface="Times New Roman"/>
                        <a:cs typeface="Times New Roman"/>
                      </a:endParaRPr>
                    </a:p>
                    <a:p>
                      <a:pPr marL="263525" algn="ctr">
                        <a:lnSpc>
                          <a:spcPct val="100000"/>
                        </a:lnSpc>
                      </a:pPr>
                      <a:r>
                        <a:rPr sz="1100" spc="-5" dirty="0">
                          <a:solidFill>
                            <a:srgbClr val="007EAC"/>
                          </a:solidFill>
                          <a:latin typeface="Arial"/>
                          <a:cs typeface="Arial"/>
                        </a:rPr>
                        <a:t>овощи</a:t>
                      </a:r>
                      <a:endParaRPr sz="1100">
                        <a:latin typeface="Arial"/>
                        <a:cs typeface="Arial"/>
                      </a:endParaRPr>
                    </a:p>
                  </a:txBody>
                  <a:tcPr marL="0" marR="0" marT="635" marB="0"/>
                </a:tc>
                <a:extLst>
                  <a:ext uri="{0D108BD9-81ED-4DB2-BD59-A6C34878D82A}">
                    <a16:rowId xmlns:a16="http://schemas.microsoft.com/office/drawing/2014/main" val="10001"/>
                  </a:ext>
                </a:extLst>
              </a:tr>
              <a:tr h="575945">
                <a:tc>
                  <a:txBody>
                    <a:bodyPr/>
                    <a:lstStyle/>
                    <a:p>
                      <a:pPr marL="74295">
                        <a:lnSpc>
                          <a:spcPts val="3354"/>
                        </a:lnSpc>
                        <a:spcBef>
                          <a:spcPts val="1080"/>
                        </a:spcBef>
                      </a:pPr>
                      <a:r>
                        <a:rPr sz="2800" b="1" spc="-5" smtClean="0">
                          <a:solidFill>
                            <a:srgbClr val="FFFFFF"/>
                          </a:solidFill>
                          <a:latin typeface="Arial"/>
                          <a:cs typeface="Arial"/>
                        </a:rPr>
                        <a:t>1</a:t>
                      </a:r>
                      <a:r>
                        <a:rPr lang="ru-RU" sz="2800" b="1" spc="-5" dirty="0" smtClean="0">
                          <a:solidFill>
                            <a:srgbClr val="FFFFFF"/>
                          </a:solidFill>
                          <a:latin typeface="Arial"/>
                          <a:cs typeface="Arial"/>
                        </a:rPr>
                        <a:t>,4</a:t>
                      </a:r>
                      <a:endParaRPr sz="2800" dirty="0">
                        <a:latin typeface="Arial"/>
                        <a:cs typeface="Arial"/>
                      </a:endParaRPr>
                    </a:p>
                  </a:txBody>
                  <a:tcPr marL="0" marR="0" marT="137160" marB="0"/>
                </a:tc>
                <a:tc>
                  <a:txBody>
                    <a:bodyPr/>
                    <a:lstStyle/>
                    <a:p>
                      <a:pPr marR="45085" algn="ctr">
                        <a:lnSpc>
                          <a:spcPct val="100000"/>
                        </a:lnSpc>
                        <a:spcBef>
                          <a:spcPts val="1045"/>
                        </a:spcBef>
                      </a:pPr>
                      <a:r>
                        <a:rPr lang="ru-RU" sz="2800" b="1" spc="-5" dirty="0" smtClean="0">
                          <a:solidFill>
                            <a:srgbClr val="FFFFFF"/>
                          </a:solidFill>
                          <a:latin typeface="Arial"/>
                          <a:cs typeface="Arial"/>
                        </a:rPr>
                        <a:t>381</a:t>
                      </a:r>
                      <a:endParaRPr sz="2800" dirty="0">
                        <a:latin typeface="Arial"/>
                        <a:cs typeface="Arial"/>
                      </a:endParaRPr>
                    </a:p>
                  </a:txBody>
                  <a:tcPr marL="0" marR="0" marT="132715" marB="0"/>
                </a:tc>
                <a:tc>
                  <a:txBody>
                    <a:bodyPr/>
                    <a:lstStyle/>
                    <a:p>
                      <a:pPr marL="265430" algn="ctr">
                        <a:lnSpc>
                          <a:spcPts val="3354"/>
                        </a:lnSpc>
                        <a:spcBef>
                          <a:spcPts val="1080"/>
                        </a:spcBef>
                      </a:pPr>
                      <a:r>
                        <a:rPr lang="ru-RU" sz="2800" b="1" dirty="0" smtClean="0">
                          <a:solidFill>
                            <a:schemeClr val="bg1"/>
                          </a:solidFill>
                          <a:latin typeface="Arial"/>
                          <a:cs typeface="Arial"/>
                        </a:rPr>
                        <a:t>0,9</a:t>
                      </a:r>
                      <a:endParaRPr sz="2800" dirty="0">
                        <a:solidFill>
                          <a:schemeClr val="bg1"/>
                        </a:solidFill>
                        <a:latin typeface="Arial"/>
                        <a:cs typeface="Arial"/>
                      </a:endParaRPr>
                    </a:p>
                  </a:txBody>
                  <a:tcPr marL="0" marR="0" marT="137160" marB="0"/>
                </a:tc>
                <a:extLst>
                  <a:ext uri="{0D108BD9-81ED-4DB2-BD59-A6C34878D82A}">
                    <a16:rowId xmlns:a16="http://schemas.microsoft.com/office/drawing/2014/main" val="10002"/>
                  </a:ext>
                </a:extLst>
              </a:tr>
              <a:tr h="387985">
                <a:tc>
                  <a:txBody>
                    <a:bodyPr/>
                    <a:lstStyle/>
                    <a:p>
                      <a:pPr marL="31750">
                        <a:lnSpc>
                          <a:spcPts val="1860"/>
                        </a:lnSpc>
                      </a:pPr>
                      <a:r>
                        <a:rPr sz="1600" spc="-5" dirty="0">
                          <a:solidFill>
                            <a:srgbClr val="006FC0"/>
                          </a:solidFill>
                          <a:latin typeface="Arial"/>
                          <a:cs typeface="Arial"/>
                        </a:rPr>
                        <a:t>тыс.</a:t>
                      </a:r>
                      <a:r>
                        <a:rPr sz="1600" spc="-30" dirty="0">
                          <a:solidFill>
                            <a:srgbClr val="006FC0"/>
                          </a:solidFill>
                          <a:latin typeface="Arial"/>
                          <a:cs typeface="Arial"/>
                        </a:rPr>
                        <a:t> </a:t>
                      </a:r>
                      <a:r>
                        <a:rPr sz="1600" spc="-95" dirty="0">
                          <a:solidFill>
                            <a:srgbClr val="006FC0"/>
                          </a:solidFill>
                          <a:latin typeface="Arial"/>
                          <a:cs typeface="Arial"/>
                        </a:rPr>
                        <a:t>т.</a:t>
                      </a:r>
                      <a:endParaRPr sz="1600">
                        <a:latin typeface="Arial"/>
                        <a:cs typeface="Arial"/>
                      </a:endParaRPr>
                    </a:p>
                  </a:txBody>
                  <a:tcPr marL="0" marR="0" marT="0" marB="0"/>
                </a:tc>
                <a:tc>
                  <a:txBody>
                    <a:bodyPr/>
                    <a:lstStyle/>
                    <a:p>
                      <a:pPr marR="43815" algn="ctr">
                        <a:lnSpc>
                          <a:spcPts val="1825"/>
                        </a:lnSpc>
                      </a:pPr>
                      <a:r>
                        <a:rPr sz="1600" spc="-10" dirty="0">
                          <a:solidFill>
                            <a:srgbClr val="FFFFFF"/>
                          </a:solidFill>
                          <a:latin typeface="Arial"/>
                          <a:cs typeface="Arial"/>
                        </a:rPr>
                        <a:t>тонн</a:t>
                      </a:r>
                      <a:endParaRPr sz="1600">
                        <a:latin typeface="Arial"/>
                        <a:cs typeface="Arial"/>
                      </a:endParaRPr>
                    </a:p>
                  </a:txBody>
                  <a:tcPr marL="0" marR="0" marT="0" marB="0"/>
                </a:tc>
                <a:tc>
                  <a:txBody>
                    <a:bodyPr/>
                    <a:lstStyle/>
                    <a:p>
                      <a:pPr marL="264795" algn="ctr">
                        <a:lnSpc>
                          <a:spcPts val="1614"/>
                        </a:lnSpc>
                      </a:pPr>
                      <a:r>
                        <a:rPr sz="1400" spc="-5" dirty="0">
                          <a:solidFill>
                            <a:srgbClr val="FFFFFF"/>
                          </a:solidFill>
                          <a:latin typeface="Arial"/>
                          <a:cs typeface="Arial"/>
                        </a:rPr>
                        <a:t>млн.</a:t>
                      </a:r>
                      <a:r>
                        <a:rPr sz="1400" spc="-55" dirty="0">
                          <a:solidFill>
                            <a:srgbClr val="FFFFFF"/>
                          </a:solidFill>
                          <a:latin typeface="Arial"/>
                          <a:cs typeface="Arial"/>
                        </a:rPr>
                        <a:t> </a:t>
                      </a:r>
                      <a:r>
                        <a:rPr sz="1400" spc="-50" dirty="0">
                          <a:solidFill>
                            <a:srgbClr val="FFFFFF"/>
                          </a:solidFill>
                          <a:latin typeface="Arial"/>
                          <a:cs typeface="Arial"/>
                        </a:rPr>
                        <a:t>шт.</a:t>
                      </a:r>
                      <a:endParaRPr sz="1400" dirty="0">
                        <a:latin typeface="Arial"/>
                        <a:cs typeface="Arial"/>
                      </a:endParaRPr>
                    </a:p>
                  </a:txBody>
                  <a:tcPr marL="0" marR="0" marT="0" marB="0"/>
                </a:tc>
                <a:extLst>
                  <a:ext uri="{0D108BD9-81ED-4DB2-BD59-A6C34878D82A}">
                    <a16:rowId xmlns:a16="http://schemas.microsoft.com/office/drawing/2014/main" val="10003"/>
                  </a:ext>
                </a:extLst>
              </a:tr>
              <a:tr h="306705">
                <a:tc>
                  <a:txBody>
                    <a:bodyPr/>
                    <a:lstStyle/>
                    <a:p>
                      <a:pPr>
                        <a:lnSpc>
                          <a:spcPct val="100000"/>
                        </a:lnSpc>
                        <a:spcBef>
                          <a:spcPts val="45"/>
                        </a:spcBef>
                      </a:pPr>
                      <a:endParaRPr sz="900">
                        <a:latin typeface="Times New Roman"/>
                        <a:cs typeface="Times New Roman"/>
                      </a:endParaRPr>
                    </a:p>
                    <a:p>
                      <a:pPr marL="89535">
                        <a:lnSpc>
                          <a:spcPts val="1235"/>
                        </a:lnSpc>
                      </a:pPr>
                      <a:r>
                        <a:rPr sz="1100" spc="-5" dirty="0">
                          <a:solidFill>
                            <a:srgbClr val="007EAC"/>
                          </a:solidFill>
                          <a:latin typeface="Arial"/>
                          <a:cs typeface="Arial"/>
                        </a:rPr>
                        <a:t>молоко</a:t>
                      </a:r>
                      <a:endParaRPr sz="1100">
                        <a:latin typeface="Arial"/>
                        <a:cs typeface="Arial"/>
                      </a:endParaRPr>
                    </a:p>
                  </a:txBody>
                  <a:tcPr marL="0" marR="0" marT="5715" marB="0"/>
                </a:tc>
                <a:tc>
                  <a:txBody>
                    <a:bodyPr/>
                    <a:lstStyle/>
                    <a:p>
                      <a:pPr>
                        <a:lnSpc>
                          <a:spcPct val="100000"/>
                        </a:lnSpc>
                        <a:spcBef>
                          <a:spcPts val="45"/>
                        </a:spcBef>
                      </a:pPr>
                      <a:endParaRPr sz="900">
                        <a:latin typeface="Times New Roman"/>
                        <a:cs typeface="Times New Roman"/>
                      </a:endParaRPr>
                    </a:p>
                    <a:p>
                      <a:pPr marL="29845" algn="ctr">
                        <a:lnSpc>
                          <a:spcPts val="1235"/>
                        </a:lnSpc>
                      </a:pPr>
                      <a:r>
                        <a:rPr sz="1100" dirty="0">
                          <a:solidFill>
                            <a:srgbClr val="007EAC"/>
                          </a:solidFill>
                          <a:latin typeface="Arial"/>
                          <a:cs typeface="Arial"/>
                        </a:rPr>
                        <a:t>мясо</a:t>
                      </a:r>
                      <a:r>
                        <a:rPr sz="1100" spc="-25" dirty="0">
                          <a:solidFill>
                            <a:srgbClr val="007EAC"/>
                          </a:solidFill>
                          <a:latin typeface="Arial"/>
                          <a:cs typeface="Arial"/>
                        </a:rPr>
                        <a:t> </a:t>
                      </a:r>
                      <a:r>
                        <a:rPr sz="1100" spc="-5" dirty="0">
                          <a:solidFill>
                            <a:srgbClr val="007EAC"/>
                          </a:solidFill>
                          <a:latin typeface="Arial"/>
                          <a:cs typeface="Arial"/>
                        </a:rPr>
                        <a:t>скота</a:t>
                      </a:r>
                      <a:r>
                        <a:rPr sz="1100" spc="-15" dirty="0">
                          <a:solidFill>
                            <a:srgbClr val="007EAC"/>
                          </a:solidFill>
                          <a:latin typeface="Arial"/>
                          <a:cs typeface="Arial"/>
                        </a:rPr>
                        <a:t> </a:t>
                      </a:r>
                      <a:r>
                        <a:rPr sz="1100" dirty="0">
                          <a:solidFill>
                            <a:srgbClr val="007EAC"/>
                          </a:solidFill>
                          <a:latin typeface="Arial"/>
                          <a:cs typeface="Arial"/>
                        </a:rPr>
                        <a:t>и</a:t>
                      </a:r>
                      <a:r>
                        <a:rPr sz="1100" spc="-30" dirty="0">
                          <a:solidFill>
                            <a:srgbClr val="007EAC"/>
                          </a:solidFill>
                          <a:latin typeface="Arial"/>
                          <a:cs typeface="Arial"/>
                        </a:rPr>
                        <a:t> </a:t>
                      </a:r>
                      <a:r>
                        <a:rPr sz="1100" dirty="0">
                          <a:solidFill>
                            <a:srgbClr val="007EAC"/>
                          </a:solidFill>
                          <a:latin typeface="Arial"/>
                          <a:cs typeface="Arial"/>
                        </a:rPr>
                        <a:t>птицы</a:t>
                      </a:r>
                      <a:endParaRPr sz="1100">
                        <a:latin typeface="Arial"/>
                        <a:cs typeface="Arial"/>
                      </a:endParaRPr>
                    </a:p>
                  </a:txBody>
                  <a:tcPr marL="0" marR="0" marT="5715" marB="0"/>
                </a:tc>
                <a:tc>
                  <a:txBody>
                    <a:bodyPr/>
                    <a:lstStyle/>
                    <a:p>
                      <a:pPr>
                        <a:lnSpc>
                          <a:spcPct val="100000"/>
                        </a:lnSpc>
                        <a:spcBef>
                          <a:spcPts val="45"/>
                        </a:spcBef>
                      </a:pPr>
                      <a:endParaRPr sz="900" dirty="0">
                        <a:latin typeface="Times New Roman"/>
                        <a:cs typeface="Times New Roman"/>
                      </a:endParaRPr>
                    </a:p>
                    <a:p>
                      <a:pPr marL="323850" algn="ctr">
                        <a:lnSpc>
                          <a:spcPts val="1235"/>
                        </a:lnSpc>
                      </a:pPr>
                      <a:r>
                        <a:rPr sz="1100" dirty="0">
                          <a:solidFill>
                            <a:srgbClr val="007EAC"/>
                          </a:solidFill>
                          <a:latin typeface="Arial"/>
                          <a:cs typeface="Arial"/>
                        </a:rPr>
                        <a:t>яйцо</a:t>
                      </a:r>
                      <a:endParaRPr sz="1100" dirty="0">
                        <a:latin typeface="Arial"/>
                        <a:cs typeface="Arial"/>
                      </a:endParaRPr>
                    </a:p>
                  </a:txBody>
                  <a:tcPr marL="0" marR="0" marT="5715" marB="0"/>
                </a:tc>
                <a:extLst>
                  <a:ext uri="{0D108BD9-81ED-4DB2-BD59-A6C34878D82A}">
                    <a16:rowId xmlns:a16="http://schemas.microsoft.com/office/drawing/2014/main" val="10004"/>
                  </a:ext>
                </a:extLst>
              </a:tr>
            </a:tbl>
          </a:graphicData>
        </a:graphic>
      </p:graphicFrame>
      <p:pic>
        <p:nvPicPr>
          <p:cNvPr id="65" name="object 65"/>
          <p:cNvPicPr/>
          <p:nvPr/>
        </p:nvPicPr>
        <p:blipFill>
          <a:blip r:embed="rId30" cstate="print"/>
          <a:stretch>
            <a:fillRect/>
          </a:stretch>
        </p:blipFill>
        <p:spPr>
          <a:xfrm>
            <a:off x="181355" y="163068"/>
            <a:ext cx="644651" cy="814684"/>
          </a:xfrm>
          <a:prstGeom prst="rect">
            <a:avLst/>
          </a:prstGeom>
        </p:spPr>
      </p:pic>
      <p:sp>
        <p:nvSpPr>
          <p:cNvPr id="66" name="object 66"/>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16</a:t>
            </a:fld>
            <a:endParaRP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2408" y="2609452"/>
            <a:ext cx="2317778" cy="224307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на развитие семейных ферм на базе крестьянских (фермерских) хозяйств, включая индивидуальных предпринимателей;</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p>
        </p:txBody>
      </p:sp>
      <p:pic>
        <p:nvPicPr>
          <p:cNvPr id="57" name="Рисунок 5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58304" y="2124553"/>
            <a:ext cx="2277908" cy="411014"/>
          </a:xfrm>
          <a:prstGeom prst="rect">
            <a:avLst/>
          </a:prstGeom>
        </p:spPr>
      </p:pic>
      <p:sp>
        <p:nvSpPr>
          <p:cNvPr id="48" name="TextBox 47"/>
          <p:cNvSpPr txBox="1"/>
          <p:nvPr/>
        </p:nvSpPr>
        <p:spPr>
          <a:xfrm>
            <a:off x="5107027" y="2092301"/>
            <a:ext cx="2365773" cy="46147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p>
        </p:txBody>
      </p:sp>
      <p:pic>
        <p:nvPicPr>
          <p:cNvPr id="25" name="Рисунок 24"/>
          <p:cNvPicPr>
            <a:picLocks noChangeAspect="1"/>
          </p:cNvPicPr>
          <p:nvPr/>
        </p:nvPicPr>
        <p:blipFill>
          <a:blip r:embed="rId5" cstate="print">
            <a:duotone>
              <a:prstClr val="black"/>
              <a:srgbClr val="CCE395">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49239" y="882291"/>
            <a:ext cx="2286972" cy="267596"/>
          </a:xfrm>
          <a:prstGeom prst="rect">
            <a:avLst/>
          </a:prstGeom>
        </p:spPr>
      </p:pic>
      <p:sp>
        <p:nvSpPr>
          <p:cNvPr id="21" name="TextBox 20"/>
          <p:cNvSpPr txBox="1"/>
          <p:nvPr/>
        </p:nvSpPr>
        <p:spPr>
          <a:xfrm>
            <a:off x="5076861" y="875627"/>
            <a:ext cx="2362022"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36" name="Объект 31"/>
          <p:cNvSpPr txBox="1">
            <a:spLocks/>
          </p:cNvSpPr>
          <p:nvPr/>
        </p:nvSpPr>
        <p:spPr>
          <a:xfrm>
            <a:off x="5145900" y="1185779"/>
            <a:ext cx="2271700" cy="74071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716" y="916465"/>
            <a:ext cx="2523088" cy="256036"/>
          </a:xfrm>
          <a:prstGeom prst="rect">
            <a:avLst/>
          </a:prstGeom>
        </p:spPr>
      </p:pic>
      <p:sp>
        <p:nvSpPr>
          <p:cNvPr id="6" name="TextBox 5"/>
          <p:cNvSpPr txBox="1"/>
          <p:nvPr/>
        </p:nvSpPr>
        <p:spPr>
          <a:xfrm>
            <a:off x="109794" y="864196"/>
            <a:ext cx="2518687"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p>
        </p:txBody>
      </p:sp>
      <p:sp>
        <p:nvSpPr>
          <p:cNvPr id="53" name="Объект 31"/>
          <p:cNvSpPr txBox="1">
            <a:spLocks/>
          </p:cNvSpPr>
          <p:nvPr/>
        </p:nvSpPr>
        <p:spPr>
          <a:xfrm>
            <a:off x="2615483" y="1229867"/>
            <a:ext cx="2529328" cy="3276465"/>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p:txBody>
      </p:sp>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6968" y="1181407"/>
            <a:ext cx="2507535" cy="1760992"/>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44739" y="865255"/>
            <a:ext cx="2451447" cy="299116"/>
          </a:xfrm>
          <a:prstGeom prst="rect">
            <a:avLst/>
          </a:prstGeom>
        </p:spPr>
      </p:pic>
      <p:sp>
        <p:nvSpPr>
          <p:cNvPr id="46" name="TextBox 45"/>
          <p:cNvSpPr txBox="1"/>
          <p:nvPr/>
        </p:nvSpPr>
        <p:spPr>
          <a:xfrm>
            <a:off x="2783595" y="882291"/>
            <a:ext cx="2293266"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p>
        </p:txBody>
      </p:sp>
      <p:pic>
        <p:nvPicPr>
          <p:cNvPr id="28" name="Рисунок 27"/>
          <p:cNvPicPr>
            <a:picLocks noChangeAspect="1"/>
          </p:cNvPicPr>
          <p:nvPr/>
        </p:nvPicPr>
        <p:blipFill>
          <a:blip r:embed="rId8"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19" y="1201447"/>
            <a:ext cx="2528385" cy="2095502"/>
          </a:xfrm>
          <a:prstGeom prst="rect">
            <a:avLst/>
          </a:prstGeom>
        </p:spPr>
      </p:pic>
      <p:sp>
        <p:nvSpPr>
          <p:cNvPr id="49" name="Объект 31"/>
          <p:cNvSpPr>
            <a:spLocks noGrp="1"/>
          </p:cNvSpPr>
          <p:nvPr/>
        </p:nvSpPr>
        <p:spPr>
          <a:xfrm>
            <a:off x="48410" y="1222995"/>
            <a:ext cx="2550742" cy="2028370"/>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a:p>
            <a:pPr marL="0" indent="180903" algn="just">
              <a:lnSpc>
                <a:spcPct val="96000"/>
              </a:lnSpc>
              <a:spcBef>
                <a:spcPts val="0"/>
              </a:spcBef>
              <a:buFont typeface="+mj-lt"/>
              <a:buAutoNum type="arabicPeriod"/>
            </a:pPr>
            <a:r>
              <a:rPr lang="ru-RU" sz="800" b="1" dirty="0"/>
              <a:t> Субсидии на проведение  комплекса агротехнологических работ на посевных площадях, занятых льном-долгунцом </a:t>
            </a:r>
          </a:p>
          <a:p>
            <a:pPr marL="0" indent="180903" algn="just">
              <a:lnSpc>
                <a:spcPct val="96000"/>
              </a:lnSpc>
              <a:spcBef>
                <a:spcPts val="0"/>
              </a:spcBef>
              <a:buFont typeface="+mj-lt"/>
              <a:buAutoNum type="arabicPeriod"/>
            </a:pPr>
            <a:r>
              <a:rPr lang="ru-RU" sz="800" b="1" dirty="0"/>
              <a:t>Субсидии на проведение  комплекса агротехнологических работ на посевных площадях, занятых рапсом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900" spc="-5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9" cstate="print">
            <a:duotone>
              <a:prstClr val="black"/>
              <a:srgbClr val="DEE59D">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29" y="3343390"/>
            <a:ext cx="2519074" cy="293673"/>
          </a:xfrm>
          <a:prstGeom prst="rect">
            <a:avLst/>
          </a:prstGeom>
        </p:spPr>
      </p:pic>
      <p:sp>
        <p:nvSpPr>
          <p:cNvPr id="12" name="TextBox 11"/>
          <p:cNvSpPr txBox="1"/>
          <p:nvPr/>
        </p:nvSpPr>
        <p:spPr>
          <a:xfrm>
            <a:off x="104248" y="3359455"/>
            <a:ext cx="2494555"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p>
        </p:txBody>
      </p:sp>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238248" y="5339956"/>
            <a:ext cx="1260107" cy="1220230"/>
          </a:xfrm>
          <a:prstGeom prst="rect">
            <a:avLst/>
          </a:prstGeom>
        </p:spPr>
      </p:pic>
      <p:pic>
        <p:nvPicPr>
          <p:cNvPr id="24" name="Рисунок 23"/>
          <p:cNvPicPr>
            <a:picLocks noChangeAspect="1"/>
          </p:cNvPicPr>
          <p:nvPr/>
        </p:nvPicPr>
        <p:blipFill>
          <a:blip r:embed="rId12" cstate="print">
            <a:duotone>
              <a:prstClr val="black"/>
              <a:srgbClr val="AEFFDE">
                <a:tint val="45000"/>
                <a:satMod val="400000"/>
              </a:srgbClr>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50768" y="3020412"/>
            <a:ext cx="2425004" cy="357593"/>
          </a:xfrm>
          <a:prstGeom prst="rect">
            <a:avLst/>
          </a:prstGeom>
        </p:spPr>
      </p:pic>
      <p:pic>
        <p:nvPicPr>
          <p:cNvPr id="10" name="Рисунок 9"/>
          <p:cNvPicPr>
            <a:picLocks noChangeAspect="1"/>
          </p:cNvPicPr>
          <p:nvPr/>
        </p:nvPicPr>
        <p:blipFill>
          <a:blip r:embed="rId14" cstate="print"/>
          <a:stretch>
            <a:fillRect/>
          </a:stretch>
        </p:blipFill>
        <p:spPr>
          <a:xfrm>
            <a:off x="2060166" y="62531"/>
            <a:ext cx="5496335" cy="662795"/>
          </a:xfrm>
          <a:prstGeom prst="rect">
            <a:avLst/>
          </a:prstGeom>
        </p:spPr>
      </p:pic>
      <p:sp>
        <p:nvSpPr>
          <p:cNvPr id="3" name="TextBox 2"/>
          <p:cNvSpPr txBox="1"/>
          <p:nvPr/>
        </p:nvSpPr>
        <p:spPr>
          <a:xfrm>
            <a:off x="1877292" y="34852"/>
            <a:ext cx="6004526" cy="707589"/>
          </a:xfrm>
          <a:prstGeom prst="rect">
            <a:avLst/>
          </a:prstGeom>
          <a:noFill/>
        </p:spPr>
        <p:txBody>
          <a:bodyPr wrap="square" rtlCol="0">
            <a:spAutoFit/>
          </a:bodyPr>
          <a:lstStyle/>
          <a:p>
            <a:pPr algn="ctr"/>
            <a:r>
              <a:rPr lang="ru-RU" sz="194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2943" y="7190499"/>
            <a:ext cx="409407" cy="369204"/>
          </a:xfrm>
          <a:prstGeom prst="rect">
            <a:avLst/>
          </a:prstGeom>
          <a:noFill/>
        </p:spPr>
        <p:txBody>
          <a:bodyPr wrap="none" rtlCol="0">
            <a:spAutoFit/>
          </a:bodyPr>
          <a:lstStyle/>
          <a:p>
            <a:r>
              <a:rPr lang="ru-RU" sz="1799"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sz="1799"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rot="10800000" flipV="1">
            <a:off x="2792016" y="2939132"/>
            <a:ext cx="2158760" cy="46147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pic>
        <p:nvPicPr>
          <p:cNvPr id="33" name="Рисунок 32"/>
          <p:cNvPicPr>
            <a:picLocks noChangeAspect="1"/>
          </p:cNvPicPr>
          <p:nvPr/>
        </p:nvPicPr>
        <p:blipFill>
          <a:blip r:embed="rId8"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19" y="3683504"/>
            <a:ext cx="2528385" cy="1622868"/>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2091" y="3425808"/>
            <a:ext cx="2406925" cy="619812"/>
          </a:xfrm>
          <a:prstGeom prst="rect">
            <a:avLst/>
          </a:prstGeom>
        </p:spPr>
      </p:pic>
      <p:sp>
        <p:nvSpPr>
          <p:cNvPr id="35" name="Объект 31"/>
          <p:cNvSpPr txBox="1">
            <a:spLocks/>
          </p:cNvSpPr>
          <p:nvPr/>
        </p:nvSpPr>
        <p:spPr>
          <a:xfrm>
            <a:off x="2695299" y="3490226"/>
            <a:ext cx="2350324" cy="592435"/>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6209" y="1164372"/>
            <a:ext cx="2272789" cy="877306"/>
          </a:xfrm>
          <a:prstGeom prst="rect">
            <a:avLst/>
          </a:prstGeom>
        </p:spPr>
      </p:pic>
      <p:sp>
        <p:nvSpPr>
          <p:cNvPr id="50" name="Объект 31"/>
          <p:cNvSpPr txBox="1">
            <a:spLocks/>
          </p:cNvSpPr>
          <p:nvPr/>
        </p:nvSpPr>
        <p:spPr>
          <a:xfrm>
            <a:off x="136392" y="3705998"/>
            <a:ext cx="2387515" cy="2465118"/>
          </a:xfrm>
          <a:prstGeom prst="rect">
            <a:avLst/>
          </a:prstGeom>
        </p:spPr>
        <p:txBody>
          <a:bodyPr vert="horz" lIns="91402" tIns="45701" rIns="91402" bIns="45701"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p>
        </p:txBody>
      </p:sp>
      <p:pic>
        <p:nvPicPr>
          <p:cNvPr id="51" name="Рисунок 50"/>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6196" y="2543558"/>
            <a:ext cx="2247433" cy="2295372"/>
          </a:xfrm>
          <a:prstGeom prst="rect">
            <a:avLst/>
          </a:prstGeom>
        </p:spPr>
      </p:pic>
      <p:sp>
        <p:nvSpPr>
          <p:cNvPr id="2" name="Прямоугольник 1"/>
          <p:cNvSpPr/>
          <p:nvPr/>
        </p:nvSpPr>
        <p:spPr>
          <a:xfrm>
            <a:off x="764554" y="6432448"/>
            <a:ext cx="1295613" cy="704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dirty="0">
              <a:solidFill>
                <a:schemeClr val="accent1">
                  <a:lumMod val="50000"/>
                </a:schemeClr>
              </a:solidFill>
              <a:cs typeface="Times New Roman" panose="02020603050405020304" pitchFamily="18" charset="0"/>
            </a:endParaRPr>
          </a:p>
          <a:p>
            <a:endParaRPr lang="ru-RU" sz="1200" dirty="0">
              <a:solidFill>
                <a:schemeClr val="accent1">
                  <a:lumMod val="50000"/>
                </a:schemeClr>
              </a:solidFill>
              <a:cs typeface="Times New Roman" panose="02020603050405020304" pitchFamily="18" charset="0"/>
            </a:endParaRPr>
          </a:p>
          <a:p>
            <a:endParaRPr lang="ru-RU" sz="1200" dirty="0">
              <a:solidFill>
                <a:schemeClr val="accent1">
                  <a:lumMod val="50000"/>
                </a:schemeClr>
              </a:solidFill>
              <a:cs typeface="Times New Roman" panose="02020603050405020304" pitchFamily="18" charset="0"/>
            </a:endParaRPr>
          </a:p>
          <a:p>
            <a:r>
              <a:rPr lang="ru-RU" sz="1200" dirty="0">
                <a:solidFill>
                  <a:schemeClr val="accent1">
                    <a:lumMod val="50000"/>
                  </a:schemeClr>
                </a:solidFill>
                <a:cs typeface="Times New Roman" panose="02020603050405020304" pitchFamily="18" charset="0"/>
              </a:rPr>
              <a:t> Министерство</a:t>
            </a:r>
          </a:p>
        </p:txBody>
      </p:sp>
      <p:pic>
        <p:nvPicPr>
          <p:cNvPr id="9" name="Рисунок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580" y="6671003"/>
            <a:ext cx="845360" cy="876924"/>
          </a:xfrm>
          <a:prstGeom prst="rect">
            <a:avLst/>
          </a:prstGeom>
        </p:spPr>
      </p:pic>
      <p:pic>
        <p:nvPicPr>
          <p:cNvPr id="11" name="Рисунок 10"/>
          <p:cNvPicPr>
            <a:picLocks noChangeAspect="1"/>
          </p:cNvPicPr>
          <p:nvPr/>
        </p:nvPicPr>
        <p:blipFill>
          <a:blip r:embed="rId18"/>
          <a:stretch>
            <a:fillRect/>
          </a:stretch>
        </p:blipFill>
        <p:spPr>
          <a:xfrm>
            <a:off x="220805" y="59186"/>
            <a:ext cx="640135" cy="810838"/>
          </a:xfrm>
          <a:prstGeom prst="rect">
            <a:avLst/>
          </a:prstGeom>
        </p:spPr>
      </p:pic>
      <p:pic>
        <p:nvPicPr>
          <p:cNvPr id="13" name="Рисунок 12"/>
          <p:cNvPicPr>
            <a:picLocks noChangeAspect="1"/>
          </p:cNvPicPr>
          <p:nvPr/>
        </p:nvPicPr>
        <p:blipFill>
          <a:blip r:embed="rId19"/>
          <a:stretch>
            <a:fillRect/>
          </a:stretch>
        </p:blipFill>
        <p:spPr>
          <a:xfrm>
            <a:off x="895018" y="-40723"/>
            <a:ext cx="1048603" cy="975445"/>
          </a:xfrm>
          <a:prstGeom prst="rect">
            <a:avLst/>
          </a:prstGeom>
        </p:spPr>
      </p:pic>
    </p:spTree>
    <p:extLst>
      <p:ext uri="{BB962C8B-B14F-4D97-AF65-F5344CB8AC3E}">
        <p14:creationId xmlns:p14="http://schemas.microsoft.com/office/powerpoint/2010/main" val="1625034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09" y="1772430"/>
            <a:ext cx="2274547" cy="2400943"/>
          </a:xfrm>
          <a:prstGeom prst="rect">
            <a:avLst/>
          </a:prstGeom>
        </p:spPr>
      </p:pic>
      <p:sp>
        <p:nvSpPr>
          <p:cNvPr id="57" name="TextBox 56"/>
          <p:cNvSpPr txBox="1"/>
          <p:nvPr/>
        </p:nvSpPr>
        <p:spPr>
          <a:xfrm>
            <a:off x="153311" y="1813461"/>
            <a:ext cx="2274544" cy="1864151"/>
          </a:xfrm>
          <a:prstGeom prst="rect">
            <a:avLst/>
          </a:prstGeom>
          <a:noFill/>
        </p:spPr>
        <p:txBody>
          <a:bodyPr wrap="square" rtlCol="0">
            <a:spAutoFit/>
          </a:bodyPr>
          <a:lstStyle/>
          <a:p>
            <a:pPr indent="180903" algn="just" defTabSz="755632">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 ; </a:t>
            </a:r>
          </a:p>
          <a:p>
            <a:pPr indent="180903" algn="just" defTabSz="755632">
              <a:lnSpc>
                <a:spcPct val="96000"/>
              </a:lnSpc>
              <a:buFont typeface="+mj-lt"/>
              <a:buAutoNum type="arabicPeriod"/>
            </a:pPr>
            <a:r>
              <a:rPr lang="ru-RU" sz="800" b="1" spc="-50" dirty="0">
                <a:latin typeface="Open Sans" panose="020B0606030504020204" pitchFamily="34" charset="0"/>
                <a:ea typeface="Open Sans" panose="020B0606030504020204" pitchFamily="34" charset="0"/>
                <a:cs typeface="Open Sans" panose="020B0606030504020204" pitchFamily="34" charset="0"/>
              </a:rPr>
              <a:t> </a:t>
            </a:r>
            <a:r>
              <a:rPr lang="ru-RU" sz="800" b="1" dirty="0"/>
              <a:t>Субсидия на возмещение части затрат на проведение </a:t>
            </a:r>
            <a:r>
              <a:rPr lang="ru-RU" sz="800" b="1" dirty="0" err="1"/>
              <a:t>культуртехнических</a:t>
            </a:r>
            <a:r>
              <a:rPr lang="ru-RU" sz="800" b="1" dirty="0"/>
              <a:t> мероприятий на выбывших сельскохозяйственных угодьях, вовлекаемых в сельскохозяйственный оборот;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indent="180903" algn="just" defTabSz="755632">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8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8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8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03" algn="just" defTabSz="755632">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074195" y="1415843"/>
            <a:ext cx="2419373" cy="276933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0199" y="4890426"/>
            <a:ext cx="1260107" cy="1220230"/>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6254" y="888980"/>
            <a:ext cx="2346415" cy="413870"/>
          </a:xfrm>
          <a:prstGeom prst="rect">
            <a:avLst/>
          </a:prstGeom>
        </p:spPr>
      </p:pic>
      <p:pic>
        <p:nvPicPr>
          <p:cNvPr id="10" name="Рисунок 9"/>
          <p:cNvPicPr>
            <a:picLocks noChangeAspect="1"/>
          </p:cNvPicPr>
          <p:nvPr/>
        </p:nvPicPr>
        <p:blipFill>
          <a:blip r:embed="rId8" cstate="print"/>
          <a:stretch>
            <a:fillRect/>
          </a:stretch>
        </p:blipFill>
        <p:spPr>
          <a:xfrm>
            <a:off x="2060166" y="62531"/>
            <a:ext cx="5496335" cy="662795"/>
          </a:xfrm>
          <a:prstGeom prst="rect">
            <a:avLst/>
          </a:prstGeom>
        </p:spPr>
      </p:pic>
      <p:sp>
        <p:nvSpPr>
          <p:cNvPr id="3" name="TextBox 2"/>
          <p:cNvSpPr txBox="1"/>
          <p:nvPr/>
        </p:nvSpPr>
        <p:spPr>
          <a:xfrm>
            <a:off x="1877292" y="34852"/>
            <a:ext cx="6004526" cy="707589"/>
          </a:xfrm>
          <a:prstGeom prst="rect">
            <a:avLst/>
          </a:prstGeom>
          <a:noFill/>
        </p:spPr>
        <p:txBody>
          <a:bodyPr wrap="square" rtlCol="0">
            <a:spAutoFit/>
          </a:bodyPr>
          <a:lstStyle/>
          <a:p>
            <a:pPr algn="ctr"/>
            <a:r>
              <a:rPr lang="ru-RU" sz="194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2943" y="7190499"/>
            <a:ext cx="421910" cy="369204"/>
          </a:xfrm>
          <a:prstGeom prst="rect">
            <a:avLst/>
          </a:prstGeom>
          <a:noFill/>
        </p:spPr>
        <p:txBody>
          <a:bodyPr wrap="none" rtlCol="0">
            <a:spAutoFit/>
          </a:bodyPr>
          <a:lstStyle/>
          <a:p>
            <a:r>
              <a:rPr lang="ru-RU" sz="1799"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sz="1799"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8503" y="897847"/>
            <a:ext cx="2453459" cy="827386"/>
          </a:xfrm>
          <a:prstGeom prst="rect">
            <a:avLst/>
          </a:prstGeom>
        </p:spPr>
      </p:pic>
      <p:sp>
        <p:nvSpPr>
          <p:cNvPr id="6" name="TextBox 5"/>
          <p:cNvSpPr txBox="1"/>
          <p:nvPr/>
        </p:nvSpPr>
        <p:spPr>
          <a:xfrm>
            <a:off x="28607" y="904863"/>
            <a:ext cx="2671335" cy="646060"/>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4232" y="876052"/>
            <a:ext cx="1966577" cy="46147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p>
        </p:txBody>
      </p:sp>
      <p:sp>
        <p:nvSpPr>
          <p:cNvPr id="30" name="Объект 31"/>
          <p:cNvSpPr txBox="1">
            <a:spLocks/>
          </p:cNvSpPr>
          <p:nvPr/>
        </p:nvSpPr>
        <p:spPr>
          <a:xfrm>
            <a:off x="2459368" y="4313756"/>
            <a:ext cx="2302942" cy="115333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509" indent="-228509"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509" indent="-228509"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6254" y="1415844"/>
            <a:ext cx="2353650" cy="3134657"/>
          </a:xfrm>
          <a:prstGeom prst="rect">
            <a:avLst/>
          </a:prstGeom>
        </p:spPr>
      </p:pic>
      <p:sp>
        <p:nvSpPr>
          <p:cNvPr id="45" name="TextBox 44"/>
          <p:cNvSpPr txBox="1"/>
          <p:nvPr/>
        </p:nvSpPr>
        <p:spPr>
          <a:xfrm>
            <a:off x="2666403" y="1498766"/>
            <a:ext cx="2292793" cy="3016738"/>
          </a:xfrm>
          <a:prstGeom prst="rect">
            <a:avLst/>
          </a:prstGeom>
          <a:noFill/>
        </p:spPr>
        <p:txBody>
          <a:bodyPr wrap="square" rtlCol="0">
            <a:spAutoFit/>
          </a:bodyPr>
          <a:lstStyle/>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сельских территорий;</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a:p>
            <a:pPr indent="180903" algn="just" defTabSz="755632">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758218" y="6110656"/>
            <a:ext cx="1833745" cy="1026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99" dirty="0">
              <a:solidFill>
                <a:schemeClr val="accent1">
                  <a:lumMod val="50000"/>
                </a:schemeClr>
              </a:solidFill>
              <a:cs typeface="Times New Roman" panose="02020603050405020304" pitchFamily="18" charset="0"/>
            </a:endParaRPr>
          </a:p>
          <a:p>
            <a:endParaRPr lang="ru-RU" sz="1299" dirty="0">
              <a:solidFill>
                <a:schemeClr val="accent1">
                  <a:lumMod val="50000"/>
                </a:schemeClr>
              </a:solidFill>
              <a:cs typeface="Times New Roman" panose="02020603050405020304" pitchFamily="18" charset="0"/>
            </a:endParaRPr>
          </a:p>
          <a:p>
            <a:endParaRPr lang="ru-RU" sz="1299" dirty="0">
              <a:solidFill>
                <a:schemeClr val="accent1">
                  <a:lumMod val="50000"/>
                </a:schemeClr>
              </a:solidFill>
              <a:cs typeface="Times New Roman" panose="02020603050405020304" pitchFamily="18" charset="0"/>
            </a:endParaRPr>
          </a:p>
          <a:p>
            <a:endParaRPr lang="ru-RU" sz="1299" dirty="0">
              <a:solidFill>
                <a:schemeClr val="accent1">
                  <a:lumMod val="50000"/>
                </a:schemeClr>
              </a:solidFill>
              <a:cs typeface="Times New Roman" panose="02020603050405020304" pitchFamily="18" charset="0"/>
            </a:endParaRPr>
          </a:p>
          <a:p>
            <a:r>
              <a:rPr lang="ru-RU" sz="1299" dirty="0">
                <a:solidFill>
                  <a:schemeClr val="accent1">
                    <a:lumMod val="50000"/>
                  </a:schemeClr>
                </a:solidFill>
                <a:cs typeface="Times New Roman" panose="02020603050405020304" pitchFamily="18" charset="0"/>
              </a:rPr>
              <a:t> Министерство</a:t>
            </a: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80" y="6671003"/>
            <a:ext cx="845360" cy="876924"/>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1251" y="895283"/>
            <a:ext cx="2324748" cy="413870"/>
          </a:xfrm>
          <a:prstGeom prst="rect">
            <a:avLst/>
          </a:prstGeom>
        </p:spPr>
      </p:pic>
      <p:sp>
        <p:nvSpPr>
          <p:cNvPr id="61" name="Прямоугольник 60"/>
          <p:cNvSpPr/>
          <p:nvPr/>
        </p:nvSpPr>
        <p:spPr>
          <a:xfrm>
            <a:off x="5131249" y="1473656"/>
            <a:ext cx="2308178" cy="1892031"/>
          </a:xfrm>
          <a:prstGeom prst="rect">
            <a:avLst/>
          </a:prstGeom>
        </p:spPr>
        <p:txBody>
          <a:bodyPr wrap="square">
            <a:spAutoFit/>
          </a:bodyPr>
          <a:lstStyle/>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2156" y="967245"/>
            <a:ext cx="2257272"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3" name="TextBox 22"/>
          <p:cNvSpPr txBox="1"/>
          <p:nvPr/>
        </p:nvSpPr>
        <p:spPr>
          <a:xfrm>
            <a:off x="149288" y="4503110"/>
            <a:ext cx="2352711" cy="904611"/>
          </a:xfrm>
          <a:prstGeom prst="rect">
            <a:avLst/>
          </a:prstGeom>
          <a:noFill/>
        </p:spPr>
        <p:txBody>
          <a:bodyPr wrap="square" rtlCol="0">
            <a:spAutoFit/>
          </a:bodyPr>
          <a:lstStyle/>
          <a:p>
            <a:pPr algn="just" defTabSz="755632">
              <a:lnSpc>
                <a:spcPct val="96000"/>
              </a:lnSpc>
            </a:pPr>
            <a:r>
              <a:rPr lang="ru-RU" sz="1000" b="1" u="sng" dirty="0"/>
              <a:t>РП «Кадры в АПК»</a:t>
            </a:r>
            <a:endParaRPr lang="en-US" sz="1000" b="1" u="sng" dirty="0">
              <a:latin typeface="Open Sans" panose="020B0606030504020204"/>
            </a:endParaRPr>
          </a:p>
          <a:p>
            <a:pPr algn="just" defTabSz="755632">
              <a:lnSpc>
                <a:spcPct val="96000"/>
              </a:lnSpc>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a:p>
            <a:pPr indent="180903" algn="just" defTabSz="755632">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11"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75826" y="4317508"/>
            <a:ext cx="2421294" cy="1343310"/>
          </a:xfrm>
          <a:prstGeom prst="rect">
            <a:avLst/>
          </a:prstGeom>
        </p:spPr>
      </p:pic>
      <p:pic>
        <p:nvPicPr>
          <p:cNvPr id="7" name="Рисунок 6"/>
          <p:cNvPicPr>
            <a:picLocks noChangeAspect="1"/>
          </p:cNvPicPr>
          <p:nvPr/>
        </p:nvPicPr>
        <p:blipFill>
          <a:blip r:embed="rId13"/>
          <a:stretch>
            <a:fillRect/>
          </a:stretch>
        </p:blipFill>
        <p:spPr>
          <a:xfrm>
            <a:off x="157648" y="87009"/>
            <a:ext cx="640135" cy="810838"/>
          </a:xfrm>
          <a:prstGeom prst="rect">
            <a:avLst/>
          </a:prstGeom>
        </p:spPr>
      </p:pic>
      <p:pic>
        <p:nvPicPr>
          <p:cNvPr id="8" name="Рисунок 7"/>
          <p:cNvPicPr>
            <a:picLocks noChangeAspect="1"/>
          </p:cNvPicPr>
          <p:nvPr/>
        </p:nvPicPr>
        <p:blipFill>
          <a:blip r:embed="rId14"/>
          <a:stretch>
            <a:fillRect/>
          </a:stretch>
        </p:blipFill>
        <p:spPr>
          <a:xfrm>
            <a:off x="983320" y="21425"/>
            <a:ext cx="1048603" cy="975445"/>
          </a:xfrm>
          <a:prstGeom prst="rect">
            <a:avLst/>
          </a:prstGeom>
        </p:spPr>
      </p:pic>
    </p:spTree>
    <p:extLst>
      <p:ext uri="{BB962C8B-B14F-4D97-AF65-F5344CB8AC3E}">
        <p14:creationId xmlns:p14="http://schemas.microsoft.com/office/powerpoint/2010/main" val="3598077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7368" y="1325880"/>
            <a:ext cx="1059180" cy="1057910"/>
            <a:chOff x="277368" y="1325880"/>
            <a:chExt cx="1059180" cy="1057910"/>
          </a:xfrm>
        </p:grpSpPr>
        <p:pic>
          <p:nvPicPr>
            <p:cNvPr id="3" name="object 3"/>
            <p:cNvPicPr/>
            <p:nvPr/>
          </p:nvPicPr>
          <p:blipFill>
            <a:blip r:embed="rId2" cstate="print"/>
            <a:stretch>
              <a:fillRect/>
            </a:stretch>
          </p:blipFill>
          <p:spPr>
            <a:xfrm>
              <a:off x="283464" y="1356360"/>
              <a:ext cx="1053083" cy="998219"/>
            </a:xfrm>
            <a:prstGeom prst="rect">
              <a:avLst/>
            </a:prstGeom>
          </p:spPr>
        </p:pic>
        <p:pic>
          <p:nvPicPr>
            <p:cNvPr id="4" name="object 4"/>
            <p:cNvPicPr/>
            <p:nvPr/>
          </p:nvPicPr>
          <p:blipFill>
            <a:blip r:embed="rId3" cstate="print"/>
            <a:stretch>
              <a:fillRect/>
            </a:stretch>
          </p:blipFill>
          <p:spPr>
            <a:xfrm>
              <a:off x="277368" y="1325880"/>
              <a:ext cx="1057656" cy="1057655"/>
            </a:xfrm>
            <a:prstGeom prst="rect">
              <a:avLst/>
            </a:prstGeom>
          </p:spPr>
        </p:pic>
      </p:grpSp>
      <p:pic>
        <p:nvPicPr>
          <p:cNvPr id="5" name="object 5"/>
          <p:cNvPicPr/>
          <p:nvPr/>
        </p:nvPicPr>
        <p:blipFill>
          <a:blip r:embed="rId4" cstate="print"/>
          <a:stretch>
            <a:fillRect/>
          </a:stretch>
        </p:blipFill>
        <p:spPr>
          <a:xfrm>
            <a:off x="371856" y="3378708"/>
            <a:ext cx="2275332" cy="1147572"/>
          </a:xfrm>
          <a:prstGeom prst="rect">
            <a:avLst/>
          </a:prstGeom>
        </p:spPr>
      </p:pic>
      <p:pic>
        <p:nvPicPr>
          <p:cNvPr id="6" name="object 6"/>
          <p:cNvPicPr/>
          <p:nvPr/>
        </p:nvPicPr>
        <p:blipFill>
          <a:blip r:embed="rId5" cstate="print"/>
          <a:stretch>
            <a:fillRect/>
          </a:stretch>
        </p:blipFill>
        <p:spPr>
          <a:xfrm>
            <a:off x="2060448" y="155448"/>
            <a:ext cx="5498592" cy="768096"/>
          </a:xfrm>
          <a:prstGeom prst="rect">
            <a:avLst/>
          </a:prstGeom>
        </p:spPr>
      </p:pic>
      <p:sp>
        <p:nvSpPr>
          <p:cNvPr id="7" name="object 7"/>
          <p:cNvSpPr txBox="1">
            <a:spLocks noGrp="1"/>
          </p:cNvSpPr>
          <p:nvPr>
            <p:ph type="title"/>
          </p:nvPr>
        </p:nvSpPr>
        <p:spPr>
          <a:xfrm>
            <a:off x="4050284" y="335026"/>
            <a:ext cx="1489710" cy="391160"/>
          </a:xfrm>
          <a:prstGeom prst="rect">
            <a:avLst/>
          </a:prstGeom>
        </p:spPr>
        <p:txBody>
          <a:bodyPr vert="horz" wrap="square" lIns="0" tIns="12700" rIns="0" bIns="0" rtlCol="0">
            <a:spAutoFit/>
          </a:bodyPr>
          <a:lstStyle/>
          <a:p>
            <a:pPr marL="12700">
              <a:lnSpc>
                <a:spcPct val="100000"/>
              </a:lnSpc>
              <a:spcBef>
                <a:spcPts val="100"/>
              </a:spcBef>
            </a:pPr>
            <a:r>
              <a:rPr spc="-135" dirty="0"/>
              <a:t>Т</a:t>
            </a:r>
            <a:r>
              <a:rPr spc="-5" dirty="0"/>
              <a:t>ра</a:t>
            </a:r>
            <a:r>
              <a:rPr spc="-10" dirty="0"/>
              <a:t>н</a:t>
            </a:r>
            <a:r>
              <a:rPr dirty="0"/>
              <a:t>сп</a:t>
            </a:r>
            <a:r>
              <a:rPr spc="-10" dirty="0"/>
              <a:t>о</a:t>
            </a:r>
            <a:r>
              <a:rPr spc="-55" dirty="0"/>
              <a:t>р</a:t>
            </a:r>
            <a:r>
              <a:rPr dirty="0"/>
              <a:t>т</a:t>
            </a:r>
          </a:p>
        </p:txBody>
      </p:sp>
      <p:sp>
        <p:nvSpPr>
          <p:cNvPr id="8" name="object 8"/>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9" name="object 9"/>
          <p:cNvPicPr/>
          <p:nvPr/>
        </p:nvPicPr>
        <p:blipFill>
          <a:blip r:embed="rId6" cstate="print"/>
          <a:stretch>
            <a:fillRect/>
          </a:stretch>
        </p:blipFill>
        <p:spPr>
          <a:xfrm>
            <a:off x="3977640" y="5564124"/>
            <a:ext cx="461772" cy="530351"/>
          </a:xfrm>
          <a:prstGeom prst="rect">
            <a:avLst/>
          </a:prstGeom>
        </p:spPr>
      </p:pic>
      <p:sp>
        <p:nvSpPr>
          <p:cNvPr id="10" name="object 10"/>
          <p:cNvSpPr txBox="1"/>
          <p:nvPr/>
        </p:nvSpPr>
        <p:spPr>
          <a:xfrm>
            <a:off x="4518152" y="5687695"/>
            <a:ext cx="119507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235676"/>
                </a:solidFill>
                <a:latin typeface="Arial"/>
                <a:cs typeface="Arial"/>
              </a:rPr>
              <a:t>В</a:t>
            </a:r>
            <a:r>
              <a:rPr sz="1400" b="1" spc="-5" dirty="0">
                <a:solidFill>
                  <a:srgbClr val="235676"/>
                </a:solidFill>
                <a:latin typeface="Arial"/>
                <a:cs typeface="Arial"/>
              </a:rPr>
              <a:t>яз</a:t>
            </a:r>
            <a:r>
              <a:rPr sz="1400" b="1" dirty="0">
                <a:solidFill>
                  <a:srgbClr val="235676"/>
                </a:solidFill>
                <a:latin typeface="Arial"/>
                <a:cs typeface="Arial"/>
              </a:rPr>
              <a:t>ь</a:t>
            </a:r>
            <a:r>
              <a:rPr sz="1400" b="1" spc="-20" dirty="0">
                <a:solidFill>
                  <a:srgbClr val="235676"/>
                </a:solidFill>
                <a:latin typeface="Arial"/>
                <a:cs typeface="Arial"/>
              </a:rPr>
              <a:t>м</a:t>
            </a:r>
            <a:r>
              <a:rPr sz="1400" b="1" dirty="0">
                <a:solidFill>
                  <a:srgbClr val="235676"/>
                </a:solidFill>
                <a:latin typeface="Arial"/>
                <a:cs typeface="Arial"/>
              </a:rPr>
              <a:t>а-Р</a:t>
            </a:r>
            <a:r>
              <a:rPr sz="1400" b="1" spc="-25" dirty="0">
                <a:solidFill>
                  <a:srgbClr val="235676"/>
                </a:solidFill>
                <a:latin typeface="Arial"/>
                <a:cs typeface="Arial"/>
              </a:rPr>
              <a:t>ж</a:t>
            </a:r>
            <a:r>
              <a:rPr sz="1400" b="1" spc="-5" dirty="0">
                <a:solidFill>
                  <a:srgbClr val="235676"/>
                </a:solidFill>
                <a:latin typeface="Arial"/>
                <a:cs typeface="Arial"/>
              </a:rPr>
              <a:t>ев</a:t>
            </a:r>
            <a:endParaRPr sz="1400">
              <a:latin typeface="Arial"/>
              <a:cs typeface="Arial"/>
            </a:endParaRPr>
          </a:p>
        </p:txBody>
      </p:sp>
      <p:sp>
        <p:nvSpPr>
          <p:cNvPr id="11" name="object 11"/>
          <p:cNvSpPr txBox="1"/>
          <p:nvPr/>
        </p:nvSpPr>
        <p:spPr>
          <a:xfrm>
            <a:off x="1546986" y="1479931"/>
            <a:ext cx="1559560" cy="756920"/>
          </a:xfrm>
          <a:prstGeom prst="rect">
            <a:avLst/>
          </a:prstGeom>
        </p:spPr>
        <p:txBody>
          <a:bodyPr vert="horz" wrap="square" lIns="0" tIns="12065" rIns="0" bIns="0" rtlCol="0">
            <a:spAutoFit/>
          </a:bodyPr>
          <a:lstStyle/>
          <a:p>
            <a:pPr marL="12700" marR="5080" indent="1270" algn="ctr">
              <a:lnSpc>
                <a:spcPct val="100000"/>
              </a:lnSpc>
              <a:spcBef>
                <a:spcPts val="95"/>
              </a:spcBef>
            </a:pPr>
            <a:r>
              <a:rPr sz="1600" b="1" spc="-15" dirty="0">
                <a:solidFill>
                  <a:srgbClr val="007EAC"/>
                </a:solidFill>
                <a:latin typeface="Arial"/>
                <a:cs typeface="Arial"/>
              </a:rPr>
              <a:t>Общая </a:t>
            </a:r>
            <a:r>
              <a:rPr sz="1600" b="1" spc="-10" dirty="0">
                <a:solidFill>
                  <a:srgbClr val="007EAC"/>
                </a:solidFill>
                <a:latin typeface="Arial"/>
                <a:cs typeface="Arial"/>
              </a:rPr>
              <a:t> </a:t>
            </a:r>
            <a:r>
              <a:rPr sz="1600" b="1" spc="-5" dirty="0">
                <a:solidFill>
                  <a:srgbClr val="007EAC"/>
                </a:solidFill>
                <a:latin typeface="Arial"/>
                <a:cs typeface="Arial"/>
              </a:rPr>
              <a:t>п</a:t>
            </a:r>
            <a:r>
              <a:rPr sz="1600" b="1" spc="-15" dirty="0">
                <a:solidFill>
                  <a:srgbClr val="007EAC"/>
                </a:solidFill>
                <a:latin typeface="Arial"/>
                <a:cs typeface="Arial"/>
              </a:rPr>
              <a:t>р</a:t>
            </a:r>
            <a:r>
              <a:rPr sz="1600" b="1" spc="-45" dirty="0">
                <a:solidFill>
                  <a:srgbClr val="007EAC"/>
                </a:solidFill>
                <a:latin typeface="Arial"/>
                <a:cs typeface="Arial"/>
              </a:rPr>
              <a:t>о</a:t>
            </a:r>
            <a:r>
              <a:rPr sz="1600" b="1" spc="-20" dirty="0">
                <a:solidFill>
                  <a:srgbClr val="007EAC"/>
                </a:solidFill>
                <a:latin typeface="Arial"/>
                <a:cs typeface="Arial"/>
              </a:rPr>
              <a:t>т</a:t>
            </a:r>
            <a:r>
              <a:rPr sz="1600" b="1" spc="-5" dirty="0">
                <a:solidFill>
                  <a:srgbClr val="007EAC"/>
                </a:solidFill>
                <a:latin typeface="Arial"/>
                <a:cs typeface="Arial"/>
              </a:rPr>
              <a:t>я</a:t>
            </a:r>
            <a:r>
              <a:rPr sz="1600" b="1" spc="-35" dirty="0">
                <a:solidFill>
                  <a:srgbClr val="007EAC"/>
                </a:solidFill>
                <a:latin typeface="Arial"/>
                <a:cs typeface="Arial"/>
              </a:rPr>
              <a:t>ж</a:t>
            </a:r>
            <a:r>
              <a:rPr sz="1600" b="1" spc="-10" dirty="0">
                <a:solidFill>
                  <a:srgbClr val="007EAC"/>
                </a:solidFill>
                <a:latin typeface="Arial"/>
                <a:cs typeface="Arial"/>
              </a:rPr>
              <a:t>ен</a:t>
            </a:r>
            <a:r>
              <a:rPr sz="1600" b="1" spc="-15" dirty="0">
                <a:solidFill>
                  <a:srgbClr val="007EAC"/>
                </a:solidFill>
                <a:latin typeface="Arial"/>
                <a:cs typeface="Arial"/>
              </a:rPr>
              <a:t>н</a:t>
            </a:r>
            <a:r>
              <a:rPr sz="1600" b="1" spc="-35" dirty="0">
                <a:solidFill>
                  <a:srgbClr val="007EAC"/>
                </a:solidFill>
                <a:latin typeface="Arial"/>
                <a:cs typeface="Arial"/>
              </a:rPr>
              <a:t>о</a:t>
            </a:r>
            <a:r>
              <a:rPr sz="1600" b="1" spc="5" dirty="0">
                <a:solidFill>
                  <a:srgbClr val="007EAC"/>
                </a:solidFill>
                <a:latin typeface="Arial"/>
                <a:cs typeface="Arial"/>
              </a:rPr>
              <a:t>с</a:t>
            </a:r>
            <a:r>
              <a:rPr sz="1600" b="1" spc="-20" dirty="0">
                <a:solidFill>
                  <a:srgbClr val="007EAC"/>
                </a:solidFill>
                <a:latin typeface="Arial"/>
                <a:cs typeface="Arial"/>
              </a:rPr>
              <a:t>т</a:t>
            </a:r>
            <a:r>
              <a:rPr sz="1600" b="1" spc="-5" dirty="0">
                <a:solidFill>
                  <a:srgbClr val="007EAC"/>
                </a:solidFill>
                <a:latin typeface="Arial"/>
                <a:cs typeface="Arial"/>
              </a:rPr>
              <a:t>ь  </a:t>
            </a:r>
            <a:r>
              <a:rPr sz="1600" b="1" spc="-10" dirty="0">
                <a:solidFill>
                  <a:srgbClr val="007EAC"/>
                </a:solidFill>
                <a:latin typeface="Arial"/>
                <a:cs typeface="Arial"/>
              </a:rPr>
              <a:t>дорог</a:t>
            </a:r>
            <a:endParaRPr sz="1600">
              <a:latin typeface="Arial"/>
              <a:cs typeface="Arial"/>
            </a:endParaRPr>
          </a:p>
        </p:txBody>
      </p:sp>
      <p:sp>
        <p:nvSpPr>
          <p:cNvPr id="12" name="object 12"/>
          <p:cNvSpPr txBox="1"/>
          <p:nvPr/>
        </p:nvSpPr>
        <p:spPr>
          <a:xfrm>
            <a:off x="159816" y="2747010"/>
            <a:ext cx="2702560" cy="1475105"/>
          </a:xfrm>
          <a:prstGeom prst="rect">
            <a:avLst/>
          </a:prstGeom>
        </p:spPr>
        <p:txBody>
          <a:bodyPr vert="horz" wrap="square" lIns="0" tIns="13335" rIns="0" bIns="0" rtlCol="0">
            <a:spAutoFit/>
          </a:bodyPr>
          <a:lstStyle/>
          <a:p>
            <a:pPr marL="12700" marR="5080" algn="ctr">
              <a:lnSpc>
                <a:spcPct val="100000"/>
              </a:lnSpc>
              <a:spcBef>
                <a:spcPts val="105"/>
              </a:spcBef>
            </a:pPr>
            <a:r>
              <a:rPr sz="1400" b="1" spc="-15" dirty="0">
                <a:solidFill>
                  <a:srgbClr val="007EAC"/>
                </a:solidFill>
                <a:latin typeface="Arial"/>
                <a:cs typeface="Arial"/>
              </a:rPr>
              <a:t>Автодороги</a:t>
            </a:r>
            <a:r>
              <a:rPr sz="1400" b="1" spc="25" dirty="0">
                <a:solidFill>
                  <a:srgbClr val="007EAC"/>
                </a:solidFill>
                <a:latin typeface="Arial"/>
                <a:cs typeface="Arial"/>
              </a:rPr>
              <a:t> </a:t>
            </a:r>
            <a:r>
              <a:rPr sz="1400" b="1" dirty="0">
                <a:solidFill>
                  <a:srgbClr val="007EAC"/>
                </a:solidFill>
                <a:latin typeface="Arial"/>
                <a:cs typeface="Arial"/>
              </a:rPr>
              <a:t>в</a:t>
            </a:r>
            <a:r>
              <a:rPr sz="1400" b="1" spc="-10" dirty="0">
                <a:solidFill>
                  <a:srgbClr val="007EAC"/>
                </a:solidFill>
                <a:latin typeface="Arial"/>
                <a:cs typeface="Arial"/>
              </a:rPr>
              <a:t> </a:t>
            </a:r>
            <a:r>
              <a:rPr sz="1400" b="1" spc="-5" dirty="0">
                <a:solidFill>
                  <a:srgbClr val="007EAC"/>
                </a:solidFill>
                <a:latin typeface="Arial"/>
                <a:cs typeface="Arial"/>
              </a:rPr>
              <a:t>муниципальной </a:t>
            </a:r>
            <a:r>
              <a:rPr sz="1400" b="1" spc="-375" dirty="0">
                <a:solidFill>
                  <a:srgbClr val="007EAC"/>
                </a:solidFill>
                <a:latin typeface="Arial"/>
                <a:cs typeface="Arial"/>
              </a:rPr>
              <a:t> </a:t>
            </a:r>
            <a:r>
              <a:rPr sz="1400" b="1" spc="-10" dirty="0">
                <a:solidFill>
                  <a:srgbClr val="007EAC"/>
                </a:solidFill>
                <a:latin typeface="Arial"/>
                <a:cs typeface="Arial"/>
              </a:rPr>
              <a:t>собственности:</a:t>
            </a:r>
            <a:endParaRPr sz="1400">
              <a:latin typeface="Arial"/>
              <a:cs typeface="Arial"/>
            </a:endParaRPr>
          </a:p>
          <a:p>
            <a:pPr>
              <a:lnSpc>
                <a:spcPct val="100000"/>
              </a:lnSpc>
              <a:spcBef>
                <a:spcPts val="20"/>
              </a:spcBef>
            </a:pPr>
            <a:endParaRPr sz="1650">
              <a:latin typeface="Arial"/>
              <a:cs typeface="Arial"/>
            </a:endParaRPr>
          </a:p>
          <a:p>
            <a:pPr marR="20320" algn="ctr">
              <a:lnSpc>
                <a:spcPct val="100000"/>
              </a:lnSpc>
              <a:spcBef>
                <a:spcPts val="5"/>
              </a:spcBef>
            </a:pPr>
            <a:r>
              <a:rPr sz="1800" spc="-5" dirty="0">
                <a:solidFill>
                  <a:srgbClr val="0136AA"/>
                </a:solidFill>
                <a:latin typeface="Arial"/>
                <a:cs typeface="Arial"/>
              </a:rPr>
              <a:t>48,5</a:t>
            </a:r>
            <a:r>
              <a:rPr sz="1800" spc="-20" dirty="0">
                <a:solidFill>
                  <a:srgbClr val="0136AA"/>
                </a:solidFill>
                <a:latin typeface="Arial"/>
                <a:cs typeface="Arial"/>
              </a:rPr>
              <a:t> </a:t>
            </a:r>
            <a:r>
              <a:rPr sz="1800" dirty="0">
                <a:solidFill>
                  <a:srgbClr val="0136AA"/>
                </a:solidFill>
                <a:latin typeface="Arial"/>
                <a:cs typeface="Arial"/>
              </a:rPr>
              <a:t>км</a:t>
            </a:r>
            <a:r>
              <a:rPr sz="1800" spc="459" dirty="0">
                <a:solidFill>
                  <a:srgbClr val="0136AA"/>
                </a:solidFill>
                <a:latin typeface="Arial"/>
                <a:cs typeface="Arial"/>
              </a:rPr>
              <a:t> </a:t>
            </a:r>
            <a:r>
              <a:rPr sz="1200" spc="-10" dirty="0">
                <a:latin typeface="Arial"/>
                <a:cs typeface="Arial"/>
              </a:rPr>
              <a:t>грунтовые</a:t>
            </a:r>
            <a:endParaRPr sz="1200">
              <a:latin typeface="Arial"/>
              <a:cs typeface="Arial"/>
            </a:endParaRPr>
          </a:p>
          <a:p>
            <a:pPr>
              <a:lnSpc>
                <a:spcPct val="100000"/>
              </a:lnSpc>
              <a:spcBef>
                <a:spcPts val="20"/>
              </a:spcBef>
            </a:pPr>
            <a:endParaRPr sz="1550">
              <a:latin typeface="Arial"/>
              <a:cs typeface="Arial"/>
            </a:endParaRPr>
          </a:p>
          <a:p>
            <a:pPr marR="20955" algn="ctr">
              <a:lnSpc>
                <a:spcPct val="100000"/>
              </a:lnSpc>
            </a:pPr>
            <a:r>
              <a:rPr sz="1800" spc="-5" dirty="0">
                <a:solidFill>
                  <a:srgbClr val="0136AA"/>
                </a:solidFill>
                <a:latin typeface="Arial"/>
                <a:cs typeface="Arial"/>
              </a:rPr>
              <a:t>128,7</a:t>
            </a:r>
            <a:r>
              <a:rPr sz="1800" spc="-20" dirty="0">
                <a:solidFill>
                  <a:srgbClr val="0136AA"/>
                </a:solidFill>
                <a:latin typeface="Arial"/>
                <a:cs typeface="Arial"/>
              </a:rPr>
              <a:t> </a:t>
            </a:r>
            <a:r>
              <a:rPr sz="1800" dirty="0">
                <a:solidFill>
                  <a:srgbClr val="0136AA"/>
                </a:solidFill>
                <a:latin typeface="Arial"/>
                <a:cs typeface="Arial"/>
              </a:rPr>
              <a:t>км</a:t>
            </a:r>
            <a:r>
              <a:rPr sz="1800" spc="-25" dirty="0">
                <a:solidFill>
                  <a:srgbClr val="0136AA"/>
                </a:solidFill>
                <a:latin typeface="Arial"/>
                <a:cs typeface="Arial"/>
              </a:rPr>
              <a:t> </a:t>
            </a:r>
            <a:r>
              <a:rPr sz="1200" spc="-15" dirty="0">
                <a:latin typeface="Arial"/>
                <a:cs typeface="Arial"/>
              </a:rPr>
              <a:t>асфальтобетонные</a:t>
            </a:r>
            <a:endParaRPr sz="1200">
              <a:latin typeface="Arial"/>
              <a:cs typeface="Arial"/>
            </a:endParaRPr>
          </a:p>
        </p:txBody>
      </p:sp>
      <p:sp>
        <p:nvSpPr>
          <p:cNvPr id="13" name="object 13"/>
          <p:cNvSpPr txBox="1"/>
          <p:nvPr/>
        </p:nvSpPr>
        <p:spPr>
          <a:xfrm>
            <a:off x="3858005" y="5182616"/>
            <a:ext cx="294513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35676"/>
                </a:solidFill>
                <a:latin typeface="Arial"/>
                <a:cs typeface="Arial"/>
              </a:rPr>
              <a:t>1</a:t>
            </a:r>
            <a:r>
              <a:rPr sz="1800" b="1" spc="-20" dirty="0">
                <a:solidFill>
                  <a:srgbClr val="235676"/>
                </a:solidFill>
                <a:latin typeface="Arial"/>
                <a:cs typeface="Arial"/>
              </a:rPr>
              <a:t> </a:t>
            </a:r>
            <a:r>
              <a:rPr sz="1500" spc="-10" dirty="0">
                <a:solidFill>
                  <a:srgbClr val="235676"/>
                </a:solidFill>
                <a:latin typeface="Arial"/>
                <a:cs typeface="Arial"/>
              </a:rPr>
              <a:t>железнодорожная</a:t>
            </a:r>
            <a:r>
              <a:rPr sz="1500" spc="-55" dirty="0">
                <a:solidFill>
                  <a:srgbClr val="235676"/>
                </a:solidFill>
                <a:latin typeface="Arial"/>
                <a:cs typeface="Arial"/>
              </a:rPr>
              <a:t> </a:t>
            </a:r>
            <a:r>
              <a:rPr sz="1500" spc="-5" dirty="0">
                <a:solidFill>
                  <a:srgbClr val="235676"/>
                </a:solidFill>
                <a:latin typeface="Arial"/>
                <a:cs typeface="Arial"/>
              </a:rPr>
              <a:t>магистраль:</a:t>
            </a:r>
            <a:endParaRPr sz="1500">
              <a:latin typeface="Arial"/>
              <a:cs typeface="Arial"/>
            </a:endParaRPr>
          </a:p>
        </p:txBody>
      </p:sp>
      <p:sp>
        <p:nvSpPr>
          <p:cNvPr id="14" name="object 14"/>
          <p:cNvSpPr txBox="1"/>
          <p:nvPr/>
        </p:nvSpPr>
        <p:spPr>
          <a:xfrm>
            <a:off x="536549" y="1479930"/>
            <a:ext cx="533400" cy="748030"/>
          </a:xfrm>
          <a:prstGeom prst="rect">
            <a:avLst/>
          </a:prstGeom>
        </p:spPr>
        <p:txBody>
          <a:bodyPr vert="horz" wrap="square" lIns="0" tIns="12700" rIns="0" bIns="0" rtlCol="0">
            <a:spAutoFit/>
          </a:bodyPr>
          <a:lstStyle/>
          <a:p>
            <a:pPr marL="12700">
              <a:lnSpc>
                <a:spcPts val="2845"/>
              </a:lnSpc>
              <a:spcBef>
                <a:spcPts val="100"/>
              </a:spcBef>
            </a:pPr>
            <a:r>
              <a:rPr sz="2400" b="1" spc="-10" dirty="0">
                <a:solidFill>
                  <a:srgbClr val="FFFFFF"/>
                </a:solidFill>
                <a:latin typeface="Arial"/>
                <a:cs typeface="Arial"/>
              </a:rPr>
              <a:t>177</a:t>
            </a:r>
            <a:endParaRPr sz="2400">
              <a:latin typeface="Arial"/>
              <a:cs typeface="Arial"/>
            </a:endParaRPr>
          </a:p>
          <a:p>
            <a:pPr marL="78105">
              <a:lnSpc>
                <a:spcPts val="2845"/>
              </a:lnSpc>
            </a:pPr>
            <a:r>
              <a:rPr sz="2400" b="1" spc="-5" dirty="0">
                <a:solidFill>
                  <a:srgbClr val="FFFFFF"/>
                </a:solidFill>
                <a:latin typeface="Arial"/>
                <a:cs typeface="Arial"/>
              </a:rPr>
              <a:t>км</a:t>
            </a:r>
            <a:endParaRPr sz="2400">
              <a:latin typeface="Arial"/>
              <a:cs typeface="Arial"/>
            </a:endParaRPr>
          </a:p>
        </p:txBody>
      </p:sp>
      <p:pic>
        <p:nvPicPr>
          <p:cNvPr id="15" name="object 15"/>
          <p:cNvPicPr/>
          <p:nvPr/>
        </p:nvPicPr>
        <p:blipFill>
          <a:blip r:embed="rId7" cstate="print"/>
          <a:stretch>
            <a:fillRect/>
          </a:stretch>
        </p:blipFill>
        <p:spPr>
          <a:xfrm>
            <a:off x="181355" y="163068"/>
            <a:ext cx="644651" cy="814684"/>
          </a:xfrm>
          <a:prstGeom prst="rect">
            <a:avLst/>
          </a:prstGeom>
        </p:spPr>
      </p:pic>
      <p:sp>
        <p:nvSpPr>
          <p:cNvPr id="16" name="object 16"/>
          <p:cNvSpPr txBox="1"/>
          <p:nvPr/>
        </p:nvSpPr>
        <p:spPr>
          <a:xfrm>
            <a:off x="435965" y="4985766"/>
            <a:ext cx="2566035" cy="523798"/>
          </a:xfrm>
          <a:prstGeom prst="rect">
            <a:avLst/>
          </a:prstGeom>
        </p:spPr>
        <p:txBody>
          <a:bodyPr vert="horz" wrap="square" lIns="0" tIns="10795" rIns="0" bIns="0" rtlCol="0">
            <a:spAutoFit/>
          </a:bodyPr>
          <a:lstStyle/>
          <a:p>
            <a:pPr marL="12700" marR="5080">
              <a:lnSpc>
                <a:spcPct val="100600"/>
              </a:lnSpc>
              <a:spcBef>
                <a:spcPts val="85"/>
              </a:spcBef>
            </a:pPr>
            <a:r>
              <a:rPr lang="ru-RU" b="1" spc="-5" dirty="0">
                <a:solidFill>
                  <a:srgbClr val="235676"/>
                </a:solidFill>
                <a:latin typeface="Arial"/>
                <a:cs typeface="Arial"/>
              </a:rPr>
              <a:t>1</a:t>
            </a:r>
            <a:r>
              <a:rPr sz="1800" b="1" spc="-5" dirty="0" smtClean="0">
                <a:solidFill>
                  <a:srgbClr val="235676"/>
                </a:solidFill>
                <a:latin typeface="Arial"/>
                <a:cs typeface="Arial"/>
              </a:rPr>
              <a:t> </a:t>
            </a:r>
            <a:r>
              <a:rPr sz="1500" spc="-10" dirty="0" err="1" smtClean="0">
                <a:solidFill>
                  <a:srgbClr val="235676"/>
                </a:solidFill>
                <a:latin typeface="Arial"/>
                <a:cs typeface="Arial"/>
              </a:rPr>
              <a:t>автодорог</a:t>
            </a:r>
            <a:r>
              <a:rPr lang="ru-RU" sz="1500" spc="-10" dirty="0" smtClean="0">
                <a:solidFill>
                  <a:srgbClr val="235676"/>
                </a:solidFill>
                <a:latin typeface="Arial"/>
                <a:cs typeface="Arial"/>
              </a:rPr>
              <a:t>а федерального</a:t>
            </a:r>
            <a:r>
              <a:rPr sz="1500" spc="-5" dirty="0" smtClean="0">
                <a:solidFill>
                  <a:srgbClr val="235676"/>
                </a:solidFill>
                <a:latin typeface="Arial"/>
                <a:cs typeface="Arial"/>
              </a:rPr>
              <a:t> </a:t>
            </a:r>
            <a:r>
              <a:rPr sz="1500" spc="-405" dirty="0" smtClean="0">
                <a:solidFill>
                  <a:srgbClr val="235676"/>
                </a:solidFill>
                <a:latin typeface="Arial"/>
                <a:cs typeface="Arial"/>
              </a:rPr>
              <a:t> </a:t>
            </a:r>
            <a:r>
              <a:rPr sz="1500" spc="-10" dirty="0" err="1" smtClean="0">
                <a:solidFill>
                  <a:srgbClr val="235676"/>
                </a:solidFill>
                <a:latin typeface="Arial"/>
                <a:cs typeface="Arial"/>
              </a:rPr>
              <a:t>значения</a:t>
            </a:r>
            <a:endParaRPr sz="1500" dirty="0">
              <a:latin typeface="Arial"/>
              <a:cs typeface="Arial"/>
            </a:endParaRPr>
          </a:p>
        </p:txBody>
      </p:sp>
      <p:pic>
        <p:nvPicPr>
          <p:cNvPr id="17" name="object 17"/>
          <p:cNvPicPr/>
          <p:nvPr/>
        </p:nvPicPr>
        <p:blipFill>
          <a:blip r:embed="rId8" cstate="print"/>
          <a:stretch>
            <a:fillRect/>
          </a:stretch>
        </p:blipFill>
        <p:spPr>
          <a:xfrm>
            <a:off x="425195" y="5672328"/>
            <a:ext cx="467867" cy="467868"/>
          </a:xfrm>
          <a:prstGeom prst="rect">
            <a:avLst/>
          </a:prstGeom>
        </p:spPr>
      </p:pic>
      <p:sp>
        <p:nvSpPr>
          <p:cNvPr id="18" name="object 18"/>
          <p:cNvSpPr txBox="1"/>
          <p:nvPr/>
        </p:nvSpPr>
        <p:spPr>
          <a:xfrm>
            <a:off x="972718" y="5700141"/>
            <a:ext cx="2193290" cy="228268"/>
          </a:xfrm>
          <a:prstGeom prst="rect">
            <a:avLst/>
          </a:prstGeom>
        </p:spPr>
        <p:txBody>
          <a:bodyPr vert="horz" wrap="square" lIns="0" tIns="12700" rIns="0" bIns="0" rtlCol="0">
            <a:spAutoFit/>
          </a:bodyPr>
          <a:lstStyle/>
          <a:p>
            <a:pPr marL="12700">
              <a:lnSpc>
                <a:spcPct val="100000"/>
              </a:lnSpc>
              <a:spcBef>
                <a:spcPts val="100"/>
              </a:spcBef>
            </a:pPr>
            <a:r>
              <a:rPr sz="1400" b="1" spc="-5" dirty="0" smtClean="0">
                <a:solidFill>
                  <a:srgbClr val="235676"/>
                </a:solidFill>
                <a:latin typeface="Arial"/>
                <a:cs typeface="Arial"/>
              </a:rPr>
              <a:t>Р-13</a:t>
            </a:r>
            <a:r>
              <a:rPr lang="ru-RU" sz="1400" b="1" spc="-5" dirty="0" smtClean="0">
                <a:solidFill>
                  <a:srgbClr val="235676"/>
                </a:solidFill>
                <a:latin typeface="Arial"/>
                <a:cs typeface="Arial"/>
              </a:rPr>
              <a:t>2</a:t>
            </a:r>
            <a:r>
              <a:rPr sz="1400" b="1" spc="-50" dirty="0" smtClean="0">
                <a:solidFill>
                  <a:srgbClr val="235676"/>
                </a:solidFill>
                <a:latin typeface="Arial"/>
                <a:cs typeface="Arial"/>
              </a:rPr>
              <a:t> </a:t>
            </a:r>
            <a:r>
              <a:rPr lang="ru-RU" sz="1400" b="1" spc="-10" dirty="0" smtClean="0">
                <a:solidFill>
                  <a:srgbClr val="235676"/>
                </a:solidFill>
                <a:latin typeface="Arial"/>
                <a:cs typeface="Arial"/>
              </a:rPr>
              <a:t>«Золотое кольцо»</a:t>
            </a:r>
            <a:endParaRPr sz="1400" dirty="0">
              <a:latin typeface="Arial"/>
              <a:cs typeface="Arial"/>
            </a:endParaRPr>
          </a:p>
        </p:txBody>
      </p:sp>
      <p:pic>
        <p:nvPicPr>
          <p:cNvPr id="19" name="object 19"/>
          <p:cNvPicPr/>
          <p:nvPr/>
        </p:nvPicPr>
        <p:blipFill>
          <a:blip r:embed="rId9" cstate="print"/>
          <a:stretch>
            <a:fillRect/>
          </a:stretch>
        </p:blipFill>
        <p:spPr>
          <a:xfrm>
            <a:off x="2616707" y="1630680"/>
            <a:ext cx="4812792" cy="3151631"/>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19</a:t>
            </a:fld>
            <a:endParaRPr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908" y="209525"/>
            <a:ext cx="5498592" cy="768096"/>
          </a:xfrm>
          <a:prstGeom prst="rect">
            <a:avLst/>
          </a:prstGeom>
        </p:spPr>
      </p:pic>
      <p:sp>
        <p:nvSpPr>
          <p:cNvPr id="3" name="object 3"/>
          <p:cNvSpPr txBox="1"/>
          <p:nvPr/>
        </p:nvSpPr>
        <p:spPr>
          <a:xfrm>
            <a:off x="1906042" y="260350"/>
            <a:ext cx="5264251" cy="750847"/>
          </a:xfrm>
          <a:prstGeom prst="rect">
            <a:avLst/>
          </a:prstGeom>
        </p:spPr>
        <p:txBody>
          <a:bodyPr vert="horz" wrap="square" lIns="0" tIns="12065" rIns="0" bIns="0" rtlCol="0">
            <a:spAutoFit/>
          </a:bodyPr>
          <a:lstStyle/>
          <a:p>
            <a:pPr algn="ctr">
              <a:lnSpc>
                <a:spcPct val="100000"/>
              </a:lnSpc>
              <a:spcBef>
                <a:spcPts val="95"/>
              </a:spcBef>
            </a:pPr>
            <a:r>
              <a:rPr lang="ru-RU" sz="1600" spc="-10" dirty="0" smtClean="0">
                <a:solidFill>
                  <a:srgbClr val="FFFFFF"/>
                </a:solidFill>
                <a:latin typeface="Arial"/>
                <a:cs typeface="Arial"/>
              </a:rPr>
              <a:t>    </a:t>
            </a:r>
            <a:r>
              <a:rPr sz="1600" spc="-10" dirty="0" err="1" smtClean="0">
                <a:solidFill>
                  <a:srgbClr val="FFFFFF"/>
                </a:solidFill>
                <a:latin typeface="Arial"/>
                <a:cs typeface="Arial"/>
              </a:rPr>
              <a:t>Обращение</a:t>
            </a:r>
            <a:r>
              <a:rPr sz="1600" spc="25" dirty="0" smtClean="0">
                <a:solidFill>
                  <a:srgbClr val="FFFFFF"/>
                </a:solidFill>
                <a:latin typeface="Arial"/>
                <a:cs typeface="Arial"/>
              </a:rPr>
              <a:t> </a:t>
            </a:r>
            <a:r>
              <a:rPr sz="1600" spc="-25" dirty="0" err="1" smtClean="0">
                <a:solidFill>
                  <a:srgbClr val="FFFFFF"/>
                </a:solidFill>
                <a:latin typeface="Arial"/>
                <a:cs typeface="Arial"/>
              </a:rPr>
              <a:t>Главы</a:t>
            </a:r>
            <a:r>
              <a:rPr sz="1600" dirty="0" smtClean="0">
                <a:solidFill>
                  <a:srgbClr val="FFFFFF"/>
                </a:solidFill>
                <a:latin typeface="Arial"/>
                <a:cs typeface="Arial"/>
              </a:rPr>
              <a:t> </a:t>
            </a:r>
            <a:r>
              <a:rPr sz="1600" spc="-10" dirty="0">
                <a:solidFill>
                  <a:srgbClr val="FFFFFF"/>
                </a:solidFill>
                <a:latin typeface="Arial"/>
                <a:cs typeface="Arial"/>
              </a:rPr>
              <a:t>муниципального</a:t>
            </a:r>
            <a:r>
              <a:rPr sz="1600" spc="50" dirty="0">
                <a:solidFill>
                  <a:srgbClr val="FFFFFF"/>
                </a:solidFill>
                <a:latin typeface="Arial"/>
                <a:cs typeface="Arial"/>
              </a:rPr>
              <a:t> </a:t>
            </a:r>
            <a:r>
              <a:rPr sz="1600" spc="-10" dirty="0">
                <a:solidFill>
                  <a:srgbClr val="FFFFFF"/>
                </a:solidFill>
                <a:latin typeface="Arial"/>
                <a:cs typeface="Arial"/>
              </a:rPr>
              <a:t>образования</a:t>
            </a:r>
            <a:endParaRPr sz="1600" dirty="0">
              <a:latin typeface="Arial"/>
              <a:cs typeface="Arial"/>
            </a:endParaRPr>
          </a:p>
          <a:p>
            <a:pPr marL="1270" algn="ctr">
              <a:lnSpc>
                <a:spcPct val="100000"/>
              </a:lnSpc>
            </a:pPr>
            <a:r>
              <a:rPr sz="1600" spc="-10" dirty="0">
                <a:solidFill>
                  <a:srgbClr val="FFFFFF"/>
                </a:solidFill>
                <a:latin typeface="Arial"/>
                <a:cs typeface="Arial"/>
              </a:rPr>
              <a:t>«</a:t>
            </a:r>
            <a:r>
              <a:rPr sz="1600" spc="-10">
                <a:solidFill>
                  <a:srgbClr val="FFFFFF"/>
                </a:solidFill>
                <a:latin typeface="Arial"/>
                <a:cs typeface="Arial"/>
              </a:rPr>
              <a:t>Сычевский</a:t>
            </a:r>
            <a:r>
              <a:rPr sz="1600" spc="5">
                <a:solidFill>
                  <a:srgbClr val="FFFFFF"/>
                </a:solidFill>
                <a:latin typeface="Arial"/>
                <a:cs typeface="Arial"/>
              </a:rPr>
              <a:t> </a:t>
            </a:r>
            <a:r>
              <a:rPr lang="ru-RU" sz="1600" spc="-10" dirty="0" smtClean="0">
                <a:solidFill>
                  <a:srgbClr val="FFFFFF"/>
                </a:solidFill>
                <a:latin typeface="Arial"/>
                <a:cs typeface="Arial"/>
              </a:rPr>
              <a:t>муниципальный округ</a:t>
            </a:r>
            <a:r>
              <a:rPr sz="1600" spc="-10" smtClean="0">
                <a:solidFill>
                  <a:srgbClr val="FFFFFF"/>
                </a:solidFill>
                <a:latin typeface="Arial"/>
                <a:cs typeface="Arial"/>
              </a:rPr>
              <a:t>»</a:t>
            </a:r>
            <a:r>
              <a:rPr sz="1600" spc="25" smtClean="0">
                <a:solidFill>
                  <a:srgbClr val="FFFFFF"/>
                </a:solidFill>
                <a:latin typeface="Arial"/>
                <a:cs typeface="Arial"/>
              </a:rPr>
              <a:t> </a:t>
            </a:r>
            <a:r>
              <a:rPr sz="1600" spc="-10" dirty="0">
                <a:solidFill>
                  <a:srgbClr val="FFFFFF"/>
                </a:solidFill>
                <a:latin typeface="Arial"/>
                <a:cs typeface="Arial"/>
              </a:rPr>
              <a:t>Смоленской</a:t>
            </a:r>
            <a:r>
              <a:rPr sz="1600" spc="25" dirty="0">
                <a:solidFill>
                  <a:srgbClr val="FFFFFF"/>
                </a:solidFill>
                <a:latin typeface="Arial"/>
                <a:cs typeface="Arial"/>
              </a:rPr>
              <a:t> </a:t>
            </a:r>
            <a:r>
              <a:rPr sz="1600" spc="-15" dirty="0">
                <a:solidFill>
                  <a:srgbClr val="FFFFFF"/>
                </a:solidFill>
                <a:latin typeface="Arial"/>
                <a:cs typeface="Arial"/>
              </a:rPr>
              <a:t>области</a:t>
            </a:r>
            <a:endParaRPr sz="1600" dirty="0">
              <a:latin typeface="Arial"/>
              <a:cs typeface="Arial"/>
            </a:endParaRPr>
          </a:p>
        </p:txBody>
      </p:sp>
      <p:sp>
        <p:nvSpPr>
          <p:cNvPr id="4" name="object 4"/>
          <p:cNvSpPr txBox="1"/>
          <p:nvPr/>
        </p:nvSpPr>
        <p:spPr>
          <a:xfrm>
            <a:off x="3415665" y="3175254"/>
            <a:ext cx="2496185" cy="208279"/>
          </a:xfrm>
          <a:prstGeom prst="rect">
            <a:avLst/>
          </a:prstGeom>
        </p:spPr>
        <p:txBody>
          <a:bodyPr vert="horz" wrap="square" lIns="0" tIns="12700" rIns="0" bIns="0" rtlCol="0">
            <a:spAutoFit/>
          </a:bodyPr>
          <a:lstStyle/>
          <a:p>
            <a:pPr marL="12700">
              <a:lnSpc>
                <a:spcPct val="100000"/>
              </a:lnSpc>
              <a:spcBef>
                <a:spcPts val="100"/>
              </a:spcBef>
              <a:tabLst>
                <a:tab pos="1337310" algn="l"/>
                <a:tab pos="2000250" algn="l"/>
              </a:tabLst>
            </a:pPr>
            <a:r>
              <a:rPr sz="1200" dirty="0">
                <a:latin typeface="Arial"/>
                <a:cs typeface="Arial"/>
              </a:rPr>
              <a:t>Муниципальные	</a:t>
            </a:r>
            <a:r>
              <a:rPr sz="1200" spc="-10" dirty="0">
                <a:latin typeface="Arial"/>
                <a:cs typeface="Arial"/>
              </a:rPr>
              <a:t>органы	власти</a:t>
            </a:r>
            <a:endParaRPr sz="1200">
              <a:latin typeface="Arial"/>
              <a:cs typeface="Arial"/>
            </a:endParaRPr>
          </a:p>
        </p:txBody>
      </p:sp>
      <p:sp>
        <p:nvSpPr>
          <p:cNvPr id="5" name="object 5"/>
          <p:cNvSpPr txBox="1"/>
          <p:nvPr/>
        </p:nvSpPr>
        <p:spPr>
          <a:xfrm>
            <a:off x="6049771" y="3175254"/>
            <a:ext cx="1121410" cy="208279"/>
          </a:xfrm>
          <a:prstGeom prst="rect">
            <a:avLst/>
          </a:prstGeom>
        </p:spPr>
        <p:txBody>
          <a:bodyPr vert="horz" wrap="square" lIns="0" tIns="12700" rIns="0" bIns="0" rtlCol="0">
            <a:spAutoFit/>
          </a:bodyPr>
          <a:lstStyle/>
          <a:p>
            <a:pPr marL="12700">
              <a:lnSpc>
                <a:spcPct val="100000"/>
              </a:lnSpc>
              <a:spcBef>
                <a:spcPts val="100"/>
              </a:spcBef>
              <a:tabLst>
                <a:tab pos="1041400" algn="l"/>
              </a:tabLst>
            </a:pPr>
            <a:r>
              <a:rPr sz="1200" dirty="0">
                <a:latin typeface="Arial"/>
                <a:cs typeface="Arial"/>
              </a:rPr>
              <a:t>при</a:t>
            </a:r>
            <a:r>
              <a:rPr sz="1200" spc="-30" dirty="0">
                <a:latin typeface="Arial"/>
                <a:cs typeface="Arial"/>
              </a:rPr>
              <a:t>г</a:t>
            </a:r>
            <a:r>
              <a:rPr sz="1200" spc="-5" dirty="0">
                <a:latin typeface="Arial"/>
                <a:cs typeface="Arial"/>
              </a:rPr>
              <a:t>л</a:t>
            </a:r>
            <a:r>
              <a:rPr sz="1200" dirty="0">
                <a:latin typeface="Arial"/>
                <a:cs typeface="Arial"/>
              </a:rPr>
              <a:t>а</a:t>
            </a:r>
            <a:r>
              <a:rPr sz="1200" spc="-5" dirty="0">
                <a:latin typeface="Arial"/>
                <a:cs typeface="Arial"/>
              </a:rPr>
              <a:t>ш</a:t>
            </a:r>
            <a:r>
              <a:rPr sz="1200" spc="-10" dirty="0">
                <a:latin typeface="Arial"/>
                <a:cs typeface="Arial"/>
              </a:rPr>
              <a:t>а</a:t>
            </a:r>
            <a:r>
              <a:rPr sz="1200" spc="-25" dirty="0">
                <a:latin typeface="Arial"/>
                <a:cs typeface="Arial"/>
              </a:rPr>
              <a:t>ю</a:t>
            </a:r>
            <a:r>
              <a:rPr sz="1200" dirty="0">
                <a:latin typeface="Arial"/>
                <a:cs typeface="Arial"/>
              </a:rPr>
              <a:t>т	к</a:t>
            </a:r>
            <a:endParaRPr sz="1200">
              <a:latin typeface="Arial"/>
              <a:cs typeface="Arial"/>
            </a:endParaRPr>
          </a:p>
        </p:txBody>
      </p:sp>
      <p:sp>
        <p:nvSpPr>
          <p:cNvPr id="6" name="object 6"/>
          <p:cNvSpPr txBox="1"/>
          <p:nvPr/>
        </p:nvSpPr>
        <p:spPr>
          <a:xfrm>
            <a:off x="3060573" y="3358134"/>
            <a:ext cx="2428240" cy="208279"/>
          </a:xfrm>
          <a:prstGeom prst="rect">
            <a:avLst/>
          </a:prstGeom>
        </p:spPr>
        <p:txBody>
          <a:bodyPr vert="horz" wrap="square" lIns="0" tIns="12700" rIns="0" bIns="0" rtlCol="0">
            <a:spAutoFit/>
          </a:bodyPr>
          <a:lstStyle/>
          <a:p>
            <a:pPr marL="12700">
              <a:lnSpc>
                <a:spcPct val="100000"/>
              </a:lnSpc>
              <a:spcBef>
                <a:spcPts val="100"/>
              </a:spcBef>
              <a:tabLst>
                <a:tab pos="1315720" algn="l"/>
                <a:tab pos="2329180" algn="l"/>
              </a:tabLst>
            </a:pPr>
            <a:r>
              <a:rPr sz="1200" spc="10" dirty="0">
                <a:latin typeface="Arial"/>
                <a:cs typeface="Arial"/>
              </a:rPr>
              <a:t>с</a:t>
            </a:r>
            <a:r>
              <a:rPr sz="1200" spc="-20" dirty="0">
                <a:latin typeface="Arial"/>
                <a:cs typeface="Arial"/>
              </a:rPr>
              <a:t>о</a:t>
            </a:r>
            <a:r>
              <a:rPr sz="1200" spc="-10" dirty="0">
                <a:latin typeface="Arial"/>
                <a:cs typeface="Arial"/>
              </a:rPr>
              <a:t>тр</a:t>
            </a:r>
            <a:r>
              <a:rPr sz="1200" spc="-50" dirty="0">
                <a:latin typeface="Arial"/>
                <a:cs typeface="Arial"/>
              </a:rPr>
              <a:t>у</a:t>
            </a:r>
            <a:r>
              <a:rPr sz="1200" spc="-5" dirty="0">
                <a:latin typeface="Arial"/>
                <a:cs typeface="Arial"/>
              </a:rPr>
              <a:t>дничес</a:t>
            </a:r>
            <a:r>
              <a:rPr sz="1200" dirty="0">
                <a:latin typeface="Arial"/>
                <a:cs typeface="Arial"/>
              </a:rPr>
              <a:t>т</a:t>
            </a:r>
            <a:r>
              <a:rPr sz="1200" spc="-30" dirty="0">
                <a:latin typeface="Arial"/>
                <a:cs typeface="Arial"/>
              </a:rPr>
              <a:t>в</a:t>
            </a:r>
            <a:r>
              <a:rPr sz="1200" dirty="0">
                <a:latin typeface="Arial"/>
                <a:cs typeface="Arial"/>
              </a:rPr>
              <a:t>у	инвес</a:t>
            </a:r>
            <a:r>
              <a:rPr sz="1200" spc="-20" dirty="0">
                <a:latin typeface="Arial"/>
                <a:cs typeface="Arial"/>
              </a:rPr>
              <a:t>т</a:t>
            </a:r>
            <a:r>
              <a:rPr sz="1200" spc="-10" dirty="0">
                <a:latin typeface="Arial"/>
                <a:cs typeface="Arial"/>
              </a:rPr>
              <a:t>о</a:t>
            </a:r>
            <a:r>
              <a:rPr sz="1200" dirty="0">
                <a:latin typeface="Arial"/>
                <a:cs typeface="Arial"/>
              </a:rPr>
              <a:t>ров	и</a:t>
            </a:r>
            <a:endParaRPr sz="1200">
              <a:latin typeface="Arial"/>
              <a:cs typeface="Arial"/>
            </a:endParaRPr>
          </a:p>
        </p:txBody>
      </p:sp>
      <p:sp>
        <p:nvSpPr>
          <p:cNvPr id="7" name="object 7"/>
          <p:cNvSpPr txBox="1"/>
          <p:nvPr/>
        </p:nvSpPr>
        <p:spPr>
          <a:xfrm>
            <a:off x="3060573" y="3540709"/>
            <a:ext cx="2581275" cy="208915"/>
          </a:xfrm>
          <a:prstGeom prst="rect">
            <a:avLst/>
          </a:prstGeom>
        </p:spPr>
        <p:txBody>
          <a:bodyPr vert="horz" wrap="square" lIns="0" tIns="12700" rIns="0" bIns="0" rtlCol="0">
            <a:spAutoFit/>
          </a:bodyPr>
          <a:lstStyle/>
          <a:p>
            <a:pPr marL="12700">
              <a:lnSpc>
                <a:spcPct val="100000"/>
              </a:lnSpc>
              <a:spcBef>
                <a:spcPts val="100"/>
              </a:spcBef>
              <a:tabLst>
                <a:tab pos="1073150" algn="l"/>
                <a:tab pos="1807845" algn="l"/>
              </a:tabLst>
            </a:pPr>
            <a:r>
              <a:rPr sz="1200" spc="-5" dirty="0">
                <a:latin typeface="Arial"/>
                <a:cs typeface="Arial"/>
              </a:rPr>
              <a:t>поддержку	своим	</a:t>
            </a:r>
            <a:r>
              <a:rPr sz="1200" spc="-10" dirty="0">
                <a:latin typeface="Arial"/>
                <a:cs typeface="Arial"/>
              </a:rPr>
              <a:t>партнерам</a:t>
            </a:r>
            <a:endParaRPr sz="1200">
              <a:latin typeface="Arial"/>
              <a:cs typeface="Arial"/>
            </a:endParaRPr>
          </a:p>
        </p:txBody>
      </p:sp>
      <p:sp>
        <p:nvSpPr>
          <p:cNvPr id="8" name="object 8"/>
          <p:cNvSpPr txBox="1"/>
          <p:nvPr/>
        </p:nvSpPr>
        <p:spPr>
          <a:xfrm>
            <a:off x="5662676" y="3358134"/>
            <a:ext cx="1508125" cy="391795"/>
          </a:xfrm>
          <a:prstGeom prst="rect">
            <a:avLst/>
          </a:prstGeom>
        </p:spPr>
        <p:txBody>
          <a:bodyPr vert="horz" wrap="square" lIns="0" tIns="12700" rIns="0" bIns="0" rtlCol="0">
            <a:spAutoFit/>
          </a:bodyPr>
          <a:lstStyle/>
          <a:p>
            <a:pPr marR="5080" algn="r">
              <a:lnSpc>
                <a:spcPct val="100000"/>
              </a:lnSpc>
              <a:spcBef>
                <a:spcPts val="100"/>
              </a:spcBef>
              <a:tabLst>
                <a:tab pos="675005" algn="l"/>
              </a:tabLst>
            </a:pPr>
            <a:r>
              <a:rPr sz="1200" spc="-15" dirty="0">
                <a:latin typeface="Arial"/>
                <a:cs typeface="Arial"/>
              </a:rPr>
              <a:t>готовы	</a:t>
            </a:r>
            <a:r>
              <a:rPr sz="1200" spc="-10" dirty="0">
                <a:latin typeface="Arial"/>
                <a:cs typeface="Arial"/>
              </a:rPr>
              <a:t>обеспечить</a:t>
            </a:r>
            <a:endParaRPr sz="1200">
              <a:latin typeface="Arial"/>
              <a:cs typeface="Arial"/>
            </a:endParaRPr>
          </a:p>
          <a:p>
            <a:pPr marR="5715" algn="r">
              <a:lnSpc>
                <a:spcPct val="100000"/>
              </a:lnSpc>
              <a:tabLst>
                <a:tab pos="383540" algn="l"/>
              </a:tabLst>
            </a:pPr>
            <a:r>
              <a:rPr sz="1200" dirty="0">
                <a:latin typeface="Arial"/>
                <a:cs typeface="Arial"/>
              </a:rPr>
              <a:t>в	</a:t>
            </a:r>
            <a:r>
              <a:rPr sz="1200" spc="-5" dirty="0">
                <a:latin typeface="Arial"/>
                <a:cs typeface="Arial"/>
              </a:rPr>
              <a:t>реализации</a:t>
            </a:r>
            <a:endParaRPr sz="1200">
              <a:latin typeface="Arial"/>
              <a:cs typeface="Arial"/>
            </a:endParaRPr>
          </a:p>
        </p:txBody>
      </p:sp>
      <p:sp>
        <p:nvSpPr>
          <p:cNvPr id="9" name="object 9"/>
          <p:cNvSpPr txBox="1"/>
          <p:nvPr/>
        </p:nvSpPr>
        <p:spPr>
          <a:xfrm>
            <a:off x="3060573" y="3724148"/>
            <a:ext cx="4109720"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a:cs typeface="Arial"/>
              </a:rPr>
              <a:t>инвестиционных</a:t>
            </a:r>
            <a:r>
              <a:rPr sz="1200" spc="180" dirty="0">
                <a:latin typeface="Arial"/>
                <a:cs typeface="Arial"/>
              </a:rPr>
              <a:t> </a:t>
            </a:r>
            <a:r>
              <a:rPr sz="1200" spc="-5" dirty="0">
                <a:latin typeface="Arial"/>
                <a:cs typeface="Arial"/>
              </a:rPr>
              <a:t>проектов,</a:t>
            </a:r>
            <a:r>
              <a:rPr sz="1200" spc="195" dirty="0">
                <a:latin typeface="Arial"/>
                <a:cs typeface="Arial"/>
              </a:rPr>
              <a:t> </a:t>
            </a:r>
            <a:r>
              <a:rPr sz="1200" spc="-10" dirty="0">
                <a:latin typeface="Arial"/>
                <a:cs typeface="Arial"/>
              </a:rPr>
              <a:t>обеспечивающих</a:t>
            </a:r>
            <a:r>
              <a:rPr sz="1200" spc="170" dirty="0">
                <a:latin typeface="Arial"/>
                <a:cs typeface="Arial"/>
              </a:rPr>
              <a:t> </a:t>
            </a:r>
            <a:r>
              <a:rPr sz="1200" dirty="0">
                <a:latin typeface="Arial"/>
                <a:cs typeface="Arial"/>
              </a:rPr>
              <a:t>социально- </a:t>
            </a:r>
            <a:r>
              <a:rPr sz="1200" spc="-315" dirty="0">
                <a:latin typeface="Arial"/>
                <a:cs typeface="Arial"/>
              </a:rPr>
              <a:t> </a:t>
            </a:r>
            <a:r>
              <a:rPr sz="1200" spc="-5" dirty="0">
                <a:latin typeface="Arial"/>
                <a:cs typeface="Arial"/>
              </a:rPr>
              <a:t>экономическое</a:t>
            </a:r>
            <a:r>
              <a:rPr sz="1200" spc="140" dirty="0">
                <a:latin typeface="Arial"/>
                <a:cs typeface="Arial"/>
              </a:rPr>
              <a:t> </a:t>
            </a:r>
            <a:r>
              <a:rPr sz="1200" spc="-5" dirty="0">
                <a:latin typeface="Arial"/>
                <a:cs typeface="Arial"/>
              </a:rPr>
              <a:t>развитие</a:t>
            </a:r>
            <a:r>
              <a:rPr sz="1200" spc="135" dirty="0">
                <a:latin typeface="Arial"/>
                <a:cs typeface="Arial"/>
              </a:rPr>
              <a:t> </a:t>
            </a:r>
            <a:r>
              <a:rPr sz="1200" spc="-5" dirty="0">
                <a:latin typeface="Arial"/>
                <a:cs typeface="Arial"/>
              </a:rPr>
              <a:t>муниципального</a:t>
            </a:r>
            <a:r>
              <a:rPr sz="1200" spc="110" dirty="0">
                <a:latin typeface="Arial"/>
                <a:cs typeface="Arial"/>
              </a:rPr>
              <a:t> </a:t>
            </a:r>
            <a:r>
              <a:rPr sz="1200" spc="-10" dirty="0">
                <a:latin typeface="Arial"/>
                <a:cs typeface="Arial"/>
              </a:rPr>
              <a:t>образования</a:t>
            </a:r>
            <a:endParaRPr sz="1200" dirty="0">
              <a:latin typeface="Arial"/>
              <a:cs typeface="Arial"/>
            </a:endParaRPr>
          </a:p>
          <a:p>
            <a:pPr marL="12700">
              <a:lnSpc>
                <a:spcPct val="100000"/>
              </a:lnSpc>
            </a:pPr>
            <a:r>
              <a:rPr sz="1200" spc="-5" dirty="0">
                <a:latin typeface="Arial"/>
                <a:cs typeface="Arial"/>
              </a:rPr>
              <a:t>«</a:t>
            </a:r>
            <a:r>
              <a:rPr sz="1200" spc="-5">
                <a:latin typeface="Arial"/>
                <a:cs typeface="Arial"/>
              </a:rPr>
              <a:t>Сычевский</a:t>
            </a:r>
            <a:r>
              <a:rPr sz="1200" spc="-20">
                <a:latin typeface="Arial"/>
                <a:cs typeface="Arial"/>
              </a:rPr>
              <a:t> </a:t>
            </a:r>
            <a:r>
              <a:rPr lang="ru-RU" sz="1200" dirty="0" smtClean="0">
                <a:latin typeface="Arial"/>
                <a:cs typeface="Arial"/>
              </a:rPr>
              <a:t>муниципальный округ</a:t>
            </a:r>
            <a:r>
              <a:rPr sz="1200" smtClean="0">
                <a:latin typeface="Arial"/>
                <a:cs typeface="Arial"/>
              </a:rPr>
              <a:t>»</a:t>
            </a:r>
            <a:r>
              <a:rPr sz="1200" spc="-40" smtClean="0">
                <a:latin typeface="Arial"/>
                <a:cs typeface="Arial"/>
              </a:rPr>
              <a:t> </a:t>
            </a:r>
            <a:r>
              <a:rPr sz="1200" spc="-5" dirty="0">
                <a:latin typeface="Arial"/>
                <a:cs typeface="Arial"/>
              </a:rPr>
              <a:t>Смоленской</a:t>
            </a:r>
            <a:r>
              <a:rPr sz="1200" spc="-25" dirty="0">
                <a:latin typeface="Arial"/>
                <a:cs typeface="Arial"/>
              </a:rPr>
              <a:t> </a:t>
            </a:r>
            <a:r>
              <a:rPr sz="1200" spc="-10" dirty="0">
                <a:latin typeface="Arial"/>
                <a:cs typeface="Arial"/>
              </a:rPr>
              <a:t>области.</a:t>
            </a:r>
            <a:endParaRPr sz="1200" dirty="0">
              <a:latin typeface="Arial"/>
              <a:cs typeface="Arial"/>
            </a:endParaRPr>
          </a:p>
        </p:txBody>
      </p:sp>
      <p:sp>
        <p:nvSpPr>
          <p:cNvPr id="10" name="object 10"/>
          <p:cNvSpPr txBox="1"/>
          <p:nvPr/>
        </p:nvSpPr>
        <p:spPr>
          <a:xfrm>
            <a:off x="3060573" y="1120597"/>
            <a:ext cx="4111625" cy="2080260"/>
          </a:xfrm>
          <a:prstGeom prst="rect">
            <a:avLst/>
          </a:prstGeom>
        </p:spPr>
        <p:txBody>
          <a:bodyPr vert="horz" wrap="square" lIns="0" tIns="13335" rIns="0" bIns="0" rtlCol="0">
            <a:spAutoFit/>
          </a:bodyPr>
          <a:lstStyle/>
          <a:p>
            <a:pPr marL="1905" algn="ctr">
              <a:lnSpc>
                <a:spcPct val="100000"/>
              </a:lnSpc>
              <a:spcBef>
                <a:spcPts val="105"/>
              </a:spcBef>
            </a:pPr>
            <a:r>
              <a:rPr sz="1400" dirty="0">
                <a:solidFill>
                  <a:srgbClr val="235676"/>
                </a:solidFill>
                <a:latin typeface="Arial"/>
                <a:cs typeface="Arial"/>
              </a:rPr>
              <a:t>Дорогие</a:t>
            </a:r>
            <a:r>
              <a:rPr sz="1400" spc="-55" dirty="0">
                <a:solidFill>
                  <a:srgbClr val="235676"/>
                </a:solidFill>
                <a:latin typeface="Arial"/>
                <a:cs typeface="Arial"/>
              </a:rPr>
              <a:t> </a:t>
            </a:r>
            <a:r>
              <a:rPr sz="1400" spc="-10" dirty="0">
                <a:solidFill>
                  <a:srgbClr val="235676"/>
                </a:solidFill>
                <a:latin typeface="Arial"/>
                <a:cs typeface="Arial"/>
              </a:rPr>
              <a:t>друзья!</a:t>
            </a:r>
            <a:endParaRPr sz="1400" dirty="0">
              <a:latin typeface="Arial"/>
              <a:cs typeface="Arial"/>
            </a:endParaRPr>
          </a:p>
          <a:p>
            <a:pPr>
              <a:lnSpc>
                <a:spcPct val="100000"/>
              </a:lnSpc>
              <a:spcBef>
                <a:spcPts val="35"/>
              </a:spcBef>
            </a:pPr>
            <a:endParaRPr sz="1300" dirty="0">
              <a:latin typeface="Arial"/>
              <a:cs typeface="Arial"/>
            </a:endParaRPr>
          </a:p>
          <a:p>
            <a:pPr marL="12700" marR="5080" indent="397510" algn="just">
              <a:lnSpc>
                <a:spcPct val="100000"/>
              </a:lnSpc>
            </a:pPr>
            <a:r>
              <a:rPr sz="1200" smtClean="0">
                <a:latin typeface="Arial"/>
                <a:cs typeface="Arial"/>
              </a:rPr>
              <a:t>Наш</a:t>
            </a:r>
            <a:r>
              <a:rPr lang="ru-RU" sz="1200" spc="5" dirty="0" smtClean="0">
                <a:latin typeface="Arial"/>
                <a:cs typeface="Arial"/>
              </a:rPr>
              <a:t> </a:t>
            </a:r>
            <a:r>
              <a:rPr sz="1200" spc="-5" smtClean="0">
                <a:latin typeface="Arial"/>
                <a:cs typeface="Arial"/>
              </a:rPr>
              <a:t>Сычевский</a:t>
            </a:r>
            <a:r>
              <a:rPr sz="1200" smtClean="0">
                <a:latin typeface="Arial"/>
                <a:cs typeface="Arial"/>
              </a:rPr>
              <a:t> </a:t>
            </a:r>
            <a:r>
              <a:rPr lang="ru-RU" sz="1200" spc="-5" dirty="0" smtClean="0">
                <a:latin typeface="Arial"/>
                <a:cs typeface="Arial"/>
              </a:rPr>
              <a:t>муниципальный округ</a:t>
            </a:r>
            <a:r>
              <a:rPr sz="1200" smtClean="0">
                <a:latin typeface="Arial"/>
                <a:cs typeface="Arial"/>
              </a:rPr>
              <a:t> </a:t>
            </a:r>
            <a:r>
              <a:rPr sz="1200" spc="-15" dirty="0">
                <a:latin typeface="Arial"/>
                <a:cs typeface="Arial"/>
              </a:rPr>
              <a:t>богат</a:t>
            </a:r>
            <a:r>
              <a:rPr sz="1200" spc="-10" dirty="0">
                <a:latin typeface="Arial"/>
                <a:cs typeface="Arial"/>
              </a:rPr>
              <a:t> </a:t>
            </a:r>
            <a:r>
              <a:rPr sz="1200" spc="-5" dirty="0">
                <a:latin typeface="Arial"/>
                <a:cs typeface="Arial"/>
              </a:rPr>
              <a:t>историей, </a:t>
            </a:r>
            <a:r>
              <a:rPr sz="1200" dirty="0">
                <a:latin typeface="Arial"/>
                <a:cs typeface="Arial"/>
              </a:rPr>
              <a:t> </a:t>
            </a:r>
            <a:r>
              <a:rPr sz="1200" spc="-10" dirty="0">
                <a:latin typeface="Arial"/>
                <a:cs typeface="Arial"/>
              </a:rPr>
              <a:t>неповторимой природой </a:t>
            </a:r>
            <a:r>
              <a:rPr sz="1200" spc="-5" dirty="0">
                <a:latin typeface="Arial"/>
                <a:cs typeface="Arial"/>
              </a:rPr>
              <a:t>земли Сычевской, радушием </a:t>
            </a:r>
            <a:r>
              <a:rPr sz="1200" dirty="0">
                <a:latin typeface="Arial"/>
                <a:cs typeface="Arial"/>
              </a:rPr>
              <a:t>и </a:t>
            </a:r>
            <a:r>
              <a:rPr sz="1200" spc="5" dirty="0">
                <a:latin typeface="Arial"/>
                <a:cs typeface="Arial"/>
              </a:rPr>
              <a:t> </a:t>
            </a:r>
            <a:r>
              <a:rPr sz="1200" spc="-15" dirty="0">
                <a:latin typeface="Arial"/>
                <a:cs typeface="Arial"/>
              </a:rPr>
              <a:t>доброжелательностью </a:t>
            </a:r>
            <a:r>
              <a:rPr sz="1200" spc="-5" dirty="0">
                <a:latin typeface="Arial"/>
                <a:cs typeface="Arial"/>
              </a:rPr>
              <a:t>сычевлян. На </a:t>
            </a:r>
            <a:r>
              <a:rPr sz="1200" spc="-10">
                <a:latin typeface="Arial"/>
                <a:cs typeface="Arial"/>
              </a:rPr>
              <a:t>территории </a:t>
            </a:r>
            <a:r>
              <a:rPr lang="ru-RU" sz="1200" spc="-5" dirty="0" smtClean="0">
                <a:latin typeface="Arial"/>
                <a:cs typeface="Arial"/>
              </a:rPr>
              <a:t>округа</a:t>
            </a:r>
            <a:r>
              <a:rPr sz="1200" spc="-5" smtClean="0">
                <a:latin typeface="Arial"/>
                <a:cs typeface="Arial"/>
              </a:rPr>
              <a:t> </a:t>
            </a:r>
            <a:r>
              <a:rPr sz="1200" smtClean="0">
                <a:latin typeface="Arial"/>
                <a:cs typeface="Arial"/>
              </a:rPr>
              <a:t> </a:t>
            </a:r>
            <a:r>
              <a:rPr sz="1200" spc="-5" dirty="0">
                <a:latin typeface="Arial"/>
                <a:cs typeface="Arial"/>
              </a:rPr>
              <a:t>немало</a:t>
            </a:r>
            <a:r>
              <a:rPr sz="1200" dirty="0">
                <a:latin typeface="Arial"/>
                <a:cs typeface="Arial"/>
              </a:rPr>
              <a:t> </a:t>
            </a:r>
            <a:r>
              <a:rPr sz="1200" spc="-5" dirty="0">
                <a:latin typeface="Arial"/>
                <a:cs typeface="Arial"/>
              </a:rPr>
              <a:t>памятников</a:t>
            </a:r>
            <a:r>
              <a:rPr sz="1200" dirty="0">
                <a:latin typeface="Arial"/>
                <a:cs typeface="Arial"/>
              </a:rPr>
              <a:t> </a:t>
            </a:r>
            <a:r>
              <a:rPr sz="1200" spc="-10" dirty="0">
                <a:latin typeface="Arial"/>
                <a:cs typeface="Arial"/>
              </a:rPr>
              <a:t>археологии,</a:t>
            </a:r>
            <a:r>
              <a:rPr sz="1200" spc="-5" dirty="0">
                <a:latin typeface="Arial"/>
                <a:cs typeface="Arial"/>
              </a:rPr>
              <a:t> истории,</a:t>
            </a:r>
            <a:r>
              <a:rPr sz="1200" dirty="0">
                <a:latin typeface="Arial"/>
                <a:cs typeface="Arial"/>
              </a:rPr>
              <a:t> </a:t>
            </a:r>
            <a:r>
              <a:rPr sz="1200" spc="-20" dirty="0">
                <a:latin typeface="Arial"/>
                <a:cs typeface="Arial"/>
              </a:rPr>
              <a:t>культовой</a:t>
            </a:r>
            <a:r>
              <a:rPr sz="1200" spc="-15" dirty="0">
                <a:latin typeface="Arial"/>
                <a:cs typeface="Arial"/>
              </a:rPr>
              <a:t> </a:t>
            </a:r>
            <a:r>
              <a:rPr sz="1200" dirty="0">
                <a:latin typeface="Arial"/>
                <a:cs typeface="Arial"/>
              </a:rPr>
              <a:t>и </a:t>
            </a:r>
            <a:r>
              <a:rPr sz="1200" spc="5" dirty="0">
                <a:latin typeface="Arial"/>
                <a:cs typeface="Arial"/>
              </a:rPr>
              <a:t> </a:t>
            </a:r>
            <a:r>
              <a:rPr sz="1200" spc="-10" dirty="0">
                <a:latin typeface="Arial"/>
                <a:cs typeface="Arial"/>
              </a:rPr>
              <a:t>усадебной</a:t>
            </a:r>
            <a:r>
              <a:rPr sz="1200" spc="-5" dirty="0">
                <a:latin typeface="Arial"/>
                <a:cs typeface="Arial"/>
              </a:rPr>
              <a:t> </a:t>
            </a:r>
            <a:r>
              <a:rPr sz="1200" spc="-20" dirty="0">
                <a:latin typeface="Arial"/>
                <a:cs typeface="Arial"/>
              </a:rPr>
              <a:t>культуры.</a:t>
            </a:r>
            <a:r>
              <a:rPr sz="1200" spc="295" dirty="0">
                <a:latin typeface="Arial"/>
                <a:cs typeface="Arial"/>
              </a:rPr>
              <a:t> </a:t>
            </a:r>
            <a:r>
              <a:rPr sz="1200" dirty="0">
                <a:latin typeface="Arial"/>
                <a:cs typeface="Arial"/>
              </a:rPr>
              <a:t>По</a:t>
            </a:r>
            <a:r>
              <a:rPr sz="1200" spc="5" dirty="0">
                <a:latin typeface="Arial"/>
                <a:cs typeface="Arial"/>
              </a:rPr>
              <a:t> </a:t>
            </a:r>
            <a:r>
              <a:rPr sz="1200" spc="-5" dirty="0">
                <a:latin typeface="Arial"/>
                <a:cs typeface="Arial"/>
              </a:rPr>
              <a:t>праву</a:t>
            </a:r>
            <a:r>
              <a:rPr sz="1200" dirty="0">
                <a:latin typeface="Arial"/>
                <a:cs typeface="Arial"/>
              </a:rPr>
              <a:t> </a:t>
            </a:r>
            <a:r>
              <a:rPr sz="1200" spc="-5" dirty="0">
                <a:latin typeface="Arial"/>
                <a:cs typeface="Arial"/>
              </a:rPr>
              <a:t>сычевляне</a:t>
            </a:r>
            <a:r>
              <a:rPr sz="1200" dirty="0">
                <a:latin typeface="Arial"/>
                <a:cs typeface="Arial"/>
              </a:rPr>
              <a:t> </a:t>
            </a:r>
            <a:r>
              <a:rPr sz="1200" spc="-10" dirty="0">
                <a:latin typeface="Arial"/>
                <a:cs typeface="Arial"/>
              </a:rPr>
              <a:t>гордятся </a:t>
            </a:r>
            <a:r>
              <a:rPr sz="1200" spc="-5" dirty="0">
                <a:latin typeface="Arial"/>
                <a:cs typeface="Arial"/>
              </a:rPr>
              <a:t> своими</a:t>
            </a:r>
            <a:r>
              <a:rPr sz="1200" dirty="0">
                <a:latin typeface="Arial"/>
                <a:cs typeface="Arial"/>
              </a:rPr>
              <a:t> </a:t>
            </a:r>
            <a:r>
              <a:rPr sz="1200" spc="-5" dirty="0">
                <a:latin typeface="Arial"/>
                <a:cs typeface="Arial"/>
              </a:rPr>
              <a:t>предками,</a:t>
            </a:r>
            <a:r>
              <a:rPr sz="1200" dirty="0">
                <a:latin typeface="Arial"/>
                <a:cs typeface="Arial"/>
              </a:rPr>
              <a:t> </a:t>
            </a:r>
            <a:r>
              <a:rPr sz="1200" spc="-10" dirty="0">
                <a:latin typeface="Arial"/>
                <a:cs typeface="Arial"/>
              </a:rPr>
              <a:t>которые</a:t>
            </a:r>
            <a:r>
              <a:rPr sz="1200" spc="-5" dirty="0">
                <a:latin typeface="Arial"/>
                <a:cs typeface="Arial"/>
              </a:rPr>
              <a:t> </a:t>
            </a:r>
            <a:r>
              <a:rPr sz="1200" spc="-15" dirty="0">
                <a:latin typeface="Arial"/>
                <a:cs typeface="Arial"/>
              </a:rPr>
              <a:t>умели</a:t>
            </a:r>
            <a:r>
              <a:rPr sz="1200" spc="-10" dirty="0">
                <a:latin typeface="Arial"/>
                <a:cs typeface="Arial"/>
              </a:rPr>
              <a:t> </a:t>
            </a:r>
            <a:r>
              <a:rPr sz="1200" dirty="0">
                <a:latin typeface="Arial"/>
                <a:cs typeface="Arial"/>
              </a:rPr>
              <a:t>и</a:t>
            </a:r>
            <a:r>
              <a:rPr sz="1200" spc="5" dirty="0">
                <a:latin typeface="Arial"/>
                <a:cs typeface="Arial"/>
              </a:rPr>
              <a:t> </a:t>
            </a:r>
            <a:r>
              <a:rPr sz="1200" spc="-5" dirty="0">
                <a:latin typeface="Arial"/>
                <a:cs typeface="Arial"/>
              </a:rPr>
              <a:t>хлеб</a:t>
            </a:r>
            <a:r>
              <a:rPr sz="1200" dirty="0">
                <a:latin typeface="Arial"/>
                <a:cs typeface="Arial"/>
              </a:rPr>
              <a:t> </a:t>
            </a:r>
            <a:r>
              <a:rPr sz="1200" spc="-5" dirty="0">
                <a:latin typeface="Arial"/>
                <a:cs typeface="Arial"/>
              </a:rPr>
              <a:t>растить</a:t>
            </a:r>
            <a:r>
              <a:rPr sz="1200" dirty="0">
                <a:latin typeface="Arial"/>
                <a:cs typeface="Arial"/>
              </a:rPr>
              <a:t> и </a:t>
            </a:r>
            <a:r>
              <a:rPr sz="1200" spc="5" dirty="0">
                <a:latin typeface="Arial"/>
                <a:cs typeface="Arial"/>
              </a:rPr>
              <a:t> </a:t>
            </a:r>
            <a:r>
              <a:rPr sz="1200" spc="-5" dirty="0">
                <a:latin typeface="Arial"/>
                <a:cs typeface="Arial"/>
              </a:rPr>
              <a:t>защищать</a:t>
            </a:r>
            <a:r>
              <a:rPr sz="1200" dirty="0">
                <a:latin typeface="Arial"/>
                <a:cs typeface="Arial"/>
              </a:rPr>
              <a:t> </a:t>
            </a:r>
            <a:r>
              <a:rPr sz="1200" spc="-15" dirty="0">
                <a:latin typeface="Arial"/>
                <a:cs typeface="Arial"/>
              </a:rPr>
              <a:t>Родину</a:t>
            </a:r>
            <a:r>
              <a:rPr sz="1200" spc="-10" dirty="0">
                <a:latin typeface="Arial"/>
                <a:cs typeface="Arial"/>
              </a:rPr>
              <a:t> от</a:t>
            </a:r>
            <a:r>
              <a:rPr sz="1200" spc="-5" dirty="0">
                <a:latin typeface="Arial"/>
                <a:cs typeface="Arial"/>
              </a:rPr>
              <a:t> иноземных</a:t>
            </a:r>
            <a:r>
              <a:rPr sz="1200" dirty="0">
                <a:latin typeface="Arial"/>
                <a:cs typeface="Arial"/>
              </a:rPr>
              <a:t> </a:t>
            </a:r>
            <a:r>
              <a:rPr sz="1200" spc="-5" dirty="0">
                <a:latin typeface="Arial"/>
                <a:cs typeface="Arial"/>
              </a:rPr>
              <a:t>захватчиков.</a:t>
            </a:r>
            <a:r>
              <a:rPr sz="1200" dirty="0">
                <a:latin typeface="Arial"/>
                <a:cs typeface="Arial"/>
              </a:rPr>
              <a:t> </a:t>
            </a:r>
            <a:r>
              <a:rPr sz="1200" spc="-5" dirty="0">
                <a:latin typeface="Arial"/>
                <a:cs typeface="Arial"/>
              </a:rPr>
              <a:t>На </a:t>
            </a:r>
            <a:r>
              <a:rPr sz="1200" dirty="0">
                <a:latin typeface="Arial"/>
                <a:cs typeface="Arial"/>
              </a:rPr>
              <a:t> </a:t>
            </a:r>
            <a:r>
              <a:rPr sz="1200" spc="-5" dirty="0">
                <a:latin typeface="Arial"/>
                <a:cs typeface="Arial"/>
              </a:rPr>
              <a:t>Сычевской</a:t>
            </a:r>
            <a:r>
              <a:rPr sz="1200" dirty="0">
                <a:latin typeface="Arial"/>
                <a:cs typeface="Arial"/>
              </a:rPr>
              <a:t> </a:t>
            </a:r>
            <a:r>
              <a:rPr sz="1200" spc="-10" dirty="0">
                <a:latin typeface="Arial"/>
                <a:cs typeface="Arial"/>
              </a:rPr>
              <a:t>земле</a:t>
            </a:r>
            <a:r>
              <a:rPr sz="1200" spc="-5" dirty="0">
                <a:latin typeface="Arial"/>
                <a:cs typeface="Arial"/>
              </a:rPr>
              <a:t> </a:t>
            </a:r>
            <a:r>
              <a:rPr sz="1200" dirty="0">
                <a:latin typeface="Arial"/>
                <a:cs typeface="Arial"/>
              </a:rPr>
              <a:t>в</a:t>
            </a:r>
            <a:r>
              <a:rPr sz="1200" spc="5" dirty="0">
                <a:latin typeface="Arial"/>
                <a:cs typeface="Arial"/>
              </a:rPr>
              <a:t> </a:t>
            </a:r>
            <a:r>
              <a:rPr sz="1200" spc="-5" dirty="0">
                <a:latin typeface="Arial"/>
                <a:cs typeface="Arial"/>
              </a:rPr>
              <a:t>1,5</a:t>
            </a:r>
            <a:r>
              <a:rPr sz="1200" dirty="0">
                <a:latin typeface="Arial"/>
                <a:cs typeface="Arial"/>
              </a:rPr>
              <a:t> км</a:t>
            </a:r>
            <a:r>
              <a:rPr sz="1200" spc="5" dirty="0">
                <a:latin typeface="Arial"/>
                <a:cs typeface="Arial"/>
              </a:rPr>
              <a:t> </a:t>
            </a:r>
            <a:r>
              <a:rPr sz="1200" spc="-20" dirty="0">
                <a:latin typeface="Arial"/>
                <a:cs typeface="Arial"/>
              </a:rPr>
              <a:t>от</a:t>
            </a:r>
            <a:r>
              <a:rPr sz="1200" spc="-15" dirty="0">
                <a:latin typeface="Arial"/>
                <a:cs typeface="Arial"/>
              </a:rPr>
              <a:t> </a:t>
            </a:r>
            <a:r>
              <a:rPr sz="1200" spc="-5" dirty="0">
                <a:latin typeface="Arial"/>
                <a:cs typeface="Arial"/>
              </a:rPr>
              <a:t>деревни</a:t>
            </a:r>
            <a:r>
              <a:rPr sz="1200" spc="320" dirty="0">
                <a:latin typeface="Arial"/>
                <a:cs typeface="Arial"/>
              </a:rPr>
              <a:t> </a:t>
            </a:r>
            <a:r>
              <a:rPr sz="1200" spc="-5" dirty="0">
                <a:latin typeface="Arial"/>
                <a:cs typeface="Arial"/>
              </a:rPr>
              <a:t>Дудкино</a:t>
            </a:r>
            <a:r>
              <a:rPr sz="1200" spc="325" dirty="0">
                <a:latin typeface="Arial"/>
                <a:cs typeface="Arial"/>
              </a:rPr>
              <a:t> </a:t>
            </a:r>
            <a:r>
              <a:rPr sz="1200" spc="-15" dirty="0">
                <a:latin typeface="Arial"/>
                <a:cs typeface="Arial"/>
              </a:rPr>
              <a:t>берет </a:t>
            </a:r>
            <a:r>
              <a:rPr sz="1200" spc="-320" dirty="0">
                <a:latin typeface="Arial"/>
                <a:cs typeface="Arial"/>
              </a:rPr>
              <a:t> </a:t>
            </a:r>
            <a:r>
              <a:rPr sz="1200" spc="-5" dirty="0">
                <a:latin typeface="Arial"/>
                <a:cs typeface="Arial"/>
              </a:rPr>
              <a:t>свое</a:t>
            </a:r>
            <a:r>
              <a:rPr sz="1200" spc="-10" dirty="0">
                <a:latin typeface="Arial"/>
                <a:cs typeface="Arial"/>
              </a:rPr>
              <a:t> </a:t>
            </a:r>
            <a:r>
              <a:rPr sz="1200" spc="-5" dirty="0">
                <a:latin typeface="Arial"/>
                <a:cs typeface="Arial"/>
              </a:rPr>
              <a:t>начало</a:t>
            </a:r>
            <a:r>
              <a:rPr sz="1200" spc="-25" dirty="0">
                <a:latin typeface="Arial"/>
                <a:cs typeface="Arial"/>
              </a:rPr>
              <a:t> </a:t>
            </a:r>
            <a:r>
              <a:rPr sz="1200" spc="-5" dirty="0">
                <a:latin typeface="Arial"/>
                <a:cs typeface="Arial"/>
              </a:rPr>
              <a:t>великая</a:t>
            </a:r>
            <a:r>
              <a:rPr sz="1200" spc="-10" dirty="0">
                <a:latin typeface="Arial"/>
                <a:cs typeface="Arial"/>
              </a:rPr>
              <a:t> </a:t>
            </a:r>
            <a:r>
              <a:rPr sz="1200" spc="-5" dirty="0">
                <a:latin typeface="Arial"/>
                <a:cs typeface="Arial"/>
              </a:rPr>
              <a:t>русская</a:t>
            </a:r>
            <a:r>
              <a:rPr sz="1200" spc="-10" dirty="0">
                <a:latin typeface="Arial"/>
                <a:cs typeface="Arial"/>
              </a:rPr>
              <a:t> </a:t>
            </a:r>
            <a:r>
              <a:rPr sz="1200" spc="5" dirty="0">
                <a:latin typeface="Arial"/>
                <a:cs typeface="Arial"/>
              </a:rPr>
              <a:t>река</a:t>
            </a:r>
            <a:r>
              <a:rPr sz="1200" spc="-15" dirty="0">
                <a:latin typeface="Arial"/>
                <a:cs typeface="Arial"/>
              </a:rPr>
              <a:t> </a:t>
            </a:r>
            <a:r>
              <a:rPr sz="1200" spc="-5" dirty="0">
                <a:latin typeface="Arial"/>
                <a:cs typeface="Arial"/>
              </a:rPr>
              <a:t>Днепр.</a:t>
            </a:r>
            <a:endParaRPr sz="1200" dirty="0">
              <a:latin typeface="Arial"/>
              <a:cs typeface="Arial"/>
            </a:endParaRPr>
          </a:p>
        </p:txBody>
      </p:sp>
      <p:sp>
        <p:nvSpPr>
          <p:cNvPr id="11" name="object 11"/>
          <p:cNvSpPr txBox="1"/>
          <p:nvPr/>
        </p:nvSpPr>
        <p:spPr>
          <a:xfrm>
            <a:off x="580408" y="3905631"/>
            <a:ext cx="1962150" cy="453390"/>
          </a:xfrm>
          <a:prstGeom prst="rect">
            <a:avLst/>
          </a:prstGeom>
        </p:spPr>
        <p:txBody>
          <a:bodyPr vert="horz" wrap="square" lIns="0" tIns="13335" rIns="0" bIns="0" rtlCol="0">
            <a:spAutoFit/>
          </a:bodyPr>
          <a:lstStyle/>
          <a:p>
            <a:pPr algn="ctr">
              <a:lnSpc>
                <a:spcPct val="100000"/>
              </a:lnSpc>
              <a:spcBef>
                <a:spcPts val="105"/>
              </a:spcBef>
            </a:pPr>
            <a:r>
              <a:rPr lang="ru-RU" sz="1400" spc="-5" dirty="0" smtClean="0">
                <a:solidFill>
                  <a:srgbClr val="235676"/>
                </a:solidFill>
                <a:latin typeface="Arial"/>
                <a:cs typeface="Arial"/>
              </a:rPr>
              <a:t>Васильева</a:t>
            </a:r>
            <a:endParaRPr sz="1400" dirty="0">
              <a:latin typeface="Arial"/>
              <a:cs typeface="Arial"/>
            </a:endParaRPr>
          </a:p>
          <a:p>
            <a:pPr algn="ctr">
              <a:lnSpc>
                <a:spcPct val="100000"/>
              </a:lnSpc>
            </a:pPr>
            <a:r>
              <a:rPr sz="1400" spc="-15" dirty="0" err="1">
                <a:solidFill>
                  <a:srgbClr val="235676"/>
                </a:solidFill>
                <a:latin typeface="Arial"/>
                <a:cs typeface="Arial"/>
              </a:rPr>
              <a:t>Татьяна</a:t>
            </a:r>
            <a:r>
              <a:rPr sz="1400" spc="-60" dirty="0">
                <a:solidFill>
                  <a:srgbClr val="235676"/>
                </a:solidFill>
                <a:latin typeface="Arial"/>
                <a:cs typeface="Arial"/>
              </a:rPr>
              <a:t> </a:t>
            </a:r>
            <a:r>
              <a:rPr lang="ru-RU" sz="1400" spc="-5" dirty="0" smtClean="0">
                <a:solidFill>
                  <a:srgbClr val="235676"/>
                </a:solidFill>
                <a:latin typeface="Arial"/>
                <a:cs typeface="Arial"/>
              </a:rPr>
              <a:t>Павловна</a:t>
            </a:r>
            <a:endParaRPr sz="1400" dirty="0">
              <a:latin typeface="Arial"/>
              <a:cs typeface="Arial"/>
            </a:endParaRPr>
          </a:p>
        </p:txBody>
      </p:sp>
      <p:sp>
        <p:nvSpPr>
          <p:cNvPr id="12" name="object 12"/>
          <p:cNvSpPr txBox="1"/>
          <p:nvPr/>
        </p:nvSpPr>
        <p:spPr>
          <a:xfrm>
            <a:off x="259791" y="4698238"/>
            <a:ext cx="6911975" cy="1897955"/>
          </a:xfrm>
          <a:prstGeom prst="rect">
            <a:avLst/>
          </a:prstGeom>
        </p:spPr>
        <p:txBody>
          <a:bodyPr vert="horz" wrap="square" lIns="0" tIns="12700" rIns="0" bIns="0" rtlCol="0">
            <a:spAutoFit/>
          </a:bodyPr>
          <a:lstStyle/>
          <a:p>
            <a:pPr marL="12700" marR="5080" indent="397510" algn="just">
              <a:lnSpc>
                <a:spcPct val="100000"/>
              </a:lnSpc>
              <a:spcBef>
                <a:spcPts val="100"/>
              </a:spcBef>
            </a:pPr>
            <a:r>
              <a:rPr sz="1200" spc="-10" dirty="0">
                <a:latin typeface="Arial"/>
                <a:cs typeface="Arial"/>
              </a:rPr>
              <a:t>Приезжайте</a:t>
            </a:r>
            <a:r>
              <a:rPr sz="1200" spc="-5" dirty="0">
                <a:latin typeface="Arial"/>
                <a:cs typeface="Arial"/>
              </a:rPr>
              <a:t> </a:t>
            </a:r>
            <a:r>
              <a:rPr sz="1200" dirty="0">
                <a:latin typeface="Arial"/>
                <a:cs typeface="Arial"/>
              </a:rPr>
              <a:t>к</a:t>
            </a:r>
            <a:r>
              <a:rPr sz="1200" spc="5" dirty="0">
                <a:latin typeface="Arial"/>
                <a:cs typeface="Arial"/>
              </a:rPr>
              <a:t> </a:t>
            </a:r>
            <a:r>
              <a:rPr sz="1200" spc="-5" dirty="0">
                <a:latin typeface="Arial"/>
                <a:cs typeface="Arial"/>
              </a:rPr>
              <a:t>нам,</a:t>
            </a:r>
            <a:r>
              <a:rPr sz="1200" dirty="0">
                <a:latin typeface="Arial"/>
                <a:cs typeface="Arial"/>
              </a:rPr>
              <a:t> мы</a:t>
            </a:r>
            <a:r>
              <a:rPr sz="1200" spc="5" dirty="0">
                <a:latin typeface="Arial"/>
                <a:cs typeface="Arial"/>
              </a:rPr>
              <a:t> </a:t>
            </a:r>
            <a:r>
              <a:rPr sz="1200" spc="-20" dirty="0">
                <a:latin typeface="Arial"/>
                <a:cs typeface="Arial"/>
              </a:rPr>
              <a:t>будем</a:t>
            </a:r>
            <a:r>
              <a:rPr sz="1200" spc="-15" dirty="0">
                <a:latin typeface="Arial"/>
                <a:cs typeface="Arial"/>
              </a:rPr>
              <a:t> </a:t>
            </a:r>
            <a:r>
              <a:rPr sz="1200" spc="-5" dirty="0">
                <a:latin typeface="Arial"/>
                <a:cs typeface="Arial"/>
              </a:rPr>
              <a:t>рады</a:t>
            </a:r>
            <a:r>
              <a:rPr sz="1200" dirty="0">
                <a:latin typeface="Arial"/>
                <a:cs typeface="Arial"/>
              </a:rPr>
              <a:t> </a:t>
            </a:r>
            <a:r>
              <a:rPr sz="1200" spc="-15" dirty="0">
                <a:latin typeface="Arial"/>
                <a:cs typeface="Arial"/>
              </a:rPr>
              <a:t>сотрудничеству</a:t>
            </a:r>
            <a:r>
              <a:rPr sz="1200" spc="-10" dirty="0">
                <a:latin typeface="Arial"/>
                <a:cs typeface="Arial"/>
              </a:rPr>
              <a:t> </a:t>
            </a:r>
            <a:r>
              <a:rPr sz="1200" dirty="0">
                <a:latin typeface="Arial"/>
                <a:cs typeface="Arial"/>
              </a:rPr>
              <a:t>с</a:t>
            </a:r>
            <a:r>
              <a:rPr sz="1200" spc="5" dirty="0">
                <a:latin typeface="Arial"/>
                <a:cs typeface="Arial"/>
              </a:rPr>
              <a:t> </a:t>
            </a:r>
            <a:r>
              <a:rPr sz="1200" spc="-5" dirty="0">
                <a:latin typeface="Arial"/>
                <a:cs typeface="Arial"/>
              </a:rPr>
              <a:t>Вами</a:t>
            </a:r>
            <a:r>
              <a:rPr sz="1200" dirty="0">
                <a:latin typeface="Arial"/>
                <a:cs typeface="Arial"/>
              </a:rPr>
              <a:t> и</a:t>
            </a:r>
            <a:r>
              <a:rPr sz="1200" spc="330" dirty="0">
                <a:latin typeface="Arial"/>
                <a:cs typeface="Arial"/>
              </a:rPr>
              <a:t> </a:t>
            </a:r>
            <a:r>
              <a:rPr sz="1200" dirty="0">
                <a:latin typeface="Arial"/>
                <a:cs typeface="Arial"/>
              </a:rPr>
              <a:t>приятно</a:t>
            </a:r>
            <a:r>
              <a:rPr sz="1200" spc="335" dirty="0">
                <a:latin typeface="Arial"/>
                <a:cs typeface="Arial"/>
              </a:rPr>
              <a:t> </a:t>
            </a:r>
            <a:r>
              <a:rPr sz="1200" spc="-10" dirty="0">
                <a:latin typeface="Arial"/>
                <a:cs typeface="Arial"/>
              </a:rPr>
              <a:t>удивим</a:t>
            </a:r>
            <a:r>
              <a:rPr sz="1200" spc="315" dirty="0">
                <a:latin typeface="Arial"/>
                <a:cs typeface="Arial"/>
              </a:rPr>
              <a:t> </a:t>
            </a:r>
            <a:r>
              <a:rPr sz="1200" dirty="0">
                <a:latin typeface="Arial"/>
                <a:cs typeface="Arial"/>
              </a:rPr>
              <a:t>Вас </a:t>
            </a:r>
            <a:r>
              <a:rPr sz="1200" spc="5" dirty="0">
                <a:latin typeface="Arial"/>
                <a:cs typeface="Arial"/>
              </a:rPr>
              <a:t> </a:t>
            </a:r>
            <a:r>
              <a:rPr sz="1200" spc="-10" dirty="0">
                <a:latin typeface="Arial"/>
                <a:cs typeface="Arial"/>
              </a:rPr>
              <a:t>размахом</a:t>
            </a:r>
            <a:r>
              <a:rPr sz="1200" spc="-5" dirty="0">
                <a:latin typeface="Arial"/>
                <a:cs typeface="Arial"/>
              </a:rPr>
              <a:t> наших</a:t>
            </a:r>
            <a:r>
              <a:rPr sz="1200" dirty="0">
                <a:latin typeface="Arial"/>
                <a:cs typeface="Arial"/>
              </a:rPr>
              <a:t> </a:t>
            </a:r>
            <a:r>
              <a:rPr sz="1200" spc="-10" dirty="0">
                <a:latin typeface="Arial"/>
                <a:cs typeface="Arial"/>
              </a:rPr>
              <a:t>полей,</a:t>
            </a:r>
            <a:r>
              <a:rPr sz="1200" spc="-5" dirty="0">
                <a:latin typeface="Arial"/>
                <a:cs typeface="Arial"/>
              </a:rPr>
              <a:t> </a:t>
            </a:r>
            <a:r>
              <a:rPr sz="1200" dirty="0">
                <a:latin typeface="Arial"/>
                <a:cs typeface="Arial"/>
              </a:rPr>
              <a:t>лесов,</a:t>
            </a:r>
            <a:r>
              <a:rPr sz="1200" spc="5" dirty="0">
                <a:latin typeface="Arial"/>
                <a:cs typeface="Arial"/>
              </a:rPr>
              <a:t> </a:t>
            </a:r>
            <a:r>
              <a:rPr sz="1200" spc="-5" dirty="0">
                <a:latin typeface="Arial"/>
                <a:cs typeface="Arial"/>
              </a:rPr>
              <a:t>радушием</a:t>
            </a:r>
            <a:r>
              <a:rPr sz="1200" dirty="0">
                <a:latin typeface="Arial"/>
                <a:cs typeface="Arial"/>
              </a:rPr>
              <a:t> </a:t>
            </a:r>
            <a:r>
              <a:rPr sz="1200" spc="-10" dirty="0">
                <a:latin typeface="Arial"/>
                <a:cs typeface="Arial"/>
              </a:rPr>
              <a:t>людей!</a:t>
            </a:r>
            <a:r>
              <a:rPr sz="1200" spc="-5" dirty="0">
                <a:latin typeface="Arial"/>
                <a:cs typeface="Arial"/>
              </a:rPr>
              <a:t> </a:t>
            </a:r>
            <a:r>
              <a:rPr sz="1200" spc="-10" dirty="0">
                <a:latin typeface="Arial"/>
                <a:cs typeface="Arial"/>
              </a:rPr>
              <a:t>Разнообразие</a:t>
            </a:r>
            <a:r>
              <a:rPr sz="1200" spc="-5" dirty="0">
                <a:latin typeface="Arial"/>
                <a:cs typeface="Arial"/>
              </a:rPr>
              <a:t> </a:t>
            </a:r>
            <a:r>
              <a:rPr sz="1200" spc="-10" dirty="0">
                <a:latin typeface="Arial"/>
                <a:cs typeface="Arial"/>
              </a:rPr>
              <a:t>историко-культурных</a:t>
            </a:r>
            <a:r>
              <a:rPr sz="1200" spc="-5" dirty="0">
                <a:latin typeface="Arial"/>
                <a:cs typeface="Arial"/>
              </a:rPr>
              <a:t> </a:t>
            </a:r>
            <a:r>
              <a:rPr sz="1200" dirty="0">
                <a:latin typeface="Arial"/>
                <a:cs typeface="Arial"/>
              </a:rPr>
              <a:t>и </a:t>
            </a:r>
            <a:r>
              <a:rPr sz="1200" spc="5" dirty="0">
                <a:latin typeface="Arial"/>
                <a:cs typeface="Arial"/>
              </a:rPr>
              <a:t> </a:t>
            </a:r>
            <a:r>
              <a:rPr sz="1200" spc="-5" dirty="0">
                <a:latin typeface="Arial"/>
                <a:cs typeface="Arial"/>
              </a:rPr>
              <a:t>природных </a:t>
            </a:r>
            <a:r>
              <a:rPr sz="1200" spc="-10" dirty="0">
                <a:latin typeface="Arial"/>
                <a:cs typeface="Arial"/>
              </a:rPr>
              <a:t>богатств </a:t>
            </a:r>
            <a:r>
              <a:rPr sz="1200" spc="-10">
                <a:latin typeface="Arial"/>
                <a:cs typeface="Arial"/>
              </a:rPr>
              <a:t>Сычевского </a:t>
            </a:r>
            <a:r>
              <a:rPr lang="ru-RU" sz="1200" dirty="0" smtClean="0">
                <a:latin typeface="Arial"/>
                <a:cs typeface="Arial"/>
              </a:rPr>
              <a:t>муниципального округа</a:t>
            </a:r>
            <a:r>
              <a:rPr sz="1200" smtClean="0">
                <a:latin typeface="Arial"/>
                <a:cs typeface="Arial"/>
              </a:rPr>
              <a:t> </a:t>
            </a:r>
            <a:r>
              <a:rPr sz="1200" spc="-15" dirty="0">
                <a:latin typeface="Arial"/>
                <a:cs typeface="Arial"/>
              </a:rPr>
              <a:t>позволяет удовлетворить культурные, </a:t>
            </a:r>
            <a:r>
              <a:rPr sz="1200" spc="-5" dirty="0">
                <a:latin typeface="Arial"/>
                <a:cs typeface="Arial"/>
              </a:rPr>
              <a:t>паломнические, </a:t>
            </a:r>
            <a:r>
              <a:rPr sz="1200" dirty="0">
                <a:latin typeface="Arial"/>
                <a:cs typeface="Arial"/>
              </a:rPr>
              <a:t> </a:t>
            </a:r>
            <a:r>
              <a:rPr sz="1200" spc="-15" dirty="0">
                <a:latin typeface="Arial"/>
                <a:cs typeface="Arial"/>
              </a:rPr>
              <a:t>оздоровительные</a:t>
            </a:r>
            <a:r>
              <a:rPr sz="1200" spc="-10" dirty="0">
                <a:latin typeface="Arial"/>
                <a:cs typeface="Arial"/>
              </a:rPr>
              <a:t> интересы</a:t>
            </a:r>
            <a:r>
              <a:rPr sz="1200" spc="-5" dirty="0">
                <a:latin typeface="Arial"/>
                <a:cs typeface="Arial"/>
              </a:rPr>
              <a:t> путешественников,</a:t>
            </a:r>
            <a:r>
              <a:rPr sz="1200" dirty="0">
                <a:latin typeface="Arial"/>
                <a:cs typeface="Arial"/>
              </a:rPr>
              <a:t> </a:t>
            </a:r>
            <a:r>
              <a:rPr sz="1200" spc="-10" dirty="0">
                <a:latin typeface="Arial"/>
                <a:cs typeface="Arial"/>
              </a:rPr>
              <a:t>развивать</a:t>
            </a:r>
            <a:r>
              <a:rPr sz="1200" spc="-5" dirty="0">
                <a:latin typeface="Arial"/>
                <a:cs typeface="Arial"/>
              </a:rPr>
              <a:t> спортивный</a:t>
            </a:r>
            <a:r>
              <a:rPr sz="1200" dirty="0">
                <a:latin typeface="Arial"/>
                <a:cs typeface="Arial"/>
              </a:rPr>
              <a:t> туризм,</a:t>
            </a:r>
            <a:r>
              <a:rPr sz="1200" spc="5" dirty="0">
                <a:latin typeface="Arial"/>
                <a:cs typeface="Arial"/>
              </a:rPr>
              <a:t> </a:t>
            </a:r>
            <a:r>
              <a:rPr sz="1200" spc="-10" dirty="0">
                <a:latin typeface="Arial"/>
                <a:cs typeface="Arial"/>
              </a:rPr>
              <a:t>охоту</a:t>
            </a:r>
            <a:r>
              <a:rPr sz="1200" spc="-5" dirty="0">
                <a:latin typeface="Arial"/>
                <a:cs typeface="Arial"/>
              </a:rPr>
              <a:t> </a:t>
            </a:r>
            <a:r>
              <a:rPr sz="1200" dirty="0">
                <a:latin typeface="Arial"/>
                <a:cs typeface="Arial"/>
              </a:rPr>
              <a:t>и </a:t>
            </a:r>
            <a:r>
              <a:rPr sz="1200" spc="5" dirty="0">
                <a:latin typeface="Arial"/>
                <a:cs typeface="Arial"/>
              </a:rPr>
              <a:t> </a:t>
            </a:r>
            <a:r>
              <a:rPr sz="1200" spc="-5" dirty="0">
                <a:latin typeface="Arial"/>
                <a:cs typeface="Arial"/>
              </a:rPr>
              <a:t>рыболовство.</a:t>
            </a:r>
            <a:endParaRPr sz="1200" dirty="0">
              <a:latin typeface="Arial"/>
              <a:cs typeface="Arial"/>
            </a:endParaRPr>
          </a:p>
          <a:p>
            <a:pPr marL="12700" marR="490220" indent="354965" algn="just">
              <a:lnSpc>
                <a:spcPct val="100000"/>
              </a:lnSpc>
              <a:spcBef>
                <a:spcPts val="540"/>
              </a:spcBef>
            </a:pPr>
            <a:r>
              <a:rPr sz="1200" spc="-10" dirty="0">
                <a:latin typeface="Arial"/>
                <a:cs typeface="Arial"/>
              </a:rPr>
              <a:t>Поддерживая </a:t>
            </a:r>
            <a:r>
              <a:rPr sz="1200" spc="-5" dirty="0">
                <a:latin typeface="Arial"/>
                <a:cs typeface="Arial"/>
              </a:rPr>
              <a:t>официальные контакты </a:t>
            </a:r>
            <a:r>
              <a:rPr sz="1200" dirty="0">
                <a:latin typeface="Arial"/>
                <a:cs typeface="Arial"/>
              </a:rPr>
              <a:t>и </a:t>
            </a:r>
            <a:r>
              <a:rPr sz="1200" spc="-10" dirty="0">
                <a:latin typeface="Arial"/>
                <a:cs typeface="Arial"/>
              </a:rPr>
              <a:t>деловые </a:t>
            </a:r>
            <a:r>
              <a:rPr sz="1200" spc="-5" dirty="0">
                <a:latin typeface="Arial"/>
                <a:cs typeface="Arial"/>
              </a:rPr>
              <a:t>отношения, </a:t>
            </a:r>
            <a:r>
              <a:rPr sz="1200" dirty="0">
                <a:latin typeface="Arial"/>
                <a:cs typeface="Arial"/>
              </a:rPr>
              <a:t>мы </a:t>
            </a:r>
            <a:r>
              <a:rPr sz="1200" spc="-5" dirty="0">
                <a:latin typeface="Arial"/>
                <a:cs typeface="Arial"/>
              </a:rPr>
              <a:t>заинтересованы </a:t>
            </a:r>
            <a:r>
              <a:rPr sz="1200" dirty="0">
                <a:latin typeface="Arial"/>
                <a:cs typeface="Arial"/>
              </a:rPr>
              <a:t>в </a:t>
            </a:r>
            <a:r>
              <a:rPr sz="1200" spc="5" dirty="0">
                <a:latin typeface="Arial"/>
                <a:cs typeface="Arial"/>
              </a:rPr>
              <a:t> </a:t>
            </a:r>
            <a:r>
              <a:rPr sz="1200" spc="-5" dirty="0">
                <a:latin typeface="Arial"/>
                <a:cs typeface="Arial"/>
              </a:rPr>
              <a:t>расширении</a:t>
            </a:r>
            <a:r>
              <a:rPr sz="1200" spc="-15" dirty="0">
                <a:latin typeface="Arial"/>
                <a:cs typeface="Arial"/>
              </a:rPr>
              <a:t> </a:t>
            </a:r>
            <a:r>
              <a:rPr sz="1200" spc="-5" dirty="0">
                <a:latin typeface="Arial"/>
                <a:cs typeface="Arial"/>
              </a:rPr>
              <a:t>партнерских</a:t>
            </a:r>
            <a:r>
              <a:rPr sz="1200" spc="-35" dirty="0">
                <a:latin typeface="Arial"/>
                <a:cs typeface="Arial"/>
              </a:rPr>
              <a:t> </a:t>
            </a:r>
            <a:r>
              <a:rPr sz="1200" spc="-5" dirty="0">
                <a:latin typeface="Arial"/>
                <a:cs typeface="Arial"/>
              </a:rPr>
              <a:t>связей</a:t>
            </a:r>
            <a:r>
              <a:rPr sz="1200" dirty="0">
                <a:latin typeface="Arial"/>
                <a:cs typeface="Arial"/>
              </a:rPr>
              <a:t> </a:t>
            </a:r>
            <a:r>
              <a:rPr sz="1200" spc="-5" dirty="0">
                <a:latin typeface="Arial"/>
                <a:cs typeface="Arial"/>
              </a:rPr>
              <a:t>на</a:t>
            </a:r>
            <a:r>
              <a:rPr sz="1200" spc="-10" dirty="0">
                <a:latin typeface="Arial"/>
                <a:cs typeface="Arial"/>
              </a:rPr>
              <a:t> </a:t>
            </a:r>
            <a:r>
              <a:rPr sz="1200" spc="-5" dirty="0">
                <a:latin typeface="Arial"/>
                <a:cs typeface="Arial"/>
              </a:rPr>
              <a:t>территории</a:t>
            </a:r>
            <a:r>
              <a:rPr sz="1200" spc="-30" dirty="0">
                <a:latin typeface="Arial"/>
                <a:cs typeface="Arial"/>
              </a:rPr>
              <a:t> </a:t>
            </a:r>
            <a:r>
              <a:rPr sz="1200" spc="-5" dirty="0">
                <a:latin typeface="Arial"/>
                <a:cs typeface="Arial"/>
              </a:rPr>
              <a:t>нашей</a:t>
            </a:r>
            <a:r>
              <a:rPr sz="1200" spc="5" dirty="0">
                <a:latin typeface="Arial"/>
                <a:cs typeface="Arial"/>
              </a:rPr>
              <a:t> </a:t>
            </a:r>
            <a:r>
              <a:rPr sz="1200" dirty="0">
                <a:latin typeface="Arial"/>
                <a:cs typeface="Arial"/>
              </a:rPr>
              <a:t>страны</a:t>
            </a:r>
            <a:r>
              <a:rPr sz="1200" spc="-25" dirty="0">
                <a:latin typeface="Arial"/>
                <a:cs typeface="Arial"/>
              </a:rPr>
              <a:t> </a:t>
            </a:r>
            <a:r>
              <a:rPr sz="1200" dirty="0">
                <a:latin typeface="Arial"/>
                <a:cs typeface="Arial"/>
              </a:rPr>
              <a:t>и за</a:t>
            </a:r>
            <a:r>
              <a:rPr sz="1200" spc="5" dirty="0">
                <a:latin typeface="Arial"/>
                <a:cs typeface="Arial"/>
              </a:rPr>
              <a:t> </a:t>
            </a:r>
            <a:r>
              <a:rPr sz="1200" spc="-5">
                <a:latin typeface="Arial"/>
                <a:cs typeface="Arial"/>
              </a:rPr>
              <a:t>рубежом</a:t>
            </a:r>
            <a:r>
              <a:rPr sz="1200" spc="-5" smtClean="0">
                <a:latin typeface="Arial"/>
                <a:cs typeface="Arial"/>
              </a:rPr>
              <a:t>.</a:t>
            </a:r>
            <a:endParaRPr lang="ru-RU" sz="1200" spc="-5" dirty="0" smtClean="0">
              <a:latin typeface="Arial"/>
              <a:cs typeface="Arial"/>
            </a:endParaRPr>
          </a:p>
          <a:p>
            <a:pPr marL="12700" marR="490220" indent="354965" algn="just">
              <a:lnSpc>
                <a:spcPct val="100000"/>
              </a:lnSpc>
              <a:spcBef>
                <a:spcPts val="540"/>
              </a:spcBef>
            </a:pPr>
            <a:endParaRPr lang="ru-RU" sz="1200" spc="-5" dirty="0" smtClean="0">
              <a:solidFill>
                <a:srgbClr val="235676"/>
              </a:solidFill>
              <a:latin typeface="Arial"/>
              <a:cs typeface="Arial"/>
            </a:endParaRPr>
          </a:p>
          <a:p>
            <a:pPr marL="12700" marR="490220" indent="354965" algn="just">
              <a:lnSpc>
                <a:spcPct val="100000"/>
              </a:lnSpc>
              <a:spcBef>
                <a:spcPts val="540"/>
              </a:spcBef>
            </a:pPr>
            <a:r>
              <a:rPr lang="ru-RU" sz="1200" spc="-5" dirty="0" smtClean="0">
                <a:solidFill>
                  <a:srgbClr val="235676"/>
                </a:solidFill>
                <a:latin typeface="Arial"/>
                <a:cs typeface="Arial"/>
              </a:rPr>
              <a:t>                   </a:t>
            </a:r>
            <a:r>
              <a:rPr lang="ru-RU" sz="1400" dirty="0" smtClean="0">
                <a:solidFill>
                  <a:srgbClr val="235676"/>
                </a:solidFill>
                <a:latin typeface="Arial"/>
                <a:cs typeface="Arial"/>
              </a:rPr>
              <a:t> </a:t>
            </a:r>
            <a:r>
              <a:rPr sz="1400" smtClean="0">
                <a:solidFill>
                  <a:srgbClr val="235676"/>
                </a:solidFill>
                <a:latin typeface="Arial"/>
                <a:cs typeface="Arial"/>
              </a:rPr>
              <a:t>Добро</a:t>
            </a:r>
            <a:r>
              <a:rPr sz="1400" spc="-25" smtClean="0">
                <a:solidFill>
                  <a:srgbClr val="235676"/>
                </a:solidFill>
                <a:latin typeface="Arial"/>
                <a:cs typeface="Arial"/>
              </a:rPr>
              <a:t> </a:t>
            </a:r>
            <a:r>
              <a:rPr sz="1400" spc="-10" smtClean="0">
                <a:solidFill>
                  <a:srgbClr val="235676"/>
                </a:solidFill>
                <a:latin typeface="Arial"/>
                <a:cs typeface="Arial"/>
              </a:rPr>
              <a:t>пожаловать</a:t>
            </a:r>
            <a:r>
              <a:rPr sz="1400" spc="-35" smtClean="0">
                <a:solidFill>
                  <a:srgbClr val="235676"/>
                </a:solidFill>
                <a:latin typeface="Arial"/>
                <a:cs typeface="Arial"/>
              </a:rPr>
              <a:t> </a:t>
            </a:r>
            <a:r>
              <a:rPr sz="1400" smtClean="0">
                <a:solidFill>
                  <a:srgbClr val="235676"/>
                </a:solidFill>
                <a:latin typeface="Arial"/>
                <a:cs typeface="Arial"/>
              </a:rPr>
              <a:t>в </a:t>
            </a:r>
            <a:r>
              <a:rPr sz="1400" spc="-5" smtClean="0">
                <a:solidFill>
                  <a:srgbClr val="235676"/>
                </a:solidFill>
                <a:latin typeface="Arial"/>
                <a:cs typeface="Arial"/>
              </a:rPr>
              <a:t>Сычевский </a:t>
            </a:r>
            <a:r>
              <a:rPr lang="ru-RU" sz="1400" spc="-5" dirty="0" smtClean="0">
                <a:solidFill>
                  <a:srgbClr val="235676"/>
                </a:solidFill>
                <a:latin typeface="Arial"/>
                <a:cs typeface="Arial"/>
              </a:rPr>
              <a:t>муниципальный округ</a:t>
            </a:r>
            <a:r>
              <a:rPr sz="1400" spc="-5" smtClean="0">
                <a:solidFill>
                  <a:srgbClr val="235676"/>
                </a:solidFill>
                <a:latin typeface="Arial"/>
                <a:cs typeface="Arial"/>
              </a:rPr>
              <a:t>!</a:t>
            </a:r>
            <a:endParaRPr sz="1400" dirty="0">
              <a:latin typeface="Arial"/>
              <a:cs typeface="Arial"/>
            </a:endParaRPr>
          </a:p>
        </p:txBody>
      </p:sp>
      <p:sp>
        <p:nvSpPr>
          <p:cNvPr id="13" name="object 13"/>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4" name="object 14"/>
          <p:cNvPicPr/>
          <p:nvPr/>
        </p:nvPicPr>
        <p:blipFill>
          <a:blip r:embed="rId3" cstate="print"/>
          <a:stretch>
            <a:fillRect/>
          </a:stretch>
        </p:blipFill>
        <p:spPr>
          <a:xfrm>
            <a:off x="181355" y="163068"/>
            <a:ext cx="644651" cy="814684"/>
          </a:xfrm>
          <a:prstGeom prst="rect">
            <a:avLst/>
          </a:prstGeom>
        </p:spPr>
      </p:pic>
      <p:sp>
        <p:nvSpPr>
          <p:cNvPr id="16" name="object 16"/>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2</a:t>
            </a:fld>
            <a:endParaRPr sz="1800">
              <a:latin typeface="Arial"/>
              <a:cs typeface="Arial"/>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82" y="1177734"/>
            <a:ext cx="2076676" cy="2606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p:nvPr/>
        </p:nvSpPr>
        <p:spPr>
          <a:xfrm>
            <a:off x="4376673" y="346329"/>
            <a:ext cx="868044"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С</a:t>
            </a:r>
            <a:r>
              <a:rPr sz="2400" spc="-35" dirty="0">
                <a:solidFill>
                  <a:srgbClr val="FFFFFF"/>
                </a:solidFill>
                <a:latin typeface="Arial"/>
                <a:cs typeface="Arial"/>
              </a:rPr>
              <a:t>в</a:t>
            </a:r>
            <a:r>
              <a:rPr sz="2400" dirty="0">
                <a:solidFill>
                  <a:srgbClr val="FFFFFF"/>
                </a:solidFill>
                <a:latin typeface="Arial"/>
                <a:cs typeface="Arial"/>
              </a:rPr>
              <a:t>язь</a:t>
            </a:r>
            <a:endParaRPr sz="2400">
              <a:latin typeface="Arial"/>
              <a:cs typeface="Arial"/>
            </a:endParaRPr>
          </a:p>
        </p:txBody>
      </p:sp>
      <p:sp>
        <p:nvSpPr>
          <p:cNvPr id="4" name="object 4"/>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5" name="object 5"/>
          <p:cNvSpPr txBox="1"/>
          <p:nvPr/>
        </p:nvSpPr>
        <p:spPr>
          <a:xfrm>
            <a:off x="1563116" y="1194308"/>
            <a:ext cx="1453515" cy="1221740"/>
          </a:xfrm>
          <a:prstGeom prst="rect">
            <a:avLst/>
          </a:prstGeom>
        </p:spPr>
        <p:txBody>
          <a:bodyPr vert="horz" wrap="square" lIns="0" tIns="13335" rIns="0" bIns="0" rtlCol="0">
            <a:spAutoFit/>
          </a:bodyPr>
          <a:lstStyle/>
          <a:p>
            <a:pPr marR="31115" algn="ctr">
              <a:lnSpc>
                <a:spcPts val="3745"/>
              </a:lnSpc>
              <a:spcBef>
                <a:spcPts val="105"/>
              </a:spcBef>
            </a:pPr>
            <a:r>
              <a:rPr sz="3200" b="1" dirty="0">
                <a:solidFill>
                  <a:srgbClr val="487BBD"/>
                </a:solidFill>
                <a:latin typeface="Arial"/>
                <a:cs typeface="Arial"/>
              </a:rPr>
              <a:t>2</a:t>
            </a:r>
            <a:endParaRPr sz="3200">
              <a:latin typeface="Arial"/>
              <a:cs typeface="Arial"/>
            </a:endParaRPr>
          </a:p>
          <a:p>
            <a:pPr marL="60960">
              <a:lnSpc>
                <a:spcPts val="1825"/>
              </a:lnSpc>
            </a:pPr>
            <a:r>
              <a:rPr sz="1600" b="1" spc="-10" dirty="0">
                <a:solidFill>
                  <a:srgbClr val="007EAC"/>
                </a:solidFill>
                <a:latin typeface="Arial"/>
                <a:cs typeface="Arial"/>
              </a:rPr>
              <a:t>организации,</a:t>
            </a:r>
            <a:endParaRPr sz="1600">
              <a:latin typeface="Arial"/>
              <a:cs typeface="Arial"/>
            </a:endParaRPr>
          </a:p>
          <a:p>
            <a:pPr marL="12700">
              <a:lnSpc>
                <a:spcPct val="100000"/>
              </a:lnSpc>
            </a:pPr>
            <a:r>
              <a:rPr sz="1600" b="1" spc="-10" dirty="0">
                <a:solidFill>
                  <a:srgbClr val="007EAC"/>
                </a:solidFill>
                <a:latin typeface="Arial"/>
                <a:cs typeface="Arial"/>
              </a:rPr>
              <a:t>оказывающие</a:t>
            </a:r>
            <a:endParaRPr sz="1600">
              <a:latin typeface="Arial"/>
              <a:cs typeface="Arial"/>
            </a:endParaRPr>
          </a:p>
          <a:p>
            <a:pPr marL="74930">
              <a:lnSpc>
                <a:spcPct val="100000"/>
              </a:lnSpc>
            </a:pPr>
            <a:r>
              <a:rPr sz="1600" b="1" spc="-25" dirty="0">
                <a:solidFill>
                  <a:srgbClr val="007EAC"/>
                </a:solidFill>
                <a:latin typeface="Arial"/>
                <a:cs typeface="Arial"/>
              </a:rPr>
              <a:t>услуги</a:t>
            </a:r>
            <a:r>
              <a:rPr sz="1600" b="1" spc="20" dirty="0">
                <a:solidFill>
                  <a:srgbClr val="007EAC"/>
                </a:solidFill>
                <a:latin typeface="Arial"/>
                <a:cs typeface="Arial"/>
              </a:rPr>
              <a:t> </a:t>
            </a:r>
            <a:r>
              <a:rPr sz="1600" b="1" spc="-15" dirty="0">
                <a:solidFill>
                  <a:srgbClr val="007EAC"/>
                </a:solidFill>
                <a:latin typeface="Arial"/>
                <a:cs typeface="Arial"/>
              </a:rPr>
              <a:t>связи</a:t>
            </a:r>
            <a:endParaRPr sz="1600">
              <a:latin typeface="Arial"/>
              <a:cs typeface="Arial"/>
            </a:endParaRPr>
          </a:p>
        </p:txBody>
      </p:sp>
      <p:sp>
        <p:nvSpPr>
          <p:cNvPr id="6" name="object 6"/>
          <p:cNvSpPr txBox="1"/>
          <p:nvPr/>
        </p:nvSpPr>
        <p:spPr>
          <a:xfrm>
            <a:off x="6233921" y="2978607"/>
            <a:ext cx="1089025" cy="1231265"/>
          </a:xfrm>
          <a:prstGeom prst="rect">
            <a:avLst/>
          </a:prstGeom>
        </p:spPr>
        <p:txBody>
          <a:bodyPr vert="horz" wrap="square" lIns="0" tIns="13335" rIns="0" bIns="0" rtlCol="0">
            <a:spAutoFit/>
          </a:bodyPr>
          <a:lstStyle/>
          <a:p>
            <a:pPr marL="53340" algn="ctr">
              <a:lnSpc>
                <a:spcPts val="3785"/>
              </a:lnSpc>
              <a:spcBef>
                <a:spcPts val="105"/>
              </a:spcBef>
            </a:pPr>
            <a:r>
              <a:rPr lang="ru-RU" sz="3200" b="1" spc="-5" dirty="0" smtClean="0">
                <a:solidFill>
                  <a:srgbClr val="487BBD"/>
                </a:solidFill>
                <a:latin typeface="Arial"/>
                <a:cs typeface="Arial"/>
              </a:rPr>
              <a:t>8</a:t>
            </a:r>
            <a:endParaRPr sz="3200" dirty="0">
              <a:latin typeface="Arial"/>
              <a:cs typeface="Arial"/>
            </a:endParaRPr>
          </a:p>
          <a:p>
            <a:pPr marL="12700" marR="5080" indent="-635" algn="ctr">
              <a:lnSpc>
                <a:spcPts val="1920"/>
              </a:lnSpc>
              <a:spcBef>
                <a:spcPts val="10"/>
              </a:spcBef>
            </a:pPr>
            <a:r>
              <a:rPr sz="1600" b="1" spc="-15" dirty="0">
                <a:solidFill>
                  <a:srgbClr val="007EAC"/>
                </a:solidFill>
                <a:latin typeface="Arial"/>
                <a:cs typeface="Arial"/>
              </a:rPr>
              <a:t>почтовых </a:t>
            </a:r>
            <a:r>
              <a:rPr sz="1600" b="1" spc="-10" dirty="0">
                <a:solidFill>
                  <a:srgbClr val="007EAC"/>
                </a:solidFill>
                <a:latin typeface="Arial"/>
                <a:cs typeface="Arial"/>
              </a:rPr>
              <a:t> </a:t>
            </a:r>
            <a:r>
              <a:rPr sz="1600" b="1" spc="-45" dirty="0">
                <a:solidFill>
                  <a:srgbClr val="007EAC"/>
                </a:solidFill>
                <a:latin typeface="Arial"/>
                <a:cs typeface="Arial"/>
              </a:rPr>
              <a:t>от</a:t>
            </a:r>
            <a:r>
              <a:rPr sz="1600" b="1" spc="-10" dirty="0">
                <a:solidFill>
                  <a:srgbClr val="007EAC"/>
                </a:solidFill>
                <a:latin typeface="Arial"/>
                <a:cs typeface="Arial"/>
              </a:rPr>
              <a:t>де</a:t>
            </a:r>
            <a:r>
              <a:rPr sz="1600" b="1" spc="-35" dirty="0">
                <a:solidFill>
                  <a:srgbClr val="007EAC"/>
                </a:solidFill>
                <a:latin typeface="Arial"/>
                <a:cs typeface="Arial"/>
              </a:rPr>
              <a:t>л</a:t>
            </a:r>
            <a:r>
              <a:rPr sz="1600" b="1" spc="-10" dirty="0">
                <a:solidFill>
                  <a:srgbClr val="007EAC"/>
                </a:solidFill>
                <a:latin typeface="Arial"/>
                <a:cs typeface="Arial"/>
              </a:rPr>
              <a:t>ений  </a:t>
            </a:r>
            <a:r>
              <a:rPr sz="1600" b="1" spc="-15" dirty="0">
                <a:solidFill>
                  <a:srgbClr val="007EAC"/>
                </a:solidFill>
                <a:latin typeface="Arial"/>
                <a:cs typeface="Arial"/>
              </a:rPr>
              <a:t>связи</a:t>
            </a:r>
            <a:endParaRPr sz="1600" dirty="0">
              <a:latin typeface="Arial"/>
              <a:cs typeface="Arial"/>
            </a:endParaRPr>
          </a:p>
        </p:txBody>
      </p:sp>
      <p:sp>
        <p:nvSpPr>
          <p:cNvPr id="7" name="object 7"/>
          <p:cNvSpPr txBox="1"/>
          <p:nvPr/>
        </p:nvSpPr>
        <p:spPr>
          <a:xfrm>
            <a:off x="105257" y="3093466"/>
            <a:ext cx="1486535" cy="991869"/>
          </a:xfrm>
          <a:prstGeom prst="rect">
            <a:avLst/>
          </a:prstGeom>
        </p:spPr>
        <p:txBody>
          <a:bodyPr vert="horz" wrap="square" lIns="0" tIns="13335" rIns="0" bIns="0" rtlCol="0">
            <a:spAutoFit/>
          </a:bodyPr>
          <a:lstStyle/>
          <a:p>
            <a:pPr marL="80645" algn="ctr">
              <a:lnSpc>
                <a:spcPts val="3800"/>
              </a:lnSpc>
              <a:spcBef>
                <a:spcPts val="105"/>
              </a:spcBef>
            </a:pPr>
            <a:r>
              <a:rPr sz="3200" b="1" dirty="0">
                <a:solidFill>
                  <a:srgbClr val="487BBD"/>
                </a:solidFill>
                <a:latin typeface="Arial"/>
                <a:cs typeface="Arial"/>
              </a:rPr>
              <a:t>5</a:t>
            </a:r>
            <a:endParaRPr sz="3200">
              <a:latin typeface="Arial"/>
              <a:cs typeface="Arial"/>
            </a:endParaRPr>
          </a:p>
          <a:p>
            <a:pPr marL="12700" marR="5080" indent="138430">
              <a:lnSpc>
                <a:spcPts val="1920"/>
              </a:lnSpc>
              <a:spcBef>
                <a:spcPts val="25"/>
              </a:spcBef>
            </a:pPr>
            <a:r>
              <a:rPr sz="1600" b="1" spc="-15" dirty="0">
                <a:solidFill>
                  <a:srgbClr val="007EAC"/>
                </a:solidFill>
                <a:latin typeface="Arial"/>
                <a:cs typeface="Arial"/>
              </a:rPr>
              <a:t>операторов </a:t>
            </a:r>
            <a:r>
              <a:rPr sz="1600" b="1" spc="-10" dirty="0">
                <a:solidFill>
                  <a:srgbClr val="007EAC"/>
                </a:solidFill>
                <a:latin typeface="Arial"/>
                <a:cs typeface="Arial"/>
              </a:rPr>
              <a:t> </a:t>
            </a:r>
            <a:r>
              <a:rPr sz="1600" b="1" spc="-20" dirty="0">
                <a:solidFill>
                  <a:srgbClr val="007EAC"/>
                </a:solidFill>
                <a:latin typeface="Arial"/>
                <a:cs typeface="Arial"/>
              </a:rPr>
              <a:t>сотовой</a:t>
            </a:r>
            <a:r>
              <a:rPr sz="1600" b="1" spc="-15" dirty="0">
                <a:solidFill>
                  <a:srgbClr val="007EAC"/>
                </a:solidFill>
                <a:latin typeface="Arial"/>
                <a:cs typeface="Arial"/>
              </a:rPr>
              <a:t> связи</a:t>
            </a:r>
            <a:endParaRPr sz="1600">
              <a:latin typeface="Arial"/>
              <a:cs typeface="Arial"/>
            </a:endParaRPr>
          </a:p>
        </p:txBody>
      </p:sp>
      <p:sp>
        <p:nvSpPr>
          <p:cNvPr id="8" name="object 8"/>
          <p:cNvSpPr txBox="1"/>
          <p:nvPr/>
        </p:nvSpPr>
        <p:spPr>
          <a:xfrm>
            <a:off x="4609591" y="5536819"/>
            <a:ext cx="2045970" cy="666115"/>
          </a:xfrm>
          <a:prstGeom prst="rect">
            <a:avLst/>
          </a:prstGeom>
        </p:spPr>
        <p:txBody>
          <a:bodyPr vert="horz" wrap="square" lIns="0" tIns="12700" rIns="0" bIns="0" rtlCol="0">
            <a:spAutoFit/>
          </a:bodyPr>
          <a:lstStyle/>
          <a:p>
            <a:pPr marL="12065" marR="5080" indent="-1905" algn="ctr">
              <a:lnSpc>
                <a:spcPct val="100000"/>
              </a:lnSpc>
              <a:spcBef>
                <a:spcPts val="100"/>
              </a:spcBef>
            </a:pPr>
            <a:r>
              <a:rPr sz="1400" b="1" spc="-10" dirty="0">
                <a:solidFill>
                  <a:srgbClr val="007EAC"/>
                </a:solidFill>
                <a:latin typeface="Arial"/>
                <a:cs typeface="Arial"/>
              </a:rPr>
              <a:t>Активно</a:t>
            </a:r>
            <a:r>
              <a:rPr sz="1400" b="1" spc="10" dirty="0">
                <a:solidFill>
                  <a:srgbClr val="007EAC"/>
                </a:solidFill>
                <a:latin typeface="Arial"/>
                <a:cs typeface="Arial"/>
              </a:rPr>
              <a:t> </a:t>
            </a:r>
            <a:r>
              <a:rPr sz="1400" b="1" spc="-15" dirty="0">
                <a:solidFill>
                  <a:srgbClr val="007EAC"/>
                </a:solidFill>
                <a:latin typeface="Arial"/>
                <a:cs typeface="Arial"/>
              </a:rPr>
              <a:t>работает</a:t>
            </a:r>
            <a:r>
              <a:rPr sz="1400" b="1" spc="-30" dirty="0">
                <a:solidFill>
                  <a:srgbClr val="007EAC"/>
                </a:solidFill>
                <a:latin typeface="Arial"/>
                <a:cs typeface="Arial"/>
              </a:rPr>
              <a:t> </a:t>
            </a:r>
            <a:r>
              <a:rPr sz="1400" b="1" spc="-15" dirty="0">
                <a:solidFill>
                  <a:srgbClr val="007EAC"/>
                </a:solidFill>
                <a:latin typeface="Arial"/>
                <a:cs typeface="Arial"/>
              </a:rPr>
              <a:t>сеть </a:t>
            </a:r>
            <a:r>
              <a:rPr sz="1400" b="1" spc="-370" dirty="0">
                <a:solidFill>
                  <a:srgbClr val="007EAC"/>
                </a:solidFill>
                <a:latin typeface="Arial"/>
                <a:cs typeface="Arial"/>
              </a:rPr>
              <a:t> </a:t>
            </a:r>
            <a:r>
              <a:rPr sz="1400" b="1" spc="-20" dirty="0">
                <a:solidFill>
                  <a:srgbClr val="007EAC"/>
                </a:solidFill>
                <a:latin typeface="Arial"/>
                <a:cs typeface="Arial"/>
              </a:rPr>
              <a:t>Интернет, </a:t>
            </a:r>
            <a:r>
              <a:rPr sz="1400" b="1" spc="-10" dirty="0">
                <a:solidFill>
                  <a:srgbClr val="007EAC"/>
                </a:solidFill>
                <a:latin typeface="Arial"/>
                <a:cs typeface="Arial"/>
              </a:rPr>
              <a:t>спутниковое </a:t>
            </a:r>
            <a:r>
              <a:rPr sz="1400" b="1" spc="-375" dirty="0">
                <a:solidFill>
                  <a:srgbClr val="007EAC"/>
                </a:solidFill>
                <a:latin typeface="Arial"/>
                <a:cs typeface="Arial"/>
              </a:rPr>
              <a:t> </a:t>
            </a:r>
            <a:r>
              <a:rPr sz="1400" b="1" spc="-5" dirty="0">
                <a:solidFill>
                  <a:srgbClr val="007EAC"/>
                </a:solidFill>
                <a:latin typeface="Arial"/>
                <a:cs typeface="Arial"/>
              </a:rPr>
              <a:t>телерадиовещание</a:t>
            </a:r>
            <a:endParaRPr sz="1400">
              <a:latin typeface="Arial"/>
              <a:cs typeface="Arial"/>
            </a:endParaRPr>
          </a:p>
        </p:txBody>
      </p:sp>
      <p:grpSp>
        <p:nvGrpSpPr>
          <p:cNvPr id="9" name="object 9"/>
          <p:cNvGrpSpPr/>
          <p:nvPr/>
        </p:nvGrpSpPr>
        <p:grpSpPr>
          <a:xfrm>
            <a:off x="1676400" y="1290408"/>
            <a:ext cx="4459605" cy="5142865"/>
            <a:chOff x="1676400" y="1290408"/>
            <a:chExt cx="4459605" cy="5142865"/>
          </a:xfrm>
        </p:grpSpPr>
        <p:pic>
          <p:nvPicPr>
            <p:cNvPr id="10" name="object 10"/>
            <p:cNvPicPr/>
            <p:nvPr/>
          </p:nvPicPr>
          <p:blipFill>
            <a:blip r:embed="rId3" cstate="print"/>
            <a:stretch>
              <a:fillRect/>
            </a:stretch>
          </p:blipFill>
          <p:spPr>
            <a:xfrm>
              <a:off x="3280757" y="1290408"/>
              <a:ext cx="1230696" cy="1229182"/>
            </a:xfrm>
            <a:prstGeom prst="rect">
              <a:avLst/>
            </a:prstGeom>
          </p:spPr>
        </p:pic>
        <p:pic>
          <p:nvPicPr>
            <p:cNvPr id="11" name="object 11"/>
            <p:cNvPicPr/>
            <p:nvPr/>
          </p:nvPicPr>
          <p:blipFill>
            <a:blip r:embed="rId4" cstate="print"/>
            <a:stretch>
              <a:fillRect/>
            </a:stretch>
          </p:blipFill>
          <p:spPr>
            <a:xfrm>
              <a:off x="3416807" y="1452372"/>
              <a:ext cx="958596" cy="958596"/>
            </a:xfrm>
            <a:prstGeom prst="rect">
              <a:avLst/>
            </a:prstGeom>
          </p:spPr>
        </p:pic>
        <p:pic>
          <p:nvPicPr>
            <p:cNvPr id="12" name="object 12"/>
            <p:cNvPicPr/>
            <p:nvPr/>
          </p:nvPicPr>
          <p:blipFill>
            <a:blip r:embed="rId5" cstate="print"/>
            <a:stretch>
              <a:fillRect/>
            </a:stretch>
          </p:blipFill>
          <p:spPr>
            <a:xfrm>
              <a:off x="3276600" y="5181600"/>
              <a:ext cx="1251203" cy="1251203"/>
            </a:xfrm>
            <a:prstGeom prst="rect">
              <a:avLst/>
            </a:prstGeom>
          </p:spPr>
        </p:pic>
        <p:pic>
          <p:nvPicPr>
            <p:cNvPr id="13" name="object 13"/>
            <p:cNvPicPr/>
            <p:nvPr/>
          </p:nvPicPr>
          <p:blipFill>
            <a:blip r:embed="rId6" cstate="print"/>
            <a:stretch>
              <a:fillRect/>
            </a:stretch>
          </p:blipFill>
          <p:spPr>
            <a:xfrm>
              <a:off x="3296411" y="5190744"/>
              <a:ext cx="1237488" cy="1239012"/>
            </a:xfrm>
            <a:prstGeom prst="rect">
              <a:avLst/>
            </a:prstGeom>
          </p:spPr>
        </p:pic>
        <p:pic>
          <p:nvPicPr>
            <p:cNvPr id="14" name="object 14"/>
            <p:cNvPicPr/>
            <p:nvPr/>
          </p:nvPicPr>
          <p:blipFill>
            <a:blip r:embed="rId7" cstate="print"/>
            <a:stretch>
              <a:fillRect/>
            </a:stretch>
          </p:blipFill>
          <p:spPr>
            <a:xfrm>
              <a:off x="1922030" y="3273797"/>
              <a:ext cx="812558" cy="875868"/>
            </a:xfrm>
            <a:prstGeom prst="rect">
              <a:avLst/>
            </a:prstGeom>
          </p:spPr>
        </p:pic>
        <p:pic>
          <p:nvPicPr>
            <p:cNvPr id="15" name="object 15"/>
            <p:cNvPicPr/>
            <p:nvPr/>
          </p:nvPicPr>
          <p:blipFill>
            <a:blip r:embed="rId6" cstate="print"/>
            <a:stretch>
              <a:fillRect/>
            </a:stretch>
          </p:blipFill>
          <p:spPr>
            <a:xfrm>
              <a:off x="1676400" y="3105912"/>
              <a:ext cx="1235964" cy="1237488"/>
            </a:xfrm>
            <a:prstGeom prst="rect">
              <a:avLst/>
            </a:prstGeom>
          </p:spPr>
        </p:pic>
        <p:pic>
          <p:nvPicPr>
            <p:cNvPr id="16" name="object 16"/>
            <p:cNvPicPr/>
            <p:nvPr/>
          </p:nvPicPr>
          <p:blipFill>
            <a:blip r:embed="rId8" cstate="print"/>
            <a:stretch>
              <a:fillRect/>
            </a:stretch>
          </p:blipFill>
          <p:spPr>
            <a:xfrm>
              <a:off x="5087267" y="3276361"/>
              <a:ext cx="836660" cy="789888"/>
            </a:xfrm>
            <a:prstGeom prst="rect">
              <a:avLst/>
            </a:prstGeom>
          </p:spPr>
        </p:pic>
        <p:pic>
          <p:nvPicPr>
            <p:cNvPr id="17" name="object 17"/>
            <p:cNvPicPr/>
            <p:nvPr/>
          </p:nvPicPr>
          <p:blipFill>
            <a:blip r:embed="rId6" cstate="print"/>
            <a:stretch>
              <a:fillRect/>
            </a:stretch>
          </p:blipFill>
          <p:spPr>
            <a:xfrm>
              <a:off x="4898135" y="3105912"/>
              <a:ext cx="1237488" cy="1237488"/>
            </a:xfrm>
            <a:prstGeom prst="rect">
              <a:avLst/>
            </a:prstGeom>
          </p:spPr>
        </p:pic>
      </p:grpSp>
      <p:sp>
        <p:nvSpPr>
          <p:cNvPr id="18" name="object 18"/>
          <p:cNvSpPr txBox="1"/>
          <p:nvPr/>
        </p:nvSpPr>
        <p:spPr>
          <a:xfrm>
            <a:off x="4696205" y="1424178"/>
            <a:ext cx="2233930" cy="940435"/>
          </a:xfrm>
          <a:prstGeom prst="rect">
            <a:avLst/>
          </a:prstGeom>
        </p:spPr>
        <p:txBody>
          <a:bodyPr vert="horz" wrap="square" lIns="0" tIns="12700" rIns="0" bIns="0" rtlCol="0">
            <a:spAutoFit/>
          </a:bodyPr>
          <a:lstStyle/>
          <a:p>
            <a:pPr marL="12700" marR="5080">
              <a:lnSpc>
                <a:spcPct val="100000"/>
              </a:lnSpc>
              <a:spcBef>
                <a:spcPts val="100"/>
              </a:spcBef>
              <a:buSzPct val="91666"/>
              <a:buAutoNum type="arabicPeriod"/>
              <a:tabLst>
                <a:tab pos="140970" algn="l"/>
              </a:tabLst>
            </a:pPr>
            <a:r>
              <a:rPr sz="1200" spc="-5" dirty="0">
                <a:latin typeface="Arial"/>
                <a:cs typeface="Arial"/>
              </a:rPr>
              <a:t>Сычевский</a:t>
            </a:r>
            <a:r>
              <a:rPr sz="1200" spc="-40" dirty="0">
                <a:latin typeface="Arial"/>
                <a:cs typeface="Arial"/>
              </a:rPr>
              <a:t> </a:t>
            </a:r>
            <a:r>
              <a:rPr sz="1200" dirty="0">
                <a:latin typeface="Arial"/>
                <a:cs typeface="Arial"/>
              </a:rPr>
              <a:t>ЛТЦ</a:t>
            </a:r>
            <a:r>
              <a:rPr sz="1200" spc="-35" dirty="0">
                <a:latin typeface="Arial"/>
                <a:cs typeface="Arial"/>
              </a:rPr>
              <a:t> </a:t>
            </a:r>
            <a:r>
              <a:rPr sz="1200" spc="-5" dirty="0">
                <a:latin typeface="Arial"/>
                <a:cs typeface="Arial"/>
              </a:rPr>
              <a:t>Вяземсмкого </a:t>
            </a:r>
            <a:r>
              <a:rPr sz="1200" spc="-315" dirty="0">
                <a:latin typeface="Arial"/>
                <a:cs typeface="Arial"/>
              </a:rPr>
              <a:t> </a:t>
            </a:r>
            <a:r>
              <a:rPr sz="1200" spc="-5" dirty="0">
                <a:latin typeface="Arial"/>
                <a:cs typeface="Arial"/>
              </a:rPr>
              <a:t>МЦТэТ </a:t>
            </a:r>
            <a:r>
              <a:rPr sz="1200" spc="-10" dirty="0">
                <a:latin typeface="Arial"/>
                <a:cs typeface="Arial"/>
              </a:rPr>
              <a:t>Смоленского </a:t>
            </a:r>
            <a:r>
              <a:rPr sz="1200" spc="-5" dirty="0">
                <a:latin typeface="Arial"/>
                <a:cs typeface="Arial"/>
              </a:rPr>
              <a:t>филиала </a:t>
            </a:r>
            <a:r>
              <a:rPr sz="1200" dirty="0">
                <a:latin typeface="Arial"/>
                <a:cs typeface="Arial"/>
              </a:rPr>
              <a:t> </a:t>
            </a:r>
            <a:r>
              <a:rPr sz="1200" spc="-15" dirty="0">
                <a:latin typeface="Arial"/>
                <a:cs typeface="Arial"/>
              </a:rPr>
              <a:t>ОАО</a:t>
            </a:r>
            <a:r>
              <a:rPr sz="1200" spc="-5" dirty="0">
                <a:latin typeface="Arial"/>
                <a:cs typeface="Arial"/>
              </a:rPr>
              <a:t> </a:t>
            </a:r>
            <a:r>
              <a:rPr sz="1200" spc="-15" dirty="0">
                <a:latin typeface="Arial"/>
                <a:cs typeface="Arial"/>
              </a:rPr>
              <a:t>«Ростелеком»</a:t>
            </a:r>
            <a:endParaRPr sz="1200" dirty="0">
              <a:latin typeface="Arial"/>
              <a:cs typeface="Arial"/>
            </a:endParaRPr>
          </a:p>
          <a:p>
            <a:pPr marL="12700" marR="102235">
              <a:lnSpc>
                <a:spcPct val="100000"/>
              </a:lnSpc>
              <a:buSzPct val="91666"/>
              <a:buAutoNum type="arabicPeriod"/>
              <a:tabLst>
                <a:tab pos="182245" algn="l"/>
              </a:tabLst>
            </a:pPr>
            <a:r>
              <a:rPr sz="1200" dirty="0">
                <a:latin typeface="Arial"/>
                <a:cs typeface="Arial"/>
              </a:rPr>
              <a:t>ОСП</a:t>
            </a:r>
            <a:r>
              <a:rPr sz="1200" spc="-40" dirty="0">
                <a:latin typeface="Arial"/>
                <a:cs typeface="Arial"/>
              </a:rPr>
              <a:t> </a:t>
            </a:r>
            <a:r>
              <a:rPr sz="1200" spc="-5" dirty="0">
                <a:latin typeface="Arial"/>
                <a:cs typeface="Arial"/>
              </a:rPr>
              <a:t>«Сычевский</a:t>
            </a:r>
            <a:r>
              <a:rPr sz="1200" spc="-50" dirty="0">
                <a:latin typeface="Arial"/>
                <a:cs typeface="Arial"/>
              </a:rPr>
              <a:t> </a:t>
            </a:r>
            <a:r>
              <a:rPr sz="1200" spc="-5" dirty="0">
                <a:latin typeface="Arial"/>
                <a:cs typeface="Arial"/>
              </a:rPr>
              <a:t>почтамт» </a:t>
            </a:r>
            <a:r>
              <a:rPr sz="1200" spc="-320" dirty="0">
                <a:latin typeface="Arial"/>
                <a:cs typeface="Arial"/>
              </a:rPr>
              <a:t> </a:t>
            </a:r>
            <a:r>
              <a:rPr sz="1200" spc="-15" dirty="0">
                <a:latin typeface="Arial"/>
                <a:cs typeface="Arial"/>
              </a:rPr>
              <a:t>УФПС</a:t>
            </a:r>
            <a:r>
              <a:rPr sz="1200" spc="-25" dirty="0">
                <a:latin typeface="Arial"/>
                <a:cs typeface="Arial"/>
              </a:rPr>
              <a:t> </a:t>
            </a:r>
            <a:r>
              <a:rPr sz="1200" spc="-5" dirty="0">
                <a:latin typeface="Arial"/>
                <a:cs typeface="Arial"/>
              </a:rPr>
              <a:t>Смоленской</a:t>
            </a:r>
            <a:r>
              <a:rPr sz="1200" spc="-30" dirty="0">
                <a:latin typeface="Arial"/>
                <a:cs typeface="Arial"/>
              </a:rPr>
              <a:t> </a:t>
            </a:r>
            <a:r>
              <a:rPr sz="1200" spc="-10" dirty="0">
                <a:latin typeface="Arial"/>
                <a:cs typeface="Arial"/>
              </a:rPr>
              <a:t>области</a:t>
            </a:r>
            <a:endParaRPr sz="1200" dirty="0">
              <a:latin typeface="Arial"/>
              <a:cs typeface="Arial"/>
            </a:endParaRPr>
          </a:p>
        </p:txBody>
      </p:sp>
      <p:sp>
        <p:nvSpPr>
          <p:cNvPr id="19" name="object 19"/>
          <p:cNvSpPr txBox="1"/>
          <p:nvPr/>
        </p:nvSpPr>
        <p:spPr>
          <a:xfrm>
            <a:off x="715467" y="4391914"/>
            <a:ext cx="1254125" cy="1093470"/>
          </a:xfrm>
          <a:prstGeom prst="rect">
            <a:avLst/>
          </a:prstGeom>
        </p:spPr>
        <p:txBody>
          <a:bodyPr vert="horz" wrap="square" lIns="0" tIns="12700" rIns="0" bIns="0" rtlCol="0">
            <a:spAutoFit/>
          </a:bodyPr>
          <a:lstStyle/>
          <a:p>
            <a:pPr marL="550545">
              <a:lnSpc>
                <a:spcPct val="100000"/>
              </a:lnSpc>
              <a:spcBef>
                <a:spcPts val="100"/>
              </a:spcBef>
            </a:pPr>
            <a:r>
              <a:rPr sz="1400" spc="-5" dirty="0">
                <a:latin typeface="Arial"/>
                <a:cs typeface="Arial"/>
              </a:rPr>
              <a:t>«МТС»</a:t>
            </a:r>
            <a:endParaRPr sz="1400">
              <a:latin typeface="Arial"/>
              <a:cs typeface="Arial"/>
            </a:endParaRPr>
          </a:p>
          <a:p>
            <a:pPr>
              <a:lnSpc>
                <a:spcPct val="100000"/>
              </a:lnSpc>
              <a:spcBef>
                <a:spcPts val="15"/>
              </a:spcBef>
            </a:pPr>
            <a:endParaRPr sz="1450">
              <a:latin typeface="Arial"/>
              <a:cs typeface="Arial"/>
            </a:endParaRPr>
          </a:p>
          <a:p>
            <a:pPr marL="12700">
              <a:lnSpc>
                <a:spcPct val="100000"/>
              </a:lnSpc>
            </a:pPr>
            <a:r>
              <a:rPr sz="1400" spc="-5" dirty="0">
                <a:latin typeface="Arial"/>
                <a:cs typeface="Arial"/>
              </a:rPr>
              <a:t>«Билайн»</a:t>
            </a:r>
            <a:endParaRPr sz="1400">
              <a:latin typeface="Arial"/>
              <a:cs typeface="Arial"/>
            </a:endParaRPr>
          </a:p>
          <a:p>
            <a:pPr>
              <a:lnSpc>
                <a:spcPct val="100000"/>
              </a:lnSpc>
              <a:spcBef>
                <a:spcPts val="10"/>
              </a:spcBef>
            </a:pPr>
            <a:endParaRPr sz="1450">
              <a:latin typeface="Arial"/>
              <a:cs typeface="Arial"/>
            </a:endParaRPr>
          </a:p>
          <a:p>
            <a:pPr marL="490855">
              <a:lnSpc>
                <a:spcPct val="100000"/>
              </a:lnSpc>
              <a:spcBef>
                <a:spcPts val="5"/>
              </a:spcBef>
            </a:pPr>
            <a:r>
              <a:rPr sz="1400" spc="-5" dirty="0">
                <a:latin typeface="Arial"/>
                <a:cs typeface="Arial"/>
              </a:rPr>
              <a:t>«</a:t>
            </a:r>
            <a:r>
              <a:rPr sz="1400" spc="-95" dirty="0">
                <a:latin typeface="Arial"/>
                <a:cs typeface="Arial"/>
              </a:rPr>
              <a:t>Т</a:t>
            </a:r>
            <a:r>
              <a:rPr sz="1400" spc="-55" dirty="0">
                <a:latin typeface="Arial"/>
                <a:cs typeface="Arial"/>
              </a:rPr>
              <a:t>е</a:t>
            </a:r>
            <a:r>
              <a:rPr sz="1400" spc="-5" dirty="0">
                <a:latin typeface="Arial"/>
                <a:cs typeface="Arial"/>
              </a:rPr>
              <a:t>ле-2»</a:t>
            </a:r>
            <a:endParaRPr sz="1400">
              <a:latin typeface="Arial"/>
              <a:cs typeface="Arial"/>
            </a:endParaRPr>
          </a:p>
        </p:txBody>
      </p:sp>
      <p:sp>
        <p:nvSpPr>
          <p:cNvPr id="20" name="object 20"/>
          <p:cNvSpPr txBox="1"/>
          <p:nvPr/>
        </p:nvSpPr>
        <p:spPr>
          <a:xfrm>
            <a:off x="715467" y="5672455"/>
            <a:ext cx="975994"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a:t>
            </a:r>
            <a:r>
              <a:rPr sz="1400" dirty="0">
                <a:latin typeface="Arial"/>
                <a:cs typeface="Arial"/>
              </a:rPr>
              <a:t>М</a:t>
            </a:r>
            <a:r>
              <a:rPr sz="1400" spc="-5" dirty="0">
                <a:latin typeface="Arial"/>
                <a:cs typeface="Arial"/>
              </a:rPr>
              <a:t>е</a:t>
            </a:r>
            <a:r>
              <a:rPr sz="1400" spc="-35" dirty="0">
                <a:latin typeface="Arial"/>
                <a:cs typeface="Arial"/>
              </a:rPr>
              <a:t>г</a:t>
            </a:r>
            <a:r>
              <a:rPr sz="1400" spc="-5" dirty="0">
                <a:latin typeface="Arial"/>
                <a:cs typeface="Arial"/>
              </a:rPr>
              <a:t>афо</a:t>
            </a:r>
            <a:r>
              <a:rPr sz="1400" dirty="0">
                <a:latin typeface="Arial"/>
                <a:cs typeface="Arial"/>
              </a:rPr>
              <a:t>н»</a:t>
            </a:r>
            <a:endParaRPr sz="1400">
              <a:latin typeface="Arial"/>
              <a:cs typeface="Arial"/>
            </a:endParaRPr>
          </a:p>
        </p:txBody>
      </p:sp>
      <p:sp>
        <p:nvSpPr>
          <p:cNvPr id="21" name="object 21"/>
          <p:cNvSpPr txBox="1"/>
          <p:nvPr/>
        </p:nvSpPr>
        <p:spPr>
          <a:xfrm>
            <a:off x="1158951" y="6099149"/>
            <a:ext cx="62611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«Й</a:t>
            </a:r>
            <a:r>
              <a:rPr sz="1400" spc="-40" dirty="0">
                <a:latin typeface="Arial"/>
                <a:cs typeface="Arial"/>
              </a:rPr>
              <a:t>о</a:t>
            </a:r>
            <a:r>
              <a:rPr sz="1400" spc="-10" dirty="0">
                <a:latin typeface="Arial"/>
                <a:cs typeface="Arial"/>
              </a:rPr>
              <a:t>т</a:t>
            </a:r>
            <a:r>
              <a:rPr sz="1400" spc="-5" dirty="0">
                <a:latin typeface="Arial"/>
                <a:cs typeface="Arial"/>
              </a:rPr>
              <a:t>а»</a:t>
            </a:r>
            <a:endParaRPr sz="1400">
              <a:latin typeface="Arial"/>
              <a:cs typeface="Arial"/>
            </a:endParaRPr>
          </a:p>
        </p:txBody>
      </p:sp>
      <p:pic>
        <p:nvPicPr>
          <p:cNvPr id="22" name="object 22"/>
          <p:cNvPicPr/>
          <p:nvPr/>
        </p:nvPicPr>
        <p:blipFill>
          <a:blip r:embed="rId9" cstate="print"/>
          <a:stretch>
            <a:fillRect/>
          </a:stretch>
        </p:blipFill>
        <p:spPr>
          <a:xfrm>
            <a:off x="729995" y="4297680"/>
            <a:ext cx="426720" cy="440436"/>
          </a:xfrm>
          <a:prstGeom prst="rect">
            <a:avLst/>
          </a:prstGeom>
        </p:spPr>
      </p:pic>
      <p:pic>
        <p:nvPicPr>
          <p:cNvPr id="23" name="object 23"/>
          <p:cNvPicPr/>
          <p:nvPr/>
        </p:nvPicPr>
        <p:blipFill>
          <a:blip r:embed="rId10" cstate="print"/>
          <a:stretch>
            <a:fillRect/>
          </a:stretch>
        </p:blipFill>
        <p:spPr>
          <a:xfrm>
            <a:off x="3041904" y="3642360"/>
            <a:ext cx="1719071" cy="123444"/>
          </a:xfrm>
          <a:prstGeom prst="rect">
            <a:avLst/>
          </a:prstGeom>
        </p:spPr>
      </p:pic>
      <p:grpSp>
        <p:nvGrpSpPr>
          <p:cNvPr id="24" name="object 24"/>
          <p:cNvGrpSpPr/>
          <p:nvPr/>
        </p:nvGrpSpPr>
        <p:grpSpPr>
          <a:xfrm>
            <a:off x="2672333" y="2361792"/>
            <a:ext cx="2489200" cy="2858135"/>
            <a:chOff x="2672333" y="2361792"/>
            <a:chExt cx="2489200" cy="2858135"/>
          </a:xfrm>
        </p:grpSpPr>
        <p:pic>
          <p:nvPicPr>
            <p:cNvPr id="25" name="object 25"/>
            <p:cNvPicPr/>
            <p:nvPr/>
          </p:nvPicPr>
          <p:blipFill>
            <a:blip r:embed="rId11" cstate="print"/>
            <a:stretch>
              <a:fillRect/>
            </a:stretch>
          </p:blipFill>
          <p:spPr>
            <a:xfrm>
              <a:off x="2672333" y="4385919"/>
              <a:ext cx="703623" cy="834009"/>
            </a:xfrm>
            <a:prstGeom prst="rect">
              <a:avLst/>
            </a:prstGeom>
          </p:spPr>
        </p:pic>
        <p:pic>
          <p:nvPicPr>
            <p:cNvPr id="26" name="object 26"/>
            <p:cNvPicPr/>
            <p:nvPr/>
          </p:nvPicPr>
          <p:blipFill>
            <a:blip r:embed="rId12" cstate="print"/>
            <a:stretch>
              <a:fillRect/>
            </a:stretch>
          </p:blipFill>
          <p:spPr>
            <a:xfrm>
              <a:off x="4458842" y="2361792"/>
              <a:ext cx="702633" cy="832778"/>
            </a:xfrm>
            <a:prstGeom prst="rect">
              <a:avLst/>
            </a:prstGeom>
          </p:spPr>
        </p:pic>
      </p:grpSp>
      <p:grpSp>
        <p:nvGrpSpPr>
          <p:cNvPr id="27" name="object 27"/>
          <p:cNvGrpSpPr/>
          <p:nvPr/>
        </p:nvGrpSpPr>
        <p:grpSpPr>
          <a:xfrm>
            <a:off x="199644" y="4712208"/>
            <a:ext cx="931544" cy="1906905"/>
            <a:chOff x="199644" y="4712208"/>
            <a:chExt cx="931544" cy="1906905"/>
          </a:xfrm>
        </p:grpSpPr>
        <p:pic>
          <p:nvPicPr>
            <p:cNvPr id="28" name="object 28"/>
            <p:cNvPicPr/>
            <p:nvPr/>
          </p:nvPicPr>
          <p:blipFill>
            <a:blip r:embed="rId13" cstate="print"/>
            <a:stretch>
              <a:fillRect/>
            </a:stretch>
          </p:blipFill>
          <p:spPr>
            <a:xfrm>
              <a:off x="204216" y="4712208"/>
              <a:ext cx="454152" cy="452628"/>
            </a:xfrm>
            <a:prstGeom prst="rect">
              <a:avLst/>
            </a:prstGeom>
          </p:spPr>
        </p:pic>
        <p:pic>
          <p:nvPicPr>
            <p:cNvPr id="29" name="object 29"/>
            <p:cNvPicPr/>
            <p:nvPr/>
          </p:nvPicPr>
          <p:blipFill>
            <a:blip r:embed="rId14" cstate="print"/>
            <a:stretch>
              <a:fillRect/>
            </a:stretch>
          </p:blipFill>
          <p:spPr>
            <a:xfrm>
              <a:off x="199644" y="5577840"/>
              <a:ext cx="454152" cy="454152"/>
            </a:xfrm>
            <a:prstGeom prst="rect">
              <a:avLst/>
            </a:prstGeom>
          </p:spPr>
        </p:pic>
        <p:pic>
          <p:nvPicPr>
            <p:cNvPr id="30" name="object 30"/>
            <p:cNvPicPr/>
            <p:nvPr/>
          </p:nvPicPr>
          <p:blipFill>
            <a:blip r:embed="rId15" cstate="print"/>
            <a:stretch>
              <a:fillRect/>
            </a:stretch>
          </p:blipFill>
          <p:spPr>
            <a:xfrm>
              <a:off x="649224" y="5202936"/>
              <a:ext cx="481583" cy="352044"/>
            </a:xfrm>
            <a:prstGeom prst="rect">
              <a:avLst/>
            </a:prstGeom>
          </p:spPr>
        </p:pic>
        <p:pic>
          <p:nvPicPr>
            <p:cNvPr id="31" name="object 31"/>
            <p:cNvPicPr/>
            <p:nvPr/>
          </p:nvPicPr>
          <p:blipFill>
            <a:blip r:embed="rId16" cstate="print"/>
            <a:stretch>
              <a:fillRect/>
            </a:stretch>
          </p:blipFill>
          <p:spPr>
            <a:xfrm>
              <a:off x="716280" y="6012180"/>
              <a:ext cx="361188" cy="606552"/>
            </a:xfrm>
            <a:prstGeom prst="rect">
              <a:avLst/>
            </a:prstGeom>
          </p:spPr>
        </p:pic>
      </p:grpSp>
      <p:pic>
        <p:nvPicPr>
          <p:cNvPr id="32" name="object 32"/>
          <p:cNvPicPr/>
          <p:nvPr/>
        </p:nvPicPr>
        <p:blipFill>
          <a:blip r:embed="rId17" cstate="print"/>
          <a:stretch>
            <a:fillRect/>
          </a:stretch>
        </p:blipFill>
        <p:spPr>
          <a:xfrm>
            <a:off x="181355" y="163068"/>
            <a:ext cx="644651" cy="814684"/>
          </a:xfrm>
          <a:prstGeom prst="rect">
            <a:avLst/>
          </a:prstGeom>
        </p:spPr>
      </p:pic>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20</a:t>
            </a:fld>
            <a:endParaRPr spc="-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duotone>
              <a:prstClr val="black"/>
              <a:srgbClr val="EBEBA9">
                <a:tint val="45000"/>
                <a:satMod val="400000"/>
              </a:srgbClr>
            </a:duotone>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70953" y="3515050"/>
            <a:ext cx="4148162" cy="908200"/>
          </a:xfrm>
          <a:prstGeom prst="rect">
            <a:avLst/>
          </a:prstGeom>
          <a:ln>
            <a:solidFill>
              <a:schemeClr val="tx1"/>
            </a:solidFill>
            <a:prstDash val="lgDash"/>
          </a:ln>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536" y="2154333"/>
            <a:ext cx="970508" cy="985424"/>
          </a:xfrm>
          <a:prstGeom prst="rect">
            <a:avLst/>
          </a:prstGeom>
        </p:spPr>
      </p:pic>
      <p:pic>
        <p:nvPicPr>
          <p:cNvPr id="40" name="Рисунок 39"/>
          <p:cNvPicPr>
            <a:picLocks noChangeAspect="1"/>
          </p:cNvPicPr>
          <p:nvPr/>
        </p:nvPicPr>
        <p:blipFill>
          <a:blip r:embed="rId3" cstate="print">
            <a:duotone>
              <a:prstClr val="black"/>
              <a:srgbClr val="EBEBA9">
                <a:tint val="45000"/>
                <a:satMod val="400000"/>
              </a:srgbClr>
            </a:duotone>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06746" y="4852995"/>
            <a:ext cx="3465926" cy="1385442"/>
          </a:xfrm>
          <a:prstGeom prst="rect">
            <a:avLst/>
          </a:prstGeom>
          <a:ln>
            <a:solidFill>
              <a:schemeClr val="tx1"/>
            </a:solidFill>
            <a:prstDash val="lgDash"/>
          </a:ln>
        </p:spPr>
      </p:pic>
      <p:pic>
        <p:nvPicPr>
          <p:cNvPr id="39" name="Рисунок 38"/>
          <p:cNvPicPr>
            <a:picLocks noChangeAspect="1"/>
          </p:cNvPicPr>
          <p:nvPr/>
        </p:nvPicPr>
        <p:blipFill>
          <a:blip r:embed="rId6" cstate="print">
            <a:duotone>
              <a:prstClr val="black"/>
              <a:srgbClr val="E1FFDD">
                <a:tint val="45000"/>
                <a:satMod val="400000"/>
              </a:srgbClr>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64152" y="2495048"/>
            <a:ext cx="4186219" cy="596860"/>
          </a:xfrm>
          <a:prstGeom prst="rect">
            <a:avLst/>
          </a:prstGeom>
          <a:ln>
            <a:solidFill>
              <a:schemeClr val="tx1"/>
            </a:solidFill>
            <a:prstDash val="lgDash"/>
          </a:ln>
        </p:spPr>
      </p:pic>
      <p:pic>
        <p:nvPicPr>
          <p:cNvPr id="38" name="Рисунок 37"/>
          <p:cNvPicPr>
            <a:picLocks noChangeAspect="1"/>
          </p:cNvPicPr>
          <p:nvPr/>
        </p:nvPicPr>
        <p:blipFill>
          <a:blip r:embed="rId7" cstate="print">
            <a:duotone>
              <a:prstClr val="black"/>
              <a:srgbClr val="E5E5A2">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70954" y="1310827"/>
            <a:ext cx="4179417" cy="814337"/>
          </a:xfrm>
          <a:prstGeom prst="rect">
            <a:avLst/>
          </a:prstGeom>
          <a:ln>
            <a:solidFill>
              <a:schemeClr val="accent5">
                <a:lumMod val="50000"/>
              </a:schemeClr>
            </a:solidFill>
            <a:prstDash val="lgDash"/>
          </a:ln>
        </p:spPr>
      </p:pic>
      <p:pic>
        <p:nvPicPr>
          <p:cNvPr id="10" name="Рисунок 9"/>
          <p:cNvPicPr>
            <a:picLocks noChangeAspect="1"/>
          </p:cNvPicPr>
          <p:nvPr/>
        </p:nvPicPr>
        <p:blipFill>
          <a:blip r:embed="rId8" cstate="print"/>
          <a:stretch>
            <a:fillRect/>
          </a:stretch>
        </p:blipFill>
        <p:spPr>
          <a:xfrm>
            <a:off x="2060165" y="156303"/>
            <a:ext cx="5496335" cy="768414"/>
          </a:xfrm>
          <a:prstGeom prst="rect">
            <a:avLst/>
          </a:prstGeom>
        </p:spPr>
      </p:pic>
      <p:sp>
        <p:nvSpPr>
          <p:cNvPr id="3" name="TextBox 2"/>
          <p:cNvSpPr txBox="1"/>
          <p:nvPr/>
        </p:nvSpPr>
        <p:spPr>
          <a:xfrm>
            <a:off x="2048804" y="313429"/>
            <a:ext cx="5496335" cy="461859"/>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18744" y="7193363"/>
            <a:ext cx="47320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21" name="TextBox 20"/>
          <p:cNvSpPr txBox="1"/>
          <p:nvPr/>
        </p:nvSpPr>
        <p:spPr>
          <a:xfrm>
            <a:off x="3075681" y="943128"/>
            <a:ext cx="1512337"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 ЖКХ</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3072496" y="2133495"/>
            <a:ext cx="2499186" cy="369487"/>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a:t>
            </a:r>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образования</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090009" y="4535226"/>
            <a:ext cx="2556341"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Здравоохранение   </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26" y="1127265"/>
            <a:ext cx="2793963" cy="937360"/>
          </a:xfrm>
          <a:prstGeom prst="rect">
            <a:avLst/>
          </a:prstGeom>
        </p:spPr>
      </p:pic>
      <p:pic>
        <p:nvPicPr>
          <p:cNvPr id="25" name="Рисунок 24"/>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25" y="3213605"/>
            <a:ext cx="2793963" cy="937360"/>
          </a:xfrm>
          <a:prstGeom prst="rect">
            <a:avLst/>
          </a:prstGeom>
        </p:spPr>
      </p:pic>
      <p:sp>
        <p:nvSpPr>
          <p:cNvPr id="28" name="TextBox 27"/>
          <p:cNvSpPr txBox="1"/>
          <p:nvPr/>
        </p:nvSpPr>
        <p:spPr>
          <a:xfrm>
            <a:off x="278260" y="4288737"/>
            <a:ext cx="2559235" cy="523440"/>
          </a:xfrm>
          <a:prstGeom prst="rect">
            <a:avLst/>
          </a:prstGeom>
          <a:noFill/>
        </p:spPr>
        <p:txBody>
          <a:bodyPr wrap="square" rtlCol="0">
            <a:spAutoFit/>
          </a:bodyPr>
          <a:lstStyle/>
          <a:p>
            <a:pPr algn="ctr"/>
            <a:r>
              <a:rPr lang="ru-RU" sz="28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4,8 </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229365" y="2222051"/>
            <a:ext cx="1333442" cy="861774"/>
          </a:xfrm>
          <a:prstGeom prst="rect">
            <a:avLst/>
          </a:prstGeom>
          <a:noFill/>
        </p:spPr>
        <p:txBody>
          <a:bodyPr wrap="none" rtlCol="0">
            <a:spAutoFit/>
          </a:bodyPr>
          <a:lstStyle/>
          <a:p>
            <a:pPr algn="ctr"/>
            <a:r>
              <a:rPr lang="ru-RU" sz="32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342,77</a:t>
            </a:r>
            <a:br>
              <a:rPr lang="ru-RU" sz="3200"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br>
            <a:r>
              <a:rPr lang="ru-RU" dirty="0" smtClean="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921520" y="2277558"/>
            <a:ext cx="689932" cy="369332"/>
          </a:xfrm>
          <a:prstGeom prst="rect">
            <a:avLst/>
          </a:prstGeom>
          <a:noFill/>
        </p:spPr>
        <p:txBody>
          <a:bodyPr wrap="non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100</a:t>
            </a:r>
            <a:r>
              <a:rPr lang="ru-RU"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040" y="1272644"/>
            <a:ext cx="2374332" cy="646602"/>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138" y="3397966"/>
            <a:ext cx="2677429" cy="585021"/>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018" y="5004116"/>
            <a:ext cx="2629526" cy="1583005"/>
          </a:xfrm>
          <a:prstGeom prst="rect">
            <a:avLst/>
          </a:prstGeom>
          <a:effectLst>
            <a:softEdge rad="63500"/>
          </a:effectLst>
        </p:spPr>
      </p:pic>
      <p:sp>
        <p:nvSpPr>
          <p:cNvPr id="32" name="TextBox 31"/>
          <p:cNvSpPr txBox="1"/>
          <p:nvPr/>
        </p:nvSpPr>
        <p:spPr>
          <a:xfrm>
            <a:off x="3164152" y="2554446"/>
            <a:ext cx="4164290" cy="276999"/>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pPr indent="266700"/>
            <a:r>
              <a:rPr lang="ru-RU" dirty="0" smtClean="0"/>
              <a:t>В д. </a:t>
            </a:r>
            <a:r>
              <a:rPr lang="ru-RU" dirty="0" err="1" smtClean="0"/>
              <a:t>Дугино</a:t>
            </a:r>
            <a:r>
              <a:rPr lang="ru-RU" dirty="0" smtClean="0"/>
              <a:t> построен филиал лицея-интерната «Феникс»</a:t>
            </a:r>
          </a:p>
        </p:txBody>
      </p:sp>
      <p:sp>
        <p:nvSpPr>
          <p:cNvPr id="42" name="TextBox 41"/>
          <p:cNvSpPr txBox="1"/>
          <p:nvPr/>
        </p:nvSpPr>
        <p:spPr>
          <a:xfrm>
            <a:off x="3143671" y="4956835"/>
            <a:ext cx="3464448" cy="830997"/>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r>
              <a:rPr lang="ru-RU" dirty="0"/>
              <a:t>В</a:t>
            </a:r>
            <a:r>
              <a:rPr lang="ru-RU" dirty="0" smtClean="0"/>
              <a:t> 2021 году в д. </a:t>
            </a:r>
            <a:r>
              <a:rPr lang="ru-RU" dirty="0" err="1" smtClean="0"/>
              <a:t>Дугино</a:t>
            </a:r>
            <a:r>
              <a:rPr lang="ru-RU" dirty="0" smtClean="0"/>
              <a:t> построен реабилитационный центр-санаторий «</a:t>
            </a:r>
            <a:r>
              <a:rPr lang="ru-RU" dirty="0" err="1" smtClean="0"/>
              <a:t>Дугино</a:t>
            </a:r>
            <a:r>
              <a:rPr lang="ru-RU" dirty="0" smtClean="0"/>
              <a:t>»</a:t>
            </a:r>
          </a:p>
          <a:p>
            <a:r>
              <a:rPr lang="ru-RU" dirty="0" smtClean="0"/>
              <a:t>В 2022 году в г. Сычевка построен </a:t>
            </a:r>
            <a:r>
              <a:rPr lang="ru-RU" dirty="0" err="1" smtClean="0"/>
              <a:t>восьмиквартирный</a:t>
            </a:r>
            <a:r>
              <a:rPr lang="ru-RU" dirty="0" smtClean="0"/>
              <a:t>  дом для врачей.</a:t>
            </a:r>
            <a:endParaRPr lang="ru-RU" dirty="0"/>
          </a:p>
        </p:txBody>
      </p:sp>
      <p:pic>
        <p:nvPicPr>
          <p:cNvPr id="47" name="Рисунок 46"/>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rot="5400000">
            <a:off x="1563890" y="2559983"/>
            <a:ext cx="393777" cy="191182"/>
          </a:xfrm>
          <a:prstGeom prst="rect">
            <a:avLst/>
          </a:prstGeom>
        </p:spPr>
      </p:pic>
      <p:sp>
        <p:nvSpPr>
          <p:cNvPr id="44" name="TextBox 43"/>
          <p:cNvSpPr txBox="1"/>
          <p:nvPr/>
        </p:nvSpPr>
        <p:spPr>
          <a:xfrm>
            <a:off x="833565" y="138087"/>
            <a:ext cx="1015859" cy="1107996"/>
          </a:xfrm>
          <a:prstGeom prst="rect">
            <a:avLst/>
          </a:prstGeom>
          <a:noFill/>
        </p:spPr>
        <p:txBody>
          <a:bodyPr wrap="square"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lang="ru-RU" sz="1100" spc="-5" dirty="0" err="1" smtClean="0">
                <a:solidFill>
                  <a:srgbClr val="001F5F"/>
                </a:solidFill>
                <a:latin typeface="Arial"/>
                <a:cs typeface="Arial"/>
              </a:rPr>
              <a:t>Сычевский</a:t>
            </a:r>
            <a:r>
              <a:rPr lang="ru-RU" sz="1100" spc="-5" dirty="0" smtClean="0">
                <a:solidFill>
                  <a:srgbClr val="001F5F"/>
                </a:solidFill>
                <a:latin typeface="Arial"/>
                <a:cs typeface="Arial"/>
              </a:rPr>
              <a:t> </a:t>
            </a:r>
            <a:r>
              <a:rPr lang="ru-RU" sz="1100" dirty="0" smtClean="0">
                <a:solidFill>
                  <a:srgbClr val="001F5F"/>
                </a:solidFill>
                <a:latin typeface="Arial"/>
                <a:cs typeface="Arial"/>
              </a:rPr>
              <a:t> </a:t>
            </a:r>
            <a:r>
              <a:rPr lang="ru-RU" sz="1100" spc="-5" dirty="0" smtClean="0">
                <a:solidFill>
                  <a:srgbClr val="001F5F"/>
                </a:solidFill>
                <a:latin typeface="Arial"/>
                <a:cs typeface="Arial"/>
              </a:rPr>
              <a:t>муниципальный округ» </a:t>
            </a:r>
            <a:r>
              <a:rPr lang="ru-RU" sz="1100" dirty="0" smtClean="0">
                <a:solidFill>
                  <a:srgbClr val="001F5F"/>
                </a:solidFill>
                <a:latin typeface="Arial"/>
                <a:cs typeface="Arial"/>
              </a:rPr>
              <a:t> </a:t>
            </a:r>
            <a:r>
              <a:rPr lang="ru-RU" sz="1100" spc="-10" dirty="0" smtClean="0">
                <a:solidFill>
                  <a:srgbClr val="001F5F"/>
                </a:solidFill>
                <a:latin typeface="Arial"/>
                <a:cs typeface="Arial"/>
              </a:rPr>
              <a:t>С</a:t>
            </a:r>
            <a:r>
              <a:rPr lang="ru-RU" sz="1100" spc="-5" dirty="0" smtClean="0">
                <a:solidFill>
                  <a:srgbClr val="001F5F"/>
                </a:solidFill>
                <a:latin typeface="Arial"/>
                <a:cs typeface="Arial"/>
              </a:rPr>
              <a:t>моле</a:t>
            </a:r>
            <a:r>
              <a:rPr lang="ru-RU" sz="1100" dirty="0" smtClean="0">
                <a:solidFill>
                  <a:srgbClr val="001F5F"/>
                </a:solidFill>
                <a:latin typeface="Arial"/>
                <a:cs typeface="Arial"/>
              </a:rPr>
              <a:t>нс</a:t>
            </a:r>
            <a:r>
              <a:rPr lang="ru-RU" sz="1100" spc="-5" dirty="0" smtClean="0">
                <a:solidFill>
                  <a:srgbClr val="001F5F"/>
                </a:solidFill>
                <a:latin typeface="Arial"/>
                <a:cs typeface="Arial"/>
              </a:rPr>
              <a:t>кой  области</a:t>
            </a:r>
            <a:endParaRPr lang="ru-RU" sz="1100" dirty="0" smtClean="0">
              <a:latin typeface="Arial"/>
              <a:cs typeface="Arial"/>
            </a:endParaRPr>
          </a:p>
          <a:p>
            <a:endPar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170954" y="1297330"/>
            <a:ext cx="4164290" cy="461665"/>
          </a:xfrm>
          <a:prstGeom prst="rect">
            <a:avLst/>
          </a:prstGeom>
          <a:noFill/>
        </p:spPr>
        <p:txBody>
          <a:bodyPr wrap="square" rtlCol="0">
            <a:spAutoFit/>
          </a:bodyPr>
          <a:lstStyle/>
          <a:p>
            <a:pPr indent="179388" algn="just"/>
            <a:r>
              <a:rPr lang="ru-RU" sz="1200" dirty="0" smtClean="0">
                <a:latin typeface="Open Sans" pitchFamily="34" charset="0"/>
                <a:ea typeface="Open Sans" pitchFamily="34" charset="0"/>
                <a:cs typeface="Open Sans" pitchFamily="34" charset="0"/>
              </a:rPr>
              <a:t>В 2021-2022 годах в г. Сычевка построены очистные сооружения и станция обезжелезивания воды</a:t>
            </a:r>
          </a:p>
        </p:txBody>
      </p:sp>
      <p:sp>
        <p:nvSpPr>
          <p:cNvPr id="45" name="TextBox 44"/>
          <p:cNvSpPr txBox="1"/>
          <p:nvPr/>
        </p:nvSpPr>
        <p:spPr>
          <a:xfrm>
            <a:off x="1788062" y="2579968"/>
            <a:ext cx="1215430" cy="415673"/>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 </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2023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3090009" y="3113008"/>
            <a:ext cx="1797109" cy="369487"/>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Сфера спорта</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3170953" y="3520043"/>
            <a:ext cx="4148162" cy="276999"/>
          </a:xfrm>
          <a:prstGeom prst="rect">
            <a:avLst/>
          </a:prstGeom>
          <a:noFill/>
        </p:spPr>
        <p:txBody>
          <a:bodyPr wrap="square" rtlCol="0">
            <a:spAutoFit/>
          </a:bodyPr>
          <a:lstStyle>
            <a:defPPr>
              <a:defRPr lang="en-US"/>
            </a:defPPr>
            <a:lvl1pPr indent="179388" algn="just">
              <a:defRPr sz="1200">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 Построен физкультурно-оздоровительный комплекс в г. Сычевка</a:t>
            </a:r>
            <a:endParaRPr lang="ru-RU" dirty="0">
              <a:solidFill>
                <a:srgbClr val="FF0000"/>
              </a:solidFill>
            </a:endParaRPr>
          </a:p>
        </p:txBody>
      </p:sp>
      <p:pic>
        <p:nvPicPr>
          <p:cNvPr id="33" name="object 32"/>
          <p:cNvPicPr/>
          <p:nvPr/>
        </p:nvPicPr>
        <p:blipFill>
          <a:blip r:embed="rId13" cstate="print"/>
          <a:stretch>
            <a:fillRect/>
          </a:stretch>
        </p:blipFill>
        <p:spPr>
          <a:xfrm>
            <a:off x="181355" y="163068"/>
            <a:ext cx="644651" cy="814684"/>
          </a:xfrm>
          <a:prstGeom prst="rect">
            <a:avLst/>
          </a:prstGeom>
        </p:spPr>
      </p:pic>
    </p:spTree>
    <p:extLst>
      <p:ext uri="{BB962C8B-B14F-4D97-AF65-F5344CB8AC3E}">
        <p14:creationId xmlns:p14="http://schemas.microsoft.com/office/powerpoint/2010/main" val="3132468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9768" y="1178052"/>
            <a:ext cx="2421636" cy="847344"/>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p:nvPr/>
        </p:nvSpPr>
        <p:spPr>
          <a:xfrm>
            <a:off x="2424810" y="373125"/>
            <a:ext cx="4772025" cy="330835"/>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FFFFFF"/>
                </a:solidFill>
                <a:latin typeface="Arial"/>
                <a:cs typeface="Arial"/>
              </a:rPr>
              <a:t>Потребительский</a:t>
            </a:r>
            <a:r>
              <a:rPr sz="2000" spc="-60" dirty="0">
                <a:solidFill>
                  <a:srgbClr val="FFFFFF"/>
                </a:solidFill>
                <a:latin typeface="Arial"/>
                <a:cs typeface="Arial"/>
              </a:rPr>
              <a:t> </a:t>
            </a:r>
            <a:r>
              <a:rPr sz="2000" spc="-5" dirty="0">
                <a:solidFill>
                  <a:srgbClr val="FFFFFF"/>
                </a:solidFill>
                <a:latin typeface="Arial"/>
                <a:cs typeface="Arial"/>
              </a:rPr>
              <a:t>рынок</a:t>
            </a:r>
            <a:r>
              <a:rPr sz="2000" spc="-25" dirty="0">
                <a:solidFill>
                  <a:srgbClr val="FFFFFF"/>
                </a:solidFill>
                <a:latin typeface="Arial"/>
                <a:cs typeface="Arial"/>
              </a:rPr>
              <a:t> </a:t>
            </a:r>
            <a:r>
              <a:rPr sz="2000" spc="-10" dirty="0">
                <a:solidFill>
                  <a:srgbClr val="FFFFFF"/>
                </a:solidFill>
                <a:latin typeface="Arial"/>
                <a:cs typeface="Arial"/>
              </a:rPr>
              <a:t>товаров</a:t>
            </a:r>
            <a:r>
              <a:rPr sz="2000" spc="-30" dirty="0">
                <a:solidFill>
                  <a:srgbClr val="FFFFFF"/>
                </a:solidFill>
                <a:latin typeface="Arial"/>
                <a:cs typeface="Arial"/>
              </a:rPr>
              <a:t> </a:t>
            </a:r>
            <a:r>
              <a:rPr sz="2000" dirty="0">
                <a:solidFill>
                  <a:srgbClr val="FFFFFF"/>
                </a:solidFill>
                <a:latin typeface="Arial"/>
                <a:cs typeface="Arial"/>
              </a:rPr>
              <a:t>и</a:t>
            </a:r>
            <a:r>
              <a:rPr sz="2000" spc="-25" dirty="0">
                <a:solidFill>
                  <a:srgbClr val="FFFFFF"/>
                </a:solidFill>
                <a:latin typeface="Arial"/>
                <a:cs typeface="Arial"/>
              </a:rPr>
              <a:t> </a:t>
            </a:r>
            <a:r>
              <a:rPr sz="2000" spc="-5" dirty="0">
                <a:solidFill>
                  <a:srgbClr val="FFFFFF"/>
                </a:solidFill>
                <a:latin typeface="Arial"/>
                <a:cs typeface="Arial"/>
              </a:rPr>
              <a:t>услуг</a:t>
            </a:r>
            <a:endParaRPr sz="2000">
              <a:latin typeface="Arial"/>
              <a:cs typeface="Arial"/>
            </a:endParaRP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6" name="object 6"/>
          <p:cNvSpPr txBox="1"/>
          <p:nvPr/>
        </p:nvSpPr>
        <p:spPr>
          <a:xfrm>
            <a:off x="626160" y="1206754"/>
            <a:ext cx="2085339" cy="756920"/>
          </a:xfrm>
          <a:prstGeom prst="rect">
            <a:avLst/>
          </a:prstGeom>
        </p:spPr>
        <p:txBody>
          <a:bodyPr vert="horz" wrap="square" lIns="0" tIns="12065" rIns="0" bIns="0" rtlCol="0">
            <a:spAutoFit/>
          </a:bodyPr>
          <a:lstStyle/>
          <a:p>
            <a:pPr marL="381000" marR="374015" indent="2540" algn="ctr">
              <a:lnSpc>
                <a:spcPct val="100000"/>
              </a:lnSpc>
              <a:spcBef>
                <a:spcPts val="95"/>
              </a:spcBef>
            </a:pPr>
            <a:r>
              <a:rPr sz="1600" b="1" spc="-20" dirty="0">
                <a:solidFill>
                  <a:srgbClr val="007EAC"/>
                </a:solidFill>
                <a:latin typeface="Arial"/>
                <a:cs typeface="Arial"/>
              </a:rPr>
              <a:t>Количество </a:t>
            </a:r>
            <a:r>
              <a:rPr sz="1600" b="1" spc="-15" dirty="0">
                <a:solidFill>
                  <a:srgbClr val="007EAC"/>
                </a:solidFill>
                <a:latin typeface="Arial"/>
                <a:cs typeface="Arial"/>
              </a:rPr>
              <a:t> </a:t>
            </a:r>
            <a:r>
              <a:rPr sz="1600" b="1" spc="-5" dirty="0">
                <a:solidFill>
                  <a:srgbClr val="007EAC"/>
                </a:solidFill>
                <a:latin typeface="Arial"/>
                <a:cs typeface="Arial"/>
              </a:rPr>
              <a:t>п</a:t>
            </a:r>
            <a:r>
              <a:rPr sz="1600" b="1" spc="-15" dirty="0">
                <a:solidFill>
                  <a:srgbClr val="007EAC"/>
                </a:solidFill>
                <a:latin typeface="Arial"/>
                <a:cs typeface="Arial"/>
              </a:rPr>
              <a:t>р</a:t>
            </a:r>
            <a:r>
              <a:rPr sz="1600" b="1" spc="-10" dirty="0">
                <a:solidFill>
                  <a:srgbClr val="007EAC"/>
                </a:solidFill>
                <a:latin typeface="Arial"/>
                <a:cs typeface="Arial"/>
              </a:rPr>
              <a:t>ед</a:t>
            </a:r>
            <a:r>
              <a:rPr sz="1600" b="1" spc="-5" dirty="0">
                <a:solidFill>
                  <a:srgbClr val="007EAC"/>
                </a:solidFill>
                <a:latin typeface="Arial"/>
                <a:cs typeface="Arial"/>
              </a:rPr>
              <a:t>п</a:t>
            </a:r>
            <a:r>
              <a:rPr sz="1600" b="1" spc="-15" dirty="0">
                <a:solidFill>
                  <a:srgbClr val="007EAC"/>
                </a:solidFill>
                <a:latin typeface="Arial"/>
                <a:cs typeface="Arial"/>
              </a:rPr>
              <a:t>р</a:t>
            </a:r>
            <a:r>
              <a:rPr sz="1600" b="1" spc="-5" dirty="0">
                <a:solidFill>
                  <a:srgbClr val="007EAC"/>
                </a:solidFill>
                <a:latin typeface="Arial"/>
                <a:cs typeface="Arial"/>
              </a:rPr>
              <a:t>и</a:t>
            </a:r>
            <a:r>
              <a:rPr sz="1600" b="1" dirty="0">
                <a:solidFill>
                  <a:srgbClr val="007EAC"/>
                </a:solidFill>
                <a:latin typeface="Arial"/>
                <a:cs typeface="Arial"/>
              </a:rPr>
              <a:t>я</a:t>
            </a:r>
            <a:r>
              <a:rPr sz="1600" b="1" spc="-20" dirty="0">
                <a:solidFill>
                  <a:srgbClr val="007EAC"/>
                </a:solidFill>
                <a:latin typeface="Arial"/>
                <a:cs typeface="Arial"/>
              </a:rPr>
              <a:t>т</a:t>
            </a:r>
            <a:r>
              <a:rPr sz="1600" b="1" spc="-5" dirty="0">
                <a:solidFill>
                  <a:srgbClr val="007EAC"/>
                </a:solidFill>
                <a:latin typeface="Arial"/>
                <a:cs typeface="Arial"/>
              </a:rPr>
              <a:t>ий</a:t>
            </a:r>
            <a:endParaRPr sz="1600">
              <a:latin typeface="Arial"/>
              <a:cs typeface="Arial"/>
            </a:endParaRPr>
          </a:p>
          <a:p>
            <a:pPr algn="ctr">
              <a:lnSpc>
                <a:spcPct val="100000"/>
              </a:lnSpc>
            </a:pPr>
            <a:r>
              <a:rPr sz="1600" b="1" spc="-10" dirty="0">
                <a:solidFill>
                  <a:srgbClr val="007EAC"/>
                </a:solidFill>
                <a:latin typeface="Arial"/>
                <a:cs typeface="Arial"/>
              </a:rPr>
              <a:t>розничной </a:t>
            </a:r>
            <a:r>
              <a:rPr sz="1600" b="1" spc="-20" dirty="0">
                <a:solidFill>
                  <a:srgbClr val="007EAC"/>
                </a:solidFill>
                <a:latin typeface="Arial"/>
                <a:cs typeface="Arial"/>
              </a:rPr>
              <a:t>торговли</a:t>
            </a:r>
            <a:endParaRPr sz="1600">
              <a:latin typeface="Arial"/>
              <a:cs typeface="Arial"/>
            </a:endParaRPr>
          </a:p>
        </p:txBody>
      </p:sp>
      <p:sp>
        <p:nvSpPr>
          <p:cNvPr id="7" name="object 7"/>
          <p:cNvSpPr txBox="1"/>
          <p:nvPr/>
        </p:nvSpPr>
        <p:spPr>
          <a:xfrm>
            <a:off x="3703446" y="1562480"/>
            <a:ext cx="1706245" cy="574040"/>
          </a:xfrm>
          <a:prstGeom prst="rect">
            <a:avLst/>
          </a:prstGeom>
        </p:spPr>
        <p:txBody>
          <a:bodyPr vert="horz" wrap="square" lIns="0" tIns="12700" rIns="0" bIns="0" rtlCol="0">
            <a:spAutoFit/>
          </a:bodyPr>
          <a:lstStyle/>
          <a:p>
            <a:pPr marL="391795" marR="5080" indent="-379730">
              <a:lnSpc>
                <a:spcPct val="100000"/>
              </a:lnSpc>
              <a:spcBef>
                <a:spcPts val="100"/>
              </a:spcBef>
            </a:pPr>
            <a:r>
              <a:rPr sz="1800" b="1" dirty="0">
                <a:solidFill>
                  <a:srgbClr val="007EAC"/>
                </a:solidFill>
                <a:latin typeface="Arial"/>
                <a:cs typeface="Arial"/>
              </a:rPr>
              <a:t>Об</a:t>
            </a:r>
            <a:r>
              <a:rPr sz="1800" b="1" spc="-45" dirty="0">
                <a:solidFill>
                  <a:srgbClr val="007EAC"/>
                </a:solidFill>
                <a:latin typeface="Arial"/>
                <a:cs typeface="Arial"/>
              </a:rPr>
              <a:t>щ</a:t>
            </a:r>
            <a:r>
              <a:rPr sz="1800" b="1" spc="-30" dirty="0">
                <a:solidFill>
                  <a:srgbClr val="007EAC"/>
                </a:solidFill>
                <a:latin typeface="Arial"/>
                <a:cs typeface="Arial"/>
              </a:rPr>
              <a:t>е</a:t>
            </a:r>
            <a:r>
              <a:rPr sz="1800" b="1" spc="5" dirty="0">
                <a:solidFill>
                  <a:srgbClr val="007EAC"/>
                </a:solidFill>
                <a:latin typeface="Arial"/>
                <a:cs typeface="Arial"/>
              </a:rPr>
              <a:t>с</a:t>
            </a:r>
            <a:r>
              <a:rPr sz="1800" b="1" dirty="0">
                <a:solidFill>
                  <a:srgbClr val="007EAC"/>
                </a:solidFill>
                <a:latin typeface="Arial"/>
                <a:cs typeface="Arial"/>
              </a:rPr>
              <a:t>т</a:t>
            </a:r>
            <a:r>
              <a:rPr sz="1800" b="1" spc="-30" dirty="0">
                <a:solidFill>
                  <a:srgbClr val="007EAC"/>
                </a:solidFill>
                <a:latin typeface="Arial"/>
                <a:cs typeface="Arial"/>
              </a:rPr>
              <a:t>в</a:t>
            </a:r>
            <a:r>
              <a:rPr sz="1800" b="1" spc="-5" dirty="0">
                <a:solidFill>
                  <a:srgbClr val="007EAC"/>
                </a:solidFill>
                <a:latin typeface="Arial"/>
                <a:cs typeface="Arial"/>
              </a:rPr>
              <a:t>ен</a:t>
            </a:r>
            <a:r>
              <a:rPr sz="1800" b="1" spc="10" dirty="0">
                <a:solidFill>
                  <a:srgbClr val="007EAC"/>
                </a:solidFill>
                <a:latin typeface="Arial"/>
                <a:cs typeface="Arial"/>
              </a:rPr>
              <a:t>н</a:t>
            </a:r>
            <a:r>
              <a:rPr sz="1800" b="1" spc="5" dirty="0">
                <a:solidFill>
                  <a:srgbClr val="007EAC"/>
                </a:solidFill>
                <a:latin typeface="Arial"/>
                <a:cs typeface="Arial"/>
              </a:rPr>
              <a:t>о</a:t>
            </a:r>
            <a:r>
              <a:rPr sz="1800" b="1" dirty="0">
                <a:solidFill>
                  <a:srgbClr val="007EAC"/>
                </a:solidFill>
                <a:latin typeface="Arial"/>
                <a:cs typeface="Arial"/>
              </a:rPr>
              <a:t>е  </a:t>
            </a:r>
            <a:r>
              <a:rPr sz="1800" b="1" spc="-10" dirty="0">
                <a:solidFill>
                  <a:srgbClr val="007EAC"/>
                </a:solidFill>
                <a:latin typeface="Arial"/>
                <a:cs typeface="Arial"/>
              </a:rPr>
              <a:t>питание</a:t>
            </a:r>
            <a:endParaRPr sz="1800">
              <a:latin typeface="Arial"/>
              <a:cs typeface="Arial"/>
            </a:endParaRPr>
          </a:p>
        </p:txBody>
      </p:sp>
      <p:sp>
        <p:nvSpPr>
          <p:cNvPr id="8" name="object 8"/>
          <p:cNvSpPr txBox="1"/>
          <p:nvPr/>
        </p:nvSpPr>
        <p:spPr>
          <a:xfrm>
            <a:off x="3389121" y="4825365"/>
            <a:ext cx="1903095" cy="1368425"/>
          </a:xfrm>
          <a:prstGeom prst="rect">
            <a:avLst/>
          </a:prstGeom>
        </p:spPr>
        <p:txBody>
          <a:bodyPr vert="horz" wrap="square" lIns="0" tIns="12700" rIns="0" bIns="0" rtlCol="0">
            <a:spAutoFit/>
          </a:bodyPr>
          <a:lstStyle/>
          <a:p>
            <a:pPr marL="350520" marR="5080" indent="-338455">
              <a:lnSpc>
                <a:spcPct val="100000"/>
              </a:lnSpc>
              <a:spcBef>
                <a:spcPts val="100"/>
              </a:spcBef>
            </a:pPr>
            <a:r>
              <a:rPr sz="1800" b="1" dirty="0">
                <a:solidFill>
                  <a:srgbClr val="007EAC"/>
                </a:solidFill>
                <a:latin typeface="Arial"/>
                <a:cs typeface="Arial"/>
              </a:rPr>
              <a:t>О</a:t>
            </a:r>
            <a:r>
              <a:rPr sz="1800" b="1" spc="5" dirty="0">
                <a:solidFill>
                  <a:srgbClr val="007EAC"/>
                </a:solidFill>
                <a:latin typeface="Arial"/>
                <a:cs typeface="Arial"/>
              </a:rPr>
              <a:t>б</a:t>
            </a:r>
            <a:r>
              <a:rPr sz="1800" b="1" spc="-30" dirty="0">
                <a:solidFill>
                  <a:srgbClr val="007EAC"/>
                </a:solidFill>
                <a:latin typeface="Arial"/>
                <a:cs typeface="Arial"/>
              </a:rPr>
              <a:t>е</a:t>
            </a:r>
            <a:r>
              <a:rPr sz="1800" b="1" spc="-5" dirty="0">
                <a:solidFill>
                  <a:srgbClr val="007EAC"/>
                </a:solidFill>
                <a:latin typeface="Arial"/>
                <a:cs typeface="Arial"/>
              </a:rPr>
              <a:t>сп</a:t>
            </a:r>
            <a:r>
              <a:rPr sz="1800" b="1" spc="-55" dirty="0">
                <a:solidFill>
                  <a:srgbClr val="007EAC"/>
                </a:solidFill>
                <a:latin typeface="Arial"/>
                <a:cs typeface="Arial"/>
              </a:rPr>
              <a:t>е</a:t>
            </a:r>
            <a:r>
              <a:rPr sz="1800" b="1" dirty="0">
                <a:solidFill>
                  <a:srgbClr val="007EAC"/>
                </a:solidFill>
                <a:latin typeface="Arial"/>
                <a:cs typeface="Arial"/>
              </a:rPr>
              <a:t>ч</a:t>
            </a:r>
            <a:r>
              <a:rPr sz="1800" b="1" spc="-10" dirty="0">
                <a:solidFill>
                  <a:srgbClr val="007EAC"/>
                </a:solidFill>
                <a:latin typeface="Arial"/>
                <a:cs typeface="Arial"/>
              </a:rPr>
              <a:t>е</a:t>
            </a:r>
            <a:r>
              <a:rPr sz="1800" b="1" dirty="0">
                <a:solidFill>
                  <a:srgbClr val="007EAC"/>
                </a:solidFill>
                <a:latin typeface="Arial"/>
                <a:cs typeface="Arial"/>
              </a:rPr>
              <a:t>н</a:t>
            </a:r>
            <a:r>
              <a:rPr sz="1800" b="1" spc="5" dirty="0">
                <a:solidFill>
                  <a:srgbClr val="007EAC"/>
                </a:solidFill>
                <a:latin typeface="Arial"/>
                <a:cs typeface="Arial"/>
              </a:rPr>
              <a:t>н</a:t>
            </a:r>
            <a:r>
              <a:rPr sz="1800" b="1" spc="-20" dirty="0">
                <a:solidFill>
                  <a:srgbClr val="007EAC"/>
                </a:solidFill>
                <a:latin typeface="Arial"/>
                <a:cs typeface="Arial"/>
              </a:rPr>
              <a:t>о</a:t>
            </a:r>
            <a:r>
              <a:rPr sz="1800" b="1" spc="-5" dirty="0">
                <a:solidFill>
                  <a:srgbClr val="007EAC"/>
                </a:solidFill>
                <a:latin typeface="Arial"/>
                <a:cs typeface="Arial"/>
              </a:rPr>
              <a:t>с</a:t>
            </a:r>
            <a:r>
              <a:rPr sz="1800" b="1" spc="-35" dirty="0">
                <a:solidFill>
                  <a:srgbClr val="007EAC"/>
                </a:solidFill>
                <a:latin typeface="Arial"/>
                <a:cs typeface="Arial"/>
              </a:rPr>
              <a:t>т</a:t>
            </a:r>
            <a:r>
              <a:rPr sz="1800" b="1" dirty="0">
                <a:solidFill>
                  <a:srgbClr val="007EAC"/>
                </a:solidFill>
                <a:latin typeface="Arial"/>
                <a:cs typeface="Arial"/>
              </a:rPr>
              <a:t>ь  </a:t>
            </a:r>
            <a:r>
              <a:rPr sz="1800" b="1" spc="-10" dirty="0">
                <a:solidFill>
                  <a:srgbClr val="007EAC"/>
                </a:solidFill>
                <a:latin typeface="Arial"/>
                <a:cs typeface="Arial"/>
              </a:rPr>
              <a:t>населения</a:t>
            </a:r>
            <a:endParaRPr sz="1800">
              <a:latin typeface="Arial"/>
              <a:cs typeface="Arial"/>
            </a:endParaRPr>
          </a:p>
          <a:p>
            <a:pPr marL="262255" marR="256540" indent="57785" algn="just">
              <a:lnSpc>
                <a:spcPct val="100000"/>
              </a:lnSpc>
            </a:pPr>
            <a:r>
              <a:rPr sz="1800" b="1" spc="-10" dirty="0">
                <a:solidFill>
                  <a:srgbClr val="007EAC"/>
                </a:solidFill>
                <a:latin typeface="Arial"/>
                <a:cs typeface="Arial"/>
              </a:rPr>
              <a:t>торговыми </a:t>
            </a:r>
            <a:r>
              <a:rPr sz="1800" b="1" spc="-490" dirty="0">
                <a:solidFill>
                  <a:srgbClr val="007EAC"/>
                </a:solidFill>
                <a:latin typeface="Arial"/>
                <a:cs typeface="Arial"/>
              </a:rPr>
              <a:t> </a:t>
            </a:r>
            <a:r>
              <a:rPr sz="1800" b="1" spc="-10" dirty="0">
                <a:solidFill>
                  <a:srgbClr val="007EAC"/>
                </a:solidFill>
                <a:latin typeface="Arial"/>
                <a:cs typeface="Arial"/>
              </a:rPr>
              <a:t>площадями </a:t>
            </a:r>
            <a:r>
              <a:rPr sz="1800" b="1" spc="-490" dirty="0">
                <a:solidFill>
                  <a:srgbClr val="007EAC"/>
                </a:solidFill>
                <a:latin typeface="Arial"/>
                <a:cs typeface="Arial"/>
              </a:rPr>
              <a:t> </a:t>
            </a:r>
            <a:r>
              <a:rPr sz="1600" b="1" spc="-5" dirty="0">
                <a:latin typeface="Arial"/>
                <a:cs typeface="Arial"/>
              </a:rPr>
              <a:t>на</a:t>
            </a:r>
            <a:r>
              <a:rPr sz="1600" b="1" spc="-25" dirty="0">
                <a:latin typeface="Arial"/>
                <a:cs typeface="Arial"/>
              </a:rPr>
              <a:t> </a:t>
            </a:r>
            <a:r>
              <a:rPr sz="1600" b="1" spc="-5" dirty="0">
                <a:latin typeface="Arial"/>
                <a:cs typeface="Arial"/>
              </a:rPr>
              <a:t>1</a:t>
            </a:r>
            <a:r>
              <a:rPr sz="1600" b="1" spc="-30" dirty="0">
                <a:latin typeface="Arial"/>
                <a:cs typeface="Arial"/>
              </a:rPr>
              <a:t> </a:t>
            </a:r>
            <a:r>
              <a:rPr sz="1600" b="1" spc="-10" dirty="0">
                <a:latin typeface="Arial"/>
                <a:cs typeface="Arial"/>
              </a:rPr>
              <a:t>тыс.</a:t>
            </a:r>
            <a:r>
              <a:rPr sz="1600" b="1" spc="-5" dirty="0">
                <a:latin typeface="Arial"/>
                <a:cs typeface="Arial"/>
              </a:rPr>
              <a:t> чел.</a:t>
            </a:r>
            <a:endParaRPr sz="1600">
              <a:latin typeface="Arial"/>
              <a:cs typeface="Arial"/>
            </a:endParaRPr>
          </a:p>
        </p:txBody>
      </p:sp>
      <p:grpSp>
        <p:nvGrpSpPr>
          <p:cNvPr id="9" name="object 9"/>
          <p:cNvGrpSpPr/>
          <p:nvPr/>
        </p:nvGrpSpPr>
        <p:grpSpPr>
          <a:xfrm>
            <a:off x="5453760" y="4288536"/>
            <a:ext cx="1743075" cy="1466850"/>
            <a:chOff x="5423915" y="4306824"/>
            <a:chExt cx="1743075" cy="1466850"/>
          </a:xfrm>
        </p:grpSpPr>
        <p:pic>
          <p:nvPicPr>
            <p:cNvPr id="10" name="object 10"/>
            <p:cNvPicPr/>
            <p:nvPr/>
          </p:nvPicPr>
          <p:blipFill>
            <a:blip r:embed="rId4" cstate="print"/>
            <a:stretch>
              <a:fillRect/>
            </a:stretch>
          </p:blipFill>
          <p:spPr>
            <a:xfrm>
              <a:off x="5579363" y="4306824"/>
              <a:ext cx="1453895" cy="1452371"/>
            </a:xfrm>
            <a:prstGeom prst="rect">
              <a:avLst/>
            </a:prstGeom>
          </p:spPr>
        </p:pic>
        <p:pic>
          <p:nvPicPr>
            <p:cNvPr id="11" name="object 11"/>
            <p:cNvPicPr/>
            <p:nvPr/>
          </p:nvPicPr>
          <p:blipFill>
            <a:blip r:embed="rId5" cstate="print"/>
            <a:stretch>
              <a:fillRect/>
            </a:stretch>
          </p:blipFill>
          <p:spPr>
            <a:xfrm>
              <a:off x="5423915" y="4407408"/>
              <a:ext cx="1742693" cy="1009650"/>
            </a:xfrm>
            <a:prstGeom prst="rect">
              <a:avLst/>
            </a:prstGeom>
          </p:spPr>
        </p:pic>
        <p:pic>
          <p:nvPicPr>
            <p:cNvPr id="12" name="object 12"/>
            <p:cNvPicPr/>
            <p:nvPr/>
          </p:nvPicPr>
          <p:blipFill>
            <a:blip r:embed="rId6" cstate="print"/>
            <a:stretch>
              <a:fillRect/>
            </a:stretch>
          </p:blipFill>
          <p:spPr>
            <a:xfrm>
              <a:off x="5707379" y="4986528"/>
              <a:ext cx="1323594" cy="787145"/>
            </a:xfrm>
            <a:prstGeom prst="rect">
              <a:avLst/>
            </a:prstGeom>
          </p:spPr>
        </p:pic>
      </p:grpSp>
      <p:sp>
        <p:nvSpPr>
          <p:cNvPr id="13" name="object 13"/>
          <p:cNvSpPr txBox="1"/>
          <p:nvPr/>
        </p:nvSpPr>
        <p:spPr>
          <a:xfrm>
            <a:off x="5492111" y="4487036"/>
            <a:ext cx="1383031" cy="1090042"/>
          </a:xfrm>
          <a:prstGeom prst="rect">
            <a:avLst/>
          </a:prstGeom>
        </p:spPr>
        <p:txBody>
          <a:bodyPr vert="horz" wrap="square" lIns="0" tIns="12700" rIns="0" bIns="0" rtlCol="0">
            <a:spAutoFit/>
          </a:bodyPr>
          <a:lstStyle/>
          <a:p>
            <a:pPr marL="12700" algn="ctr">
              <a:lnSpc>
                <a:spcPct val="100000"/>
              </a:lnSpc>
              <a:spcBef>
                <a:spcPts val="100"/>
              </a:spcBef>
            </a:pPr>
            <a:r>
              <a:rPr lang="ru-RU" sz="3500" b="1" spc="-5" dirty="0" smtClean="0">
                <a:solidFill>
                  <a:srgbClr val="FFFFFF"/>
                </a:solidFill>
                <a:latin typeface="Arial"/>
                <a:cs typeface="Arial"/>
              </a:rPr>
              <a:t> 483,8</a:t>
            </a:r>
            <a:endParaRPr sz="3500" dirty="0">
              <a:latin typeface="Arial"/>
              <a:cs typeface="Arial"/>
            </a:endParaRPr>
          </a:p>
          <a:p>
            <a:pPr marL="231775" algn="ctr">
              <a:lnSpc>
                <a:spcPct val="100000"/>
              </a:lnSpc>
              <a:spcBef>
                <a:spcPts val="20"/>
              </a:spcBef>
            </a:pPr>
            <a:r>
              <a:rPr sz="3500" b="1" spc="-10" dirty="0" err="1" smtClean="0">
                <a:solidFill>
                  <a:srgbClr val="FFFFFF"/>
                </a:solidFill>
                <a:latin typeface="Arial"/>
                <a:cs typeface="Arial"/>
              </a:rPr>
              <a:t>кв.м</a:t>
            </a:r>
            <a:endParaRPr sz="3500" dirty="0">
              <a:latin typeface="Arial"/>
              <a:cs typeface="Arial"/>
            </a:endParaRPr>
          </a:p>
        </p:txBody>
      </p:sp>
      <p:pic>
        <p:nvPicPr>
          <p:cNvPr id="14" name="object 14"/>
          <p:cNvPicPr/>
          <p:nvPr/>
        </p:nvPicPr>
        <p:blipFill>
          <a:blip r:embed="rId7" cstate="print"/>
          <a:stretch>
            <a:fillRect/>
          </a:stretch>
        </p:blipFill>
        <p:spPr>
          <a:xfrm>
            <a:off x="417576" y="2766060"/>
            <a:ext cx="2423160" cy="688848"/>
          </a:xfrm>
          <a:prstGeom prst="rect">
            <a:avLst/>
          </a:prstGeom>
        </p:spPr>
      </p:pic>
      <p:sp>
        <p:nvSpPr>
          <p:cNvPr id="15" name="object 15"/>
          <p:cNvSpPr txBox="1"/>
          <p:nvPr/>
        </p:nvSpPr>
        <p:spPr>
          <a:xfrm>
            <a:off x="672185" y="2102612"/>
            <a:ext cx="1911985" cy="1249045"/>
          </a:xfrm>
          <a:prstGeom prst="rect">
            <a:avLst/>
          </a:prstGeom>
        </p:spPr>
        <p:txBody>
          <a:bodyPr vert="horz" wrap="square" lIns="0" tIns="13335" rIns="0" bIns="0" rtlCol="0">
            <a:spAutoFit/>
          </a:bodyPr>
          <a:lstStyle/>
          <a:p>
            <a:pPr marL="894080">
              <a:lnSpc>
                <a:spcPct val="100000"/>
              </a:lnSpc>
              <a:spcBef>
                <a:spcPts val="105"/>
              </a:spcBef>
            </a:pPr>
            <a:r>
              <a:rPr sz="3200" b="1" spc="-10" smtClean="0">
                <a:solidFill>
                  <a:srgbClr val="418FC9"/>
                </a:solidFill>
                <a:latin typeface="Arial"/>
                <a:cs typeface="Arial"/>
              </a:rPr>
              <a:t>1</a:t>
            </a:r>
            <a:r>
              <a:rPr lang="ru-RU" sz="3200" b="1" spc="-10" dirty="0" smtClean="0">
                <a:solidFill>
                  <a:srgbClr val="418FC9"/>
                </a:solidFill>
                <a:latin typeface="Arial"/>
                <a:cs typeface="Arial"/>
              </a:rPr>
              <a:t>24</a:t>
            </a:r>
            <a:endParaRPr sz="3200" dirty="0">
              <a:latin typeface="Arial"/>
              <a:cs typeface="Arial"/>
            </a:endParaRPr>
          </a:p>
          <a:p>
            <a:pPr marL="495934" marR="5080" indent="-483870">
              <a:lnSpc>
                <a:spcPct val="100000"/>
              </a:lnSpc>
              <a:spcBef>
                <a:spcPts val="1945"/>
              </a:spcBef>
            </a:pPr>
            <a:r>
              <a:rPr sz="1600" b="1" spc="-15" dirty="0">
                <a:solidFill>
                  <a:srgbClr val="007EAC"/>
                </a:solidFill>
                <a:latin typeface="Arial"/>
                <a:cs typeface="Arial"/>
              </a:rPr>
              <a:t>Оборот </a:t>
            </a:r>
            <a:r>
              <a:rPr sz="1600" b="1" spc="-10" dirty="0">
                <a:solidFill>
                  <a:srgbClr val="007EAC"/>
                </a:solidFill>
                <a:latin typeface="Arial"/>
                <a:cs typeface="Arial"/>
              </a:rPr>
              <a:t>розничной </a:t>
            </a:r>
            <a:r>
              <a:rPr sz="1600" b="1" spc="-430" dirty="0">
                <a:solidFill>
                  <a:srgbClr val="007EAC"/>
                </a:solidFill>
                <a:latin typeface="Arial"/>
                <a:cs typeface="Arial"/>
              </a:rPr>
              <a:t> </a:t>
            </a:r>
            <a:r>
              <a:rPr sz="1600" b="1" spc="-20" dirty="0">
                <a:solidFill>
                  <a:srgbClr val="007EAC"/>
                </a:solidFill>
                <a:latin typeface="Arial"/>
                <a:cs typeface="Arial"/>
              </a:rPr>
              <a:t>торговли</a:t>
            </a:r>
            <a:endParaRPr sz="1600" dirty="0">
              <a:latin typeface="Arial"/>
              <a:cs typeface="Arial"/>
            </a:endParaRPr>
          </a:p>
        </p:txBody>
      </p:sp>
      <p:sp>
        <p:nvSpPr>
          <p:cNvPr id="16" name="object 16"/>
          <p:cNvSpPr txBox="1"/>
          <p:nvPr/>
        </p:nvSpPr>
        <p:spPr>
          <a:xfrm>
            <a:off x="1430527" y="3648532"/>
            <a:ext cx="974090" cy="702115"/>
          </a:xfrm>
          <a:prstGeom prst="rect">
            <a:avLst/>
          </a:prstGeom>
        </p:spPr>
        <p:txBody>
          <a:bodyPr vert="horz" wrap="square" lIns="0" tIns="12065" rIns="0" bIns="0" rtlCol="0">
            <a:spAutoFit/>
          </a:bodyPr>
          <a:lstStyle/>
          <a:p>
            <a:pPr marL="12700">
              <a:lnSpc>
                <a:spcPct val="100000"/>
              </a:lnSpc>
              <a:spcBef>
                <a:spcPts val="95"/>
              </a:spcBef>
            </a:pPr>
            <a:r>
              <a:rPr lang="ru-RU" sz="2800" spc="-5" dirty="0" smtClean="0">
                <a:solidFill>
                  <a:srgbClr val="1F4E79"/>
                </a:solidFill>
                <a:latin typeface="Arial"/>
                <a:cs typeface="Arial"/>
              </a:rPr>
              <a:t> 687</a:t>
            </a:r>
          </a:p>
          <a:p>
            <a:pPr marL="12700">
              <a:lnSpc>
                <a:spcPct val="100000"/>
              </a:lnSpc>
              <a:spcBef>
                <a:spcPts val="95"/>
              </a:spcBef>
            </a:pPr>
            <a:r>
              <a:rPr sz="1600" spc="-10" smtClean="0">
                <a:solidFill>
                  <a:srgbClr val="007EAC"/>
                </a:solidFill>
                <a:latin typeface="Arial"/>
                <a:cs typeface="Arial"/>
              </a:rPr>
              <a:t>млн</a:t>
            </a:r>
            <a:r>
              <a:rPr sz="1400" spc="-10" smtClean="0">
                <a:solidFill>
                  <a:srgbClr val="007EAC"/>
                </a:solidFill>
                <a:latin typeface="Arial"/>
                <a:cs typeface="Arial"/>
              </a:rPr>
              <a:t>.</a:t>
            </a:r>
            <a:r>
              <a:rPr sz="1400" spc="-55" smtClean="0">
                <a:solidFill>
                  <a:srgbClr val="007EAC"/>
                </a:solidFill>
                <a:latin typeface="Arial"/>
                <a:cs typeface="Arial"/>
              </a:rPr>
              <a:t> </a:t>
            </a:r>
            <a:r>
              <a:rPr sz="1400" spc="-5" smtClean="0">
                <a:solidFill>
                  <a:srgbClr val="007EAC"/>
                </a:solidFill>
                <a:latin typeface="Arial"/>
                <a:cs typeface="Arial"/>
              </a:rPr>
              <a:t>руб.</a:t>
            </a:r>
            <a:endParaRPr sz="1400" dirty="0">
              <a:latin typeface="Arial"/>
              <a:cs typeface="Arial"/>
            </a:endParaRPr>
          </a:p>
        </p:txBody>
      </p:sp>
      <p:pic>
        <p:nvPicPr>
          <p:cNvPr id="17" name="object 17"/>
          <p:cNvPicPr/>
          <p:nvPr/>
        </p:nvPicPr>
        <p:blipFill>
          <a:blip r:embed="rId8" cstate="print"/>
          <a:stretch>
            <a:fillRect/>
          </a:stretch>
        </p:blipFill>
        <p:spPr>
          <a:xfrm>
            <a:off x="734568" y="3672840"/>
            <a:ext cx="612648" cy="615696"/>
          </a:xfrm>
          <a:prstGeom prst="rect">
            <a:avLst/>
          </a:prstGeom>
        </p:spPr>
      </p:pic>
      <p:sp>
        <p:nvSpPr>
          <p:cNvPr id="18" name="object 18"/>
          <p:cNvSpPr txBox="1"/>
          <p:nvPr/>
        </p:nvSpPr>
        <p:spPr>
          <a:xfrm>
            <a:off x="5195442" y="3189859"/>
            <a:ext cx="1671955" cy="574675"/>
          </a:xfrm>
          <a:prstGeom prst="rect">
            <a:avLst/>
          </a:prstGeom>
        </p:spPr>
        <p:txBody>
          <a:bodyPr vert="horz" wrap="square" lIns="0" tIns="12700" rIns="0" bIns="0" rtlCol="0">
            <a:spAutoFit/>
          </a:bodyPr>
          <a:lstStyle/>
          <a:p>
            <a:pPr algn="ctr">
              <a:lnSpc>
                <a:spcPct val="100000"/>
              </a:lnSpc>
              <a:spcBef>
                <a:spcPts val="100"/>
              </a:spcBef>
            </a:pPr>
            <a:r>
              <a:rPr sz="1800" b="1" spc="-15" dirty="0">
                <a:solidFill>
                  <a:srgbClr val="007EAC"/>
                </a:solidFill>
                <a:latin typeface="Arial"/>
                <a:cs typeface="Arial"/>
              </a:rPr>
              <a:t>Бытовое</a:t>
            </a:r>
            <a:endParaRPr sz="1800">
              <a:latin typeface="Arial"/>
              <a:cs typeface="Arial"/>
            </a:endParaRPr>
          </a:p>
          <a:p>
            <a:pPr algn="ctr">
              <a:lnSpc>
                <a:spcPct val="100000"/>
              </a:lnSpc>
            </a:pPr>
            <a:r>
              <a:rPr sz="1800" b="1" spc="-10" dirty="0">
                <a:solidFill>
                  <a:srgbClr val="007EAC"/>
                </a:solidFill>
                <a:latin typeface="Arial"/>
                <a:cs typeface="Arial"/>
              </a:rPr>
              <a:t>обслуживание</a:t>
            </a:r>
            <a:endParaRPr sz="1800">
              <a:latin typeface="Arial"/>
              <a:cs typeface="Arial"/>
            </a:endParaRPr>
          </a:p>
        </p:txBody>
      </p:sp>
      <p:grpSp>
        <p:nvGrpSpPr>
          <p:cNvPr id="19" name="object 19"/>
          <p:cNvGrpSpPr/>
          <p:nvPr/>
        </p:nvGrpSpPr>
        <p:grpSpPr>
          <a:xfrm>
            <a:off x="3459479" y="2718816"/>
            <a:ext cx="1471930" cy="1511300"/>
            <a:chOff x="3459479" y="2718816"/>
            <a:chExt cx="1471930" cy="1511300"/>
          </a:xfrm>
        </p:grpSpPr>
        <p:pic>
          <p:nvPicPr>
            <p:cNvPr id="20" name="object 20"/>
            <p:cNvPicPr/>
            <p:nvPr/>
          </p:nvPicPr>
          <p:blipFill>
            <a:blip r:embed="rId9" cstate="print"/>
            <a:stretch>
              <a:fillRect/>
            </a:stretch>
          </p:blipFill>
          <p:spPr>
            <a:xfrm>
              <a:off x="3515867" y="2738628"/>
              <a:ext cx="1392936" cy="1392936"/>
            </a:xfrm>
            <a:prstGeom prst="rect">
              <a:avLst/>
            </a:prstGeom>
          </p:spPr>
        </p:pic>
        <p:pic>
          <p:nvPicPr>
            <p:cNvPr id="21" name="object 21"/>
            <p:cNvPicPr/>
            <p:nvPr/>
          </p:nvPicPr>
          <p:blipFill>
            <a:blip r:embed="rId10" cstate="print"/>
            <a:stretch>
              <a:fillRect/>
            </a:stretch>
          </p:blipFill>
          <p:spPr>
            <a:xfrm>
              <a:off x="3459479" y="2718816"/>
              <a:ext cx="1470660" cy="1470660"/>
            </a:xfrm>
            <a:prstGeom prst="rect">
              <a:avLst/>
            </a:prstGeom>
          </p:spPr>
        </p:pic>
        <p:pic>
          <p:nvPicPr>
            <p:cNvPr id="22" name="object 22"/>
            <p:cNvPicPr/>
            <p:nvPr/>
          </p:nvPicPr>
          <p:blipFill>
            <a:blip r:embed="rId11" cstate="print"/>
            <a:stretch>
              <a:fillRect/>
            </a:stretch>
          </p:blipFill>
          <p:spPr>
            <a:xfrm>
              <a:off x="3464051" y="2891028"/>
              <a:ext cx="1466850" cy="1338834"/>
            </a:xfrm>
            <a:prstGeom prst="rect">
              <a:avLst/>
            </a:prstGeom>
          </p:spPr>
        </p:pic>
      </p:grpSp>
      <p:grpSp>
        <p:nvGrpSpPr>
          <p:cNvPr id="23" name="object 23"/>
          <p:cNvGrpSpPr/>
          <p:nvPr/>
        </p:nvGrpSpPr>
        <p:grpSpPr>
          <a:xfrm>
            <a:off x="5663184" y="1121664"/>
            <a:ext cx="1470660" cy="1470660"/>
            <a:chOff x="5663184" y="1121664"/>
            <a:chExt cx="1470660" cy="1470660"/>
          </a:xfrm>
        </p:grpSpPr>
        <p:pic>
          <p:nvPicPr>
            <p:cNvPr id="24" name="object 24"/>
            <p:cNvPicPr/>
            <p:nvPr/>
          </p:nvPicPr>
          <p:blipFill>
            <a:blip r:embed="rId12" cstate="print"/>
            <a:stretch>
              <a:fillRect/>
            </a:stretch>
          </p:blipFill>
          <p:spPr>
            <a:xfrm>
              <a:off x="5702808" y="1161288"/>
              <a:ext cx="1394460" cy="1388872"/>
            </a:xfrm>
            <a:prstGeom prst="rect">
              <a:avLst/>
            </a:prstGeom>
          </p:spPr>
        </p:pic>
        <p:pic>
          <p:nvPicPr>
            <p:cNvPr id="25" name="object 25"/>
            <p:cNvPicPr/>
            <p:nvPr/>
          </p:nvPicPr>
          <p:blipFill>
            <a:blip r:embed="rId10" cstate="print"/>
            <a:stretch>
              <a:fillRect/>
            </a:stretch>
          </p:blipFill>
          <p:spPr>
            <a:xfrm>
              <a:off x="5663184" y="1121664"/>
              <a:ext cx="1470660" cy="1470660"/>
            </a:xfrm>
            <a:prstGeom prst="rect">
              <a:avLst/>
            </a:prstGeom>
          </p:spPr>
        </p:pic>
        <p:pic>
          <p:nvPicPr>
            <p:cNvPr id="26" name="object 26"/>
            <p:cNvPicPr/>
            <p:nvPr/>
          </p:nvPicPr>
          <p:blipFill>
            <a:blip r:embed="rId13" cstate="print"/>
            <a:stretch>
              <a:fillRect/>
            </a:stretch>
          </p:blipFill>
          <p:spPr>
            <a:xfrm>
              <a:off x="5777484" y="1336548"/>
              <a:ext cx="1347978" cy="1229106"/>
            </a:xfrm>
            <a:prstGeom prst="rect">
              <a:avLst/>
            </a:prstGeom>
          </p:spPr>
        </p:pic>
      </p:grpSp>
      <p:sp>
        <p:nvSpPr>
          <p:cNvPr id="27" name="object 27"/>
          <p:cNvSpPr txBox="1"/>
          <p:nvPr/>
        </p:nvSpPr>
        <p:spPr>
          <a:xfrm>
            <a:off x="6110732" y="1485138"/>
            <a:ext cx="648335" cy="696595"/>
          </a:xfrm>
          <a:prstGeom prst="rect">
            <a:avLst/>
          </a:prstGeom>
        </p:spPr>
        <p:txBody>
          <a:bodyPr vert="horz" wrap="square" lIns="0" tIns="13335" rIns="0" bIns="0" rtlCol="0">
            <a:spAutoFit/>
          </a:bodyPr>
          <a:lstStyle/>
          <a:p>
            <a:pPr marL="12700">
              <a:lnSpc>
                <a:spcPct val="100000"/>
              </a:lnSpc>
              <a:spcBef>
                <a:spcPts val="105"/>
              </a:spcBef>
            </a:pPr>
            <a:r>
              <a:rPr sz="4400" b="1" smtClean="0">
                <a:solidFill>
                  <a:srgbClr val="FFFFFF"/>
                </a:solidFill>
                <a:latin typeface="Arial"/>
                <a:cs typeface="Arial"/>
              </a:rPr>
              <a:t>2</a:t>
            </a:r>
            <a:r>
              <a:rPr lang="ru-RU" sz="4400" b="1" dirty="0" smtClean="0">
                <a:solidFill>
                  <a:srgbClr val="FFFFFF"/>
                </a:solidFill>
                <a:latin typeface="Arial"/>
                <a:cs typeface="Arial"/>
              </a:rPr>
              <a:t>3</a:t>
            </a:r>
            <a:endParaRPr sz="4400" dirty="0">
              <a:latin typeface="Arial"/>
              <a:cs typeface="Arial"/>
            </a:endParaRPr>
          </a:p>
        </p:txBody>
      </p:sp>
      <p:sp>
        <p:nvSpPr>
          <p:cNvPr id="28" name="object 28"/>
          <p:cNvSpPr txBox="1"/>
          <p:nvPr/>
        </p:nvSpPr>
        <p:spPr>
          <a:xfrm>
            <a:off x="3827779" y="3055061"/>
            <a:ext cx="702310" cy="757555"/>
          </a:xfrm>
          <a:prstGeom prst="rect">
            <a:avLst/>
          </a:prstGeom>
        </p:spPr>
        <p:txBody>
          <a:bodyPr vert="horz" wrap="square" lIns="0" tIns="12700" rIns="0" bIns="0" rtlCol="0">
            <a:spAutoFit/>
          </a:bodyPr>
          <a:lstStyle/>
          <a:p>
            <a:pPr marL="12700">
              <a:lnSpc>
                <a:spcPct val="100000"/>
              </a:lnSpc>
              <a:spcBef>
                <a:spcPts val="100"/>
              </a:spcBef>
            </a:pPr>
            <a:r>
              <a:rPr sz="4800" b="1" spc="-10" smtClean="0">
                <a:solidFill>
                  <a:srgbClr val="FFFFFF"/>
                </a:solidFill>
                <a:latin typeface="Arial"/>
                <a:cs typeface="Arial"/>
              </a:rPr>
              <a:t>1</a:t>
            </a:r>
            <a:r>
              <a:rPr lang="ru-RU" sz="4800" b="1" spc="-10" dirty="0" smtClean="0">
                <a:solidFill>
                  <a:srgbClr val="FFFFFF"/>
                </a:solidFill>
                <a:latin typeface="Arial"/>
                <a:cs typeface="Arial"/>
              </a:rPr>
              <a:t>9</a:t>
            </a:r>
            <a:endParaRPr sz="4800" dirty="0">
              <a:latin typeface="Arial"/>
              <a:cs typeface="Arial"/>
            </a:endParaRPr>
          </a:p>
        </p:txBody>
      </p:sp>
      <p:pic>
        <p:nvPicPr>
          <p:cNvPr id="29" name="object 29"/>
          <p:cNvPicPr/>
          <p:nvPr/>
        </p:nvPicPr>
        <p:blipFill>
          <a:blip r:embed="rId14" cstate="print"/>
          <a:stretch>
            <a:fillRect/>
          </a:stretch>
        </p:blipFill>
        <p:spPr>
          <a:xfrm>
            <a:off x="377952" y="4777740"/>
            <a:ext cx="2525268" cy="1656588"/>
          </a:xfrm>
          <a:prstGeom prst="rect">
            <a:avLst/>
          </a:prstGeom>
        </p:spPr>
      </p:pic>
      <p:pic>
        <p:nvPicPr>
          <p:cNvPr id="30" name="object 30"/>
          <p:cNvPicPr/>
          <p:nvPr/>
        </p:nvPicPr>
        <p:blipFill>
          <a:blip r:embed="rId15" cstate="print"/>
          <a:stretch>
            <a:fillRect/>
          </a:stretch>
        </p:blipFill>
        <p:spPr>
          <a:xfrm>
            <a:off x="694944" y="2081784"/>
            <a:ext cx="650748" cy="621791"/>
          </a:xfrm>
          <a:prstGeom prst="rect">
            <a:avLst/>
          </a:prstGeom>
        </p:spPr>
      </p:pic>
      <p:pic>
        <p:nvPicPr>
          <p:cNvPr id="31" name="object 31"/>
          <p:cNvPicPr/>
          <p:nvPr/>
        </p:nvPicPr>
        <p:blipFill>
          <a:blip r:embed="rId16" cstate="print"/>
          <a:stretch>
            <a:fillRect/>
          </a:stretch>
        </p:blipFill>
        <p:spPr>
          <a:xfrm>
            <a:off x="181355" y="163068"/>
            <a:ext cx="644651" cy="814684"/>
          </a:xfrm>
          <a:prstGeom prst="rect">
            <a:avLst/>
          </a:prstGeom>
        </p:spPr>
      </p:pic>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22</a:t>
            </a:fld>
            <a:endParaRPr spc="-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2925317" y="343027"/>
            <a:ext cx="3774440" cy="391160"/>
          </a:xfrm>
          <a:prstGeom prst="rect">
            <a:avLst/>
          </a:prstGeom>
        </p:spPr>
        <p:txBody>
          <a:bodyPr vert="horz" wrap="square" lIns="0" tIns="12700" rIns="0" bIns="0" rtlCol="0">
            <a:spAutoFit/>
          </a:bodyPr>
          <a:lstStyle/>
          <a:p>
            <a:pPr marL="12700">
              <a:lnSpc>
                <a:spcPct val="100000"/>
              </a:lnSpc>
              <a:spcBef>
                <a:spcPts val="100"/>
              </a:spcBef>
            </a:pPr>
            <a:r>
              <a:rPr spc="-5" dirty="0"/>
              <a:t>Финансовая</a:t>
            </a:r>
            <a:r>
              <a:rPr spc="-45" dirty="0"/>
              <a:t> </a:t>
            </a:r>
            <a:r>
              <a:rPr spc="-10" dirty="0"/>
              <a:t>деятельность</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6" name="object 6"/>
          <p:cNvSpPr txBox="1"/>
          <p:nvPr/>
        </p:nvSpPr>
        <p:spPr>
          <a:xfrm>
            <a:off x="440842" y="1431747"/>
            <a:ext cx="2873375" cy="453390"/>
          </a:xfrm>
          <a:prstGeom prst="rect">
            <a:avLst/>
          </a:prstGeom>
        </p:spPr>
        <p:txBody>
          <a:bodyPr vert="horz" wrap="square" lIns="0" tIns="13335" rIns="0" bIns="0" rtlCol="0">
            <a:spAutoFit/>
          </a:bodyPr>
          <a:lstStyle/>
          <a:p>
            <a:pPr marL="635" algn="ctr">
              <a:lnSpc>
                <a:spcPct val="100000"/>
              </a:lnSpc>
              <a:spcBef>
                <a:spcPts val="105"/>
              </a:spcBef>
            </a:pPr>
            <a:r>
              <a:rPr sz="1400" b="1" dirty="0">
                <a:solidFill>
                  <a:srgbClr val="007EAC"/>
                </a:solidFill>
                <a:latin typeface="Arial"/>
                <a:cs typeface="Arial"/>
              </a:rPr>
              <a:t>Финансовые</a:t>
            </a:r>
            <a:r>
              <a:rPr sz="1400" b="1" spc="-50" dirty="0">
                <a:solidFill>
                  <a:srgbClr val="007EAC"/>
                </a:solidFill>
                <a:latin typeface="Arial"/>
                <a:cs typeface="Arial"/>
              </a:rPr>
              <a:t> </a:t>
            </a:r>
            <a:r>
              <a:rPr sz="1400" b="1" spc="-5" dirty="0">
                <a:solidFill>
                  <a:srgbClr val="007EAC"/>
                </a:solidFill>
                <a:latin typeface="Arial"/>
                <a:cs typeface="Arial"/>
              </a:rPr>
              <a:t>организации,</a:t>
            </a:r>
            <a:endParaRPr sz="1400">
              <a:latin typeface="Arial"/>
              <a:cs typeface="Arial"/>
            </a:endParaRPr>
          </a:p>
          <a:p>
            <a:pPr algn="ctr">
              <a:lnSpc>
                <a:spcPct val="100000"/>
              </a:lnSpc>
            </a:pPr>
            <a:r>
              <a:rPr sz="1400" b="1" spc="-10" dirty="0">
                <a:solidFill>
                  <a:srgbClr val="007EAC"/>
                </a:solidFill>
                <a:latin typeface="Arial"/>
                <a:cs typeface="Arial"/>
              </a:rPr>
              <a:t>осуществляющие</a:t>
            </a:r>
            <a:r>
              <a:rPr sz="1400" b="1" spc="5" dirty="0">
                <a:solidFill>
                  <a:srgbClr val="007EAC"/>
                </a:solidFill>
                <a:latin typeface="Arial"/>
                <a:cs typeface="Arial"/>
              </a:rPr>
              <a:t> </a:t>
            </a:r>
            <a:r>
              <a:rPr sz="1400" b="1" spc="-10" dirty="0">
                <a:solidFill>
                  <a:srgbClr val="007EAC"/>
                </a:solidFill>
                <a:latin typeface="Arial"/>
                <a:cs typeface="Arial"/>
              </a:rPr>
              <a:t>деятельность</a:t>
            </a:r>
            <a:endParaRPr sz="1400">
              <a:latin typeface="Arial"/>
              <a:cs typeface="Arial"/>
            </a:endParaRPr>
          </a:p>
        </p:txBody>
      </p:sp>
      <p:graphicFrame>
        <p:nvGraphicFramePr>
          <p:cNvPr id="7" name="object 7"/>
          <p:cNvGraphicFramePr>
            <a:graphicFrameLocks noGrp="1"/>
          </p:cNvGraphicFramePr>
          <p:nvPr/>
        </p:nvGraphicFramePr>
        <p:xfrm>
          <a:off x="336550" y="2070100"/>
          <a:ext cx="2952750" cy="1747520"/>
        </p:xfrm>
        <a:graphic>
          <a:graphicData uri="http://schemas.openxmlformats.org/drawingml/2006/table">
            <a:tbl>
              <a:tblPr firstRow="1" bandRow="1">
                <a:tableStyleId>{2D5ABB26-0587-4C30-8999-92F81FD0307C}</a:tableStyleId>
              </a:tblPr>
              <a:tblGrid>
                <a:gridCol w="1472565">
                  <a:extLst>
                    <a:ext uri="{9D8B030D-6E8A-4147-A177-3AD203B41FA5}">
                      <a16:colId xmlns:a16="http://schemas.microsoft.com/office/drawing/2014/main" val="20000"/>
                    </a:ext>
                  </a:extLst>
                </a:gridCol>
                <a:gridCol w="1480185">
                  <a:extLst>
                    <a:ext uri="{9D8B030D-6E8A-4147-A177-3AD203B41FA5}">
                      <a16:colId xmlns:a16="http://schemas.microsoft.com/office/drawing/2014/main" val="20001"/>
                    </a:ext>
                  </a:extLst>
                </a:gridCol>
              </a:tblGrid>
              <a:tr h="372110">
                <a:tc>
                  <a:txBody>
                    <a:bodyPr/>
                    <a:lstStyle/>
                    <a:p>
                      <a:pPr>
                        <a:lnSpc>
                          <a:spcPct val="100000"/>
                        </a:lnSpc>
                        <a:spcBef>
                          <a:spcPts val="40"/>
                        </a:spcBef>
                      </a:pPr>
                      <a:endParaRPr sz="750">
                        <a:latin typeface="Times New Roman"/>
                        <a:cs typeface="Times New Roman"/>
                      </a:endParaRPr>
                    </a:p>
                    <a:p>
                      <a:pPr algn="ctr">
                        <a:lnSpc>
                          <a:spcPct val="100000"/>
                        </a:lnSpc>
                      </a:pPr>
                      <a:r>
                        <a:rPr sz="900" b="1" dirty="0">
                          <a:solidFill>
                            <a:srgbClr val="235676"/>
                          </a:solidFill>
                          <a:latin typeface="Arial"/>
                          <a:cs typeface="Arial"/>
                        </a:rPr>
                        <a:t>Банки</a:t>
                      </a:r>
                      <a:endParaRPr sz="9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a:lnSpc>
                          <a:spcPct val="100000"/>
                        </a:lnSpc>
                        <a:spcBef>
                          <a:spcPts val="40"/>
                        </a:spcBef>
                      </a:pPr>
                      <a:endParaRPr sz="750">
                        <a:latin typeface="Times New Roman"/>
                        <a:cs typeface="Times New Roman"/>
                      </a:endParaRPr>
                    </a:p>
                    <a:p>
                      <a:pPr marL="129539">
                        <a:lnSpc>
                          <a:spcPct val="100000"/>
                        </a:lnSpc>
                      </a:pPr>
                      <a:r>
                        <a:rPr sz="900" b="1" spc="-5" dirty="0">
                          <a:solidFill>
                            <a:srgbClr val="235676"/>
                          </a:solidFill>
                          <a:latin typeface="Arial"/>
                          <a:cs typeface="Arial"/>
                        </a:rPr>
                        <a:t>Страховые</a:t>
                      </a:r>
                      <a:r>
                        <a:rPr sz="900" b="1" spc="-35" dirty="0">
                          <a:solidFill>
                            <a:srgbClr val="235676"/>
                          </a:solidFill>
                          <a:latin typeface="Arial"/>
                          <a:cs typeface="Arial"/>
                        </a:rPr>
                        <a:t> </a:t>
                      </a:r>
                      <a:r>
                        <a:rPr sz="900" b="1" spc="-5" dirty="0">
                          <a:solidFill>
                            <a:srgbClr val="235676"/>
                          </a:solidFill>
                          <a:latin typeface="Arial"/>
                          <a:cs typeface="Arial"/>
                        </a:rPr>
                        <a:t>компании</a:t>
                      </a:r>
                      <a:endParaRPr sz="9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extLst>
                  <a:ext uri="{0D108BD9-81ED-4DB2-BD59-A6C34878D82A}">
                    <a16:rowId xmlns:a16="http://schemas.microsoft.com/office/drawing/2014/main" val="10000"/>
                  </a:ext>
                </a:extLst>
              </a:tr>
              <a:tr h="1375410">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5"/>
                        </a:spcBef>
                      </a:pPr>
                      <a:endParaRPr sz="800">
                        <a:latin typeface="Times New Roman"/>
                        <a:cs typeface="Times New Roman"/>
                      </a:endParaRPr>
                    </a:p>
                    <a:p>
                      <a:pPr marL="200025">
                        <a:lnSpc>
                          <a:spcPct val="100000"/>
                        </a:lnSpc>
                      </a:pPr>
                      <a:r>
                        <a:rPr sz="900" dirty="0">
                          <a:solidFill>
                            <a:srgbClr val="001F5F"/>
                          </a:solidFill>
                          <a:latin typeface="Arial"/>
                          <a:cs typeface="Arial"/>
                        </a:rPr>
                        <a:t>АК</a:t>
                      </a:r>
                      <a:r>
                        <a:rPr sz="900" spc="-30" dirty="0">
                          <a:solidFill>
                            <a:srgbClr val="001F5F"/>
                          </a:solidFill>
                          <a:latin typeface="Arial"/>
                          <a:cs typeface="Arial"/>
                        </a:rPr>
                        <a:t> </a:t>
                      </a:r>
                      <a:r>
                        <a:rPr sz="900" spc="-5" dirty="0">
                          <a:solidFill>
                            <a:srgbClr val="001F5F"/>
                          </a:solidFill>
                          <a:latin typeface="Arial"/>
                          <a:cs typeface="Arial"/>
                        </a:rPr>
                        <a:t>Сберегательный</a:t>
                      </a:r>
                      <a:endParaRPr sz="900">
                        <a:latin typeface="Arial"/>
                        <a:cs typeface="Arial"/>
                      </a:endParaRPr>
                    </a:p>
                    <a:p>
                      <a:pPr marL="167640">
                        <a:lnSpc>
                          <a:spcPct val="100000"/>
                        </a:lnSpc>
                      </a:pPr>
                      <a:r>
                        <a:rPr sz="900" spc="-5" dirty="0">
                          <a:solidFill>
                            <a:srgbClr val="001F5F"/>
                          </a:solidFill>
                          <a:latin typeface="Arial"/>
                          <a:cs typeface="Arial"/>
                        </a:rPr>
                        <a:t>банк</a:t>
                      </a:r>
                      <a:r>
                        <a:rPr sz="900" spc="-15" dirty="0">
                          <a:solidFill>
                            <a:srgbClr val="001F5F"/>
                          </a:solidFill>
                          <a:latin typeface="Arial"/>
                          <a:cs typeface="Arial"/>
                        </a:rPr>
                        <a:t> </a:t>
                      </a:r>
                      <a:r>
                        <a:rPr sz="900" dirty="0">
                          <a:solidFill>
                            <a:srgbClr val="001F5F"/>
                          </a:solidFill>
                          <a:latin typeface="Arial"/>
                          <a:cs typeface="Arial"/>
                        </a:rPr>
                        <a:t>РФ</a:t>
                      </a:r>
                      <a:r>
                        <a:rPr sz="900" spc="-10" dirty="0">
                          <a:solidFill>
                            <a:srgbClr val="001F5F"/>
                          </a:solidFill>
                          <a:latin typeface="Arial"/>
                          <a:cs typeface="Arial"/>
                        </a:rPr>
                        <a:t> </a:t>
                      </a:r>
                      <a:r>
                        <a:rPr sz="900" spc="-5" dirty="0">
                          <a:solidFill>
                            <a:srgbClr val="001F5F"/>
                          </a:solidFill>
                          <a:latin typeface="Arial"/>
                          <a:cs typeface="Arial"/>
                        </a:rPr>
                        <a:t>№08609/130</a:t>
                      </a:r>
                      <a:endParaRPr sz="9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FFFF"/>
                    </a:solidFill>
                  </a:tcPr>
                </a:tc>
                <a:tc>
                  <a:txBody>
                    <a:bodyPr/>
                    <a:lstStyle/>
                    <a:p>
                      <a:pPr>
                        <a:lnSpc>
                          <a:spcPct val="100000"/>
                        </a:lnSpc>
                        <a:spcBef>
                          <a:spcPts val="5"/>
                        </a:spcBef>
                      </a:pPr>
                      <a:endParaRPr sz="1400">
                        <a:latin typeface="Times New Roman"/>
                        <a:cs typeface="Times New Roman"/>
                      </a:endParaRPr>
                    </a:p>
                    <a:p>
                      <a:pPr marL="31115" algn="ctr">
                        <a:lnSpc>
                          <a:spcPct val="100000"/>
                        </a:lnSpc>
                      </a:pPr>
                      <a:r>
                        <a:rPr sz="900" spc="-5" dirty="0">
                          <a:solidFill>
                            <a:srgbClr val="001F5F"/>
                          </a:solidFill>
                          <a:latin typeface="Arial"/>
                          <a:cs typeface="Arial"/>
                        </a:rPr>
                        <a:t>Филиал</a:t>
                      </a:r>
                      <a:endParaRPr sz="900">
                        <a:latin typeface="Arial"/>
                        <a:cs typeface="Arial"/>
                      </a:endParaRPr>
                    </a:p>
                    <a:p>
                      <a:pPr marL="118745" marR="111760" algn="ctr">
                        <a:lnSpc>
                          <a:spcPct val="100000"/>
                        </a:lnSpc>
                      </a:pPr>
                      <a:r>
                        <a:rPr sz="900" dirty="0">
                          <a:solidFill>
                            <a:srgbClr val="001F5F"/>
                          </a:solidFill>
                          <a:latin typeface="Arial"/>
                          <a:cs typeface="Arial"/>
                        </a:rPr>
                        <a:t>ПАО</a:t>
                      </a:r>
                      <a:r>
                        <a:rPr sz="900" spc="-35" dirty="0">
                          <a:solidFill>
                            <a:srgbClr val="001F5F"/>
                          </a:solidFill>
                          <a:latin typeface="Arial"/>
                          <a:cs typeface="Arial"/>
                        </a:rPr>
                        <a:t> </a:t>
                      </a:r>
                      <a:r>
                        <a:rPr sz="900" spc="-5" dirty="0">
                          <a:solidFill>
                            <a:srgbClr val="001F5F"/>
                          </a:solidFill>
                          <a:latin typeface="Arial"/>
                          <a:cs typeface="Arial"/>
                        </a:rPr>
                        <a:t>СК</a:t>
                      </a:r>
                      <a:r>
                        <a:rPr sz="900" spc="-25" dirty="0">
                          <a:solidFill>
                            <a:srgbClr val="001F5F"/>
                          </a:solidFill>
                          <a:latin typeface="Arial"/>
                          <a:cs typeface="Arial"/>
                        </a:rPr>
                        <a:t> </a:t>
                      </a:r>
                      <a:r>
                        <a:rPr sz="900" spc="-5" dirty="0">
                          <a:solidFill>
                            <a:srgbClr val="001F5F"/>
                          </a:solidFill>
                          <a:latin typeface="Arial"/>
                          <a:cs typeface="Arial"/>
                        </a:rPr>
                        <a:t>«Росгосстрах» </a:t>
                      </a:r>
                      <a:r>
                        <a:rPr sz="900" spc="-235" dirty="0">
                          <a:solidFill>
                            <a:srgbClr val="001F5F"/>
                          </a:solidFill>
                          <a:latin typeface="Arial"/>
                          <a:cs typeface="Arial"/>
                        </a:rPr>
                        <a:t> </a:t>
                      </a:r>
                      <a:r>
                        <a:rPr sz="900" dirty="0">
                          <a:solidFill>
                            <a:srgbClr val="001F5F"/>
                          </a:solidFill>
                          <a:latin typeface="Arial"/>
                          <a:cs typeface="Arial"/>
                        </a:rPr>
                        <a:t>в Смоленской области </a:t>
                      </a:r>
                      <a:r>
                        <a:rPr sz="900" spc="-235" dirty="0">
                          <a:solidFill>
                            <a:srgbClr val="001F5F"/>
                          </a:solidFill>
                          <a:latin typeface="Arial"/>
                          <a:cs typeface="Arial"/>
                        </a:rPr>
                        <a:t> </a:t>
                      </a:r>
                      <a:r>
                        <a:rPr sz="900" spc="-5" dirty="0">
                          <a:solidFill>
                            <a:srgbClr val="001F5F"/>
                          </a:solidFill>
                          <a:latin typeface="Arial"/>
                          <a:cs typeface="Arial"/>
                        </a:rPr>
                        <a:t>(страховой</a:t>
                      </a:r>
                      <a:r>
                        <a:rPr sz="900" spc="-20" dirty="0">
                          <a:solidFill>
                            <a:srgbClr val="001F5F"/>
                          </a:solidFill>
                          <a:latin typeface="Arial"/>
                          <a:cs typeface="Arial"/>
                        </a:rPr>
                        <a:t> </a:t>
                      </a:r>
                      <a:r>
                        <a:rPr sz="900" spc="-5" dirty="0">
                          <a:solidFill>
                            <a:srgbClr val="001F5F"/>
                          </a:solidFill>
                          <a:latin typeface="Arial"/>
                          <a:cs typeface="Arial"/>
                        </a:rPr>
                        <a:t>отдел</a:t>
                      </a:r>
                      <a:r>
                        <a:rPr sz="900" spc="-15" dirty="0">
                          <a:solidFill>
                            <a:srgbClr val="001F5F"/>
                          </a:solidFill>
                          <a:latin typeface="Arial"/>
                          <a:cs typeface="Arial"/>
                        </a:rPr>
                        <a:t> </a:t>
                      </a:r>
                      <a:r>
                        <a:rPr sz="900" dirty="0">
                          <a:solidFill>
                            <a:srgbClr val="001F5F"/>
                          </a:solidFill>
                          <a:latin typeface="Arial"/>
                          <a:cs typeface="Arial"/>
                        </a:rPr>
                        <a:t>в</a:t>
                      </a:r>
                      <a:endParaRPr sz="900">
                        <a:latin typeface="Arial"/>
                        <a:cs typeface="Arial"/>
                      </a:endParaRPr>
                    </a:p>
                    <a:p>
                      <a:pPr marL="452755" marR="412750" algn="ctr">
                        <a:lnSpc>
                          <a:spcPct val="100000"/>
                        </a:lnSpc>
                      </a:pPr>
                      <a:r>
                        <a:rPr sz="900" spc="-5" dirty="0">
                          <a:solidFill>
                            <a:srgbClr val="001F5F"/>
                          </a:solidFill>
                          <a:latin typeface="Arial"/>
                          <a:cs typeface="Arial"/>
                        </a:rPr>
                        <a:t>г</a:t>
                      </a:r>
                      <a:r>
                        <a:rPr sz="900" dirty="0">
                          <a:solidFill>
                            <a:srgbClr val="001F5F"/>
                          </a:solidFill>
                          <a:latin typeface="Arial"/>
                          <a:cs typeface="Arial"/>
                        </a:rPr>
                        <a:t>. </a:t>
                      </a:r>
                      <a:r>
                        <a:rPr sz="900" spc="-5" dirty="0">
                          <a:solidFill>
                            <a:srgbClr val="001F5F"/>
                          </a:solidFill>
                          <a:latin typeface="Arial"/>
                          <a:cs typeface="Arial"/>
                        </a:rPr>
                        <a:t>Сыче</a:t>
                      </a:r>
                      <a:r>
                        <a:rPr sz="900" dirty="0">
                          <a:solidFill>
                            <a:srgbClr val="001F5F"/>
                          </a:solidFill>
                          <a:latin typeface="Arial"/>
                          <a:cs typeface="Arial"/>
                        </a:rPr>
                        <a:t>вк</a:t>
                      </a:r>
                      <a:r>
                        <a:rPr sz="900" spc="5" dirty="0">
                          <a:solidFill>
                            <a:srgbClr val="001F5F"/>
                          </a:solidFill>
                          <a:latin typeface="Arial"/>
                          <a:cs typeface="Arial"/>
                        </a:rPr>
                        <a:t>а</a:t>
                      </a:r>
                      <a:r>
                        <a:rPr sz="900" dirty="0">
                          <a:solidFill>
                            <a:srgbClr val="001F5F"/>
                          </a:solidFill>
                          <a:latin typeface="Arial"/>
                          <a:cs typeface="Arial"/>
                        </a:rPr>
                        <a:t>)  </a:t>
                      </a:r>
                      <a:r>
                        <a:rPr sz="900" spc="-5" dirty="0">
                          <a:solidFill>
                            <a:srgbClr val="001F5F"/>
                          </a:solidFill>
                          <a:latin typeface="Arial"/>
                          <a:cs typeface="Arial"/>
                        </a:rPr>
                        <a:t>Филиал</a:t>
                      </a:r>
                      <a:endParaRPr sz="900">
                        <a:latin typeface="Arial"/>
                        <a:cs typeface="Arial"/>
                      </a:endParaRPr>
                    </a:p>
                    <a:p>
                      <a:pPr algn="ctr">
                        <a:lnSpc>
                          <a:spcPct val="100000"/>
                        </a:lnSpc>
                      </a:pPr>
                      <a:r>
                        <a:rPr sz="900" spc="-5" dirty="0">
                          <a:solidFill>
                            <a:srgbClr val="001F5F"/>
                          </a:solidFill>
                          <a:latin typeface="Arial"/>
                          <a:cs typeface="Arial"/>
                        </a:rPr>
                        <a:t>ООО</a:t>
                      </a:r>
                      <a:r>
                        <a:rPr sz="900" spc="-20" dirty="0">
                          <a:solidFill>
                            <a:srgbClr val="001F5F"/>
                          </a:solidFill>
                          <a:latin typeface="Arial"/>
                          <a:cs typeface="Arial"/>
                        </a:rPr>
                        <a:t> </a:t>
                      </a:r>
                      <a:r>
                        <a:rPr sz="900" spc="-5" dirty="0">
                          <a:solidFill>
                            <a:srgbClr val="001F5F"/>
                          </a:solidFill>
                          <a:latin typeface="Arial"/>
                          <a:cs typeface="Arial"/>
                        </a:rPr>
                        <a:t>«РГС-Медицина»</a:t>
                      </a:r>
                      <a:endParaRPr sz="900">
                        <a:latin typeface="Arial"/>
                        <a:cs typeface="Arial"/>
                      </a:endParaRPr>
                    </a:p>
                  </a:txBody>
                  <a:tcPr marL="0" marR="0" marT="6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FFFF"/>
                    </a:solidFill>
                  </a:tcPr>
                </a:tc>
                <a:extLst>
                  <a:ext uri="{0D108BD9-81ED-4DB2-BD59-A6C34878D82A}">
                    <a16:rowId xmlns:a16="http://schemas.microsoft.com/office/drawing/2014/main" val="10001"/>
                  </a:ext>
                </a:extLst>
              </a:tr>
            </a:tbl>
          </a:graphicData>
        </a:graphic>
      </p:graphicFrame>
      <p:sp>
        <p:nvSpPr>
          <p:cNvPr id="8" name="object 8"/>
          <p:cNvSpPr txBox="1"/>
          <p:nvPr/>
        </p:nvSpPr>
        <p:spPr>
          <a:xfrm>
            <a:off x="3591305" y="1186053"/>
            <a:ext cx="300926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07EAC"/>
                </a:solidFill>
                <a:latin typeface="Arial"/>
                <a:cs typeface="Arial"/>
              </a:rPr>
              <a:t>Структура</a:t>
            </a:r>
            <a:r>
              <a:rPr sz="1600" b="1" spc="35" dirty="0">
                <a:solidFill>
                  <a:srgbClr val="007EAC"/>
                </a:solidFill>
                <a:latin typeface="Arial"/>
                <a:cs typeface="Arial"/>
              </a:rPr>
              <a:t> </a:t>
            </a:r>
            <a:r>
              <a:rPr sz="1600" b="1" spc="-20" dirty="0">
                <a:solidFill>
                  <a:srgbClr val="007EAC"/>
                </a:solidFill>
                <a:latin typeface="Arial"/>
                <a:cs typeface="Arial"/>
              </a:rPr>
              <a:t>доходов,</a:t>
            </a:r>
            <a:r>
              <a:rPr sz="1600" b="1" spc="10" dirty="0">
                <a:solidFill>
                  <a:srgbClr val="007EAC"/>
                </a:solidFill>
                <a:latin typeface="Arial"/>
                <a:cs typeface="Arial"/>
              </a:rPr>
              <a:t> </a:t>
            </a:r>
            <a:r>
              <a:rPr sz="1600" b="1" spc="-10" dirty="0">
                <a:solidFill>
                  <a:srgbClr val="007EAC"/>
                </a:solidFill>
                <a:latin typeface="Arial"/>
                <a:cs typeface="Arial"/>
              </a:rPr>
              <a:t>млн.</a:t>
            </a:r>
            <a:r>
              <a:rPr sz="1600" b="1" dirty="0">
                <a:solidFill>
                  <a:srgbClr val="007EAC"/>
                </a:solidFill>
                <a:latin typeface="Arial"/>
                <a:cs typeface="Arial"/>
              </a:rPr>
              <a:t> </a:t>
            </a:r>
            <a:r>
              <a:rPr sz="1600" b="1" spc="-20" dirty="0">
                <a:solidFill>
                  <a:srgbClr val="007EAC"/>
                </a:solidFill>
                <a:latin typeface="Arial"/>
                <a:cs typeface="Arial"/>
              </a:rPr>
              <a:t>руб.</a:t>
            </a:r>
            <a:endParaRPr sz="1600">
              <a:latin typeface="Arial"/>
              <a:cs typeface="Arial"/>
            </a:endParaRPr>
          </a:p>
        </p:txBody>
      </p:sp>
      <p:pic>
        <p:nvPicPr>
          <p:cNvPr id="10" name="object 10"/>
          <p:cNvPicPr/>
          <p:nvPr/>
        </p:nvPicPr>
        <p:blipFill>
          <a:blip r:embed="rId3" cstate="print"/>
          <a:stretch>
            <a:fillRect/>
          </a:stretch>
        </p:blipFill>
        <p:spPr>
          <a:xfrm>
            <a:off x="181355" y="163068"/>
            <a:ext cx="644651" cy="814684"/>
          </a:xfrm>
          <a:prstGeom prst="rect">
            <a:avLst/>
          </a:prstGeom>
        </p:spPr>
      </p:pic>
      <p:grpSp>
        <p:nvGrpSpPr>
          <p:cNvPr id="11" name="object 11"/>
          <p:cNvGrpSpPr/>
          <p:nvPr/>
        </p:nvGrpSpPr>
        <p:grpSpPr>
          <a:xfrm>
            <a:off x="5273723" y="1508734"/>
            <a:ext cx="2195375" cy="2031263"/>
            <a:chOff x="5273723" y="1508734"/>
            <a:chExt cx="2195375" cy="2031263"/>
          </a:xfrm>
        </p:grpSpPr>
        <p:sp>
          <p:nvSpPr>
            <p:cNvPr id="12" name="object 12"/>
            <p:cNvSpPr/>
            <p:nvPr/>
          </p:nvSpPr>
          <p:spPr>
            <a:xfrm>
              <a:off x="6250051" y="1599692"/>
              <a:ext cx="789305" cy="922019"/>
            </a:xfrm>
            <a:custGeom>
              <a:avLst/>
              <a:gdLst/>
              <a:ahLst/>
              <a:cxnLst/>
              <a:rect l="l" t="t" r="r" b="b"/>
              <a:pathLst>
                <a:path w="789304" h="922019">
                  <a:moveTo>
                    <a:pt x="0" y="0"/>
                  </a:moveTo>
                  <a:lnTo>
                    <a:pt x="0" y="921765"/>
                  </a:lnTo>
                  <a:lnTo>
                    <a:pt x="789051" y="445008"/>
                  </a:lnTo>
                  <a:lnTo>
                    <a:pt x="761616" y="402295"/>
                  </a:lnTo>
                  <a:lnTo>
                    <a:pt x="732076" y="361422"/>
                  </a:lnTo>
                  <a:lnTo>
                    <a:pt x="700525" y="322441"/>
                  </a:lnTo>
                  <a:lnTo>
                    <a:pt x="667058" y="285408"/>
                  </a:lnTo>
                  <a:lnTo>
                    <a:pt x="631771" y="250375"/>
                  </a:lnTo>
                  <a:lnTo>
                    <a:pt x="594759" y="217396"/>
                  </a:lnTo>
                  <a:lnTo>
                    <a:pt x="556117" y="186524"/>
                  </a:lnTo>
                  <a:lnTo>
                    <a:pt x="515941" y="157814"/>
                  </a:lnTo>
                  <a:lnTo>
                    <a:pt x="474326" y="131319"/>
                  </a:lnTo>
                  <a:lnTo>
                    <a:pt x="431367" y="107093"/>
                  </a:lnTo>
                  <a:lnTo>
                    <a:pt x="387160" y="85189"/>
                  </a:lnTo>
                  <a:lnTo>
                    <a:pt x="341800" y="65661"/>
                  </a:lnTo>
                  <a:lnTo>
                    <a:pt x="295382" y="48562"/>
                  </a:lnTo>
                  <a:lnTo>
                    <a:pt x="248001" y="33947"/>
                  </a:lnTo>
                  <a:lnTo>
                    <a:pt x="199754" y="21869"/>
                  </a:lnTo>
                  <a:lnTo>
                    <a:pt x="150735" y="12382"/>
                  </a:lnTo>
                  <a:lnTo>
                    <a:pt x="101039" y="5538"/>
                  </a:lnTo>
                  <a:lnTo>
                    <a:pt x="50762" y="1393"/>
                  </a:lnTo>
                  <a:lnTo>
                    <a:pt x="0" y="0"/>
                  </a:lnTo>
                  <a:close/>
                </a:path>
              </a:pathLst>
            </a:custGeom>
            <a:solidFill>
              <a:srgbClr val="81D68B"/>
            </a:solidFill>
          </p:spPr>
          <p:txBody>
            <a:bodyPr wrap="square" lIns="0" tIns="0" rIns="0" bIns="0" rtlCol="0"/>
            <a:lstStyle/>
            <a:p>
              <a:endParaRPr/>
            </a:p>
          </p:txBody>
        </p:sp>
        <p:sp>
          <p:nvSpPr>
            <p:cNvPr id="13" name="object 13"/>
            <p:cNvSpPr/>
            <p:nvPr/>
          </p:nvSpPr>
          <p:spPr>
            <a:xfrm>
              <a:off x="6250051" y="1599692"/>
              <a:ext cx="789305" cy="922019"/>
            </a:xfrm>
            <a:custGeom>
              <a:avLst/>
              <a:gdLst/>
              <a:ahLst/>
              <a:cxnLst/>
              <a:rect l="l" t="t" r="r" b="b"/>
              <a:pathLst>
                <a:path w="789304" h="922019">
                  <a:moveTo>
                    <a:pt x="0" y="0"/>
                  </a:moveTo>
                  <a:lnTo>
                    <a:pt x="50762" y="1393"/>
                  </a:lnTo>
                  <a:lnTo>
                    <a:pt x="101039" y="5538"/>
                  </a:lnTo>
                  <a:lnTo>
                    <a:pt x="150735" y="12382"/>
                  </a:lnTo>
                  <a:lnTo>
                    <a:pt x="199754" y="21869"/>
                  </a:lnTo>
                  <a:lnTo>
                    <a:pt x="248001" y="33947"/>
                  </a:lnTo>
                  <a:lnTo>
                    <a:pt x="295382" y="48562"/>
                  </a:lnTo>
                  <a:lnTo>
                    <a:pt x="341800" y="65661"/>
                  </a:lnTo>
                  <a:lnTo>
                    <a:pt x="387160" y="85189"/>
                  </a:lnTo>
                  <a:lnTo>
                    <a:pt x="431367" y="107093"/>
                  </a:lnTo>
                  <a:lnTo>
                    <a:pt x="474326" y="131319"/>
                  </a:lnTo>
                  <a:lnTo>
                    <a:pt x="515941" y="157814"/>
                  </a:lnTo>
                  <a:lnTo>
                    <a:pt x="556117" y="186524"/>
                  </a:lnTo>
                  <a:lnTo>
                    <a:pt x="594759" y="217396"/>
                  </a:lnTo>
                  <a:lnTo>
                    <a:pt x="631771" y="250375"/>
                  </a:lnTo>
                  <a:lnTo>
                    <a:pt x="667058" y="285408"/>
                  </a:lnTo>
                  <a:lnTo>
                    <a:pt x="700525" y="322441"/>
                  </a:lnTo>
                  <a:lnTo>
                    <a:pt x="732076" y="361422"/>
                  </a:lnTo>
                  <a:lnTo>
                    <a:pt x="761616" y="402295"/>
                  </a:lnTo>
                  <a:lnTo>
                    <a:pt x="789051" y="445008"/>
                  </a:lnTo>
                  <a:lnTo>
                    <a:pt x="0" y="921765"/>
                  </a:lnTo>
                  <a:lnTo>
                    <a:pt x="0" y="0"/>
                  </a:lnTo>
                  <a:close/>
                </a:path>
              </a:pathLst>
            </a:custGeom>
            <a:ln w="9144">
              <a:solidFill>
                <a:srgbClr val="1F3863"/>
              </a:solidFill>
            </a:ln>
          </p:spPr>
          <p:txBody>
            <a:bodyPr wrap="square" lIns="0" tIns="0" rIns="0" bIns="0" rtlCol="0"/>
            <a:lstStyle/>
            <a:p>
              <a:endParaRPr/>
            </a:p>
          </p:txBody>
        </p:sp>
        <p:sp>
          <p:nvSpPr>
            <p:cNvPr id="14" name="object 14"/>
            <p:cNvSpPr/>
            <p:nvPr/>
          </p:nvSpPr>
          <p:spPr>
            <a:xfrm>
              <a:off x="5273723" y="1695958"/>
              <a:ext cx="1844675" cy="1844039"/>
            </a:xfrm>
            <a:custGeom>
              <a:avLst/>
              <a:gdLst/>
              <a:ahLst/>
              <a:cxnLst/>
              <a:rect l="l" t="t" r="r" b="b"/>
              <a:pathLst>
                <a:path w="1844675" h="1844039">
                  <a:moveTo>
                    <a:pt x="921972" y="0"/>
                  </a:moveTo>
                  <a:lnTo>
                    <a:pt x="871678" y="1374"/>
                  </a:lnTo>
                  <a:lnTo>
                    <a:pt x="821682" y="5476"/>
                  </a:lnTo>
                  <a:lnTo>
                    <a:pt x="772090" y="12275"/>
                  </a:lnTo>
                  <a:lnTo>
                    <a:pt x="723008" y="21742"/>
                  </a:lnTo>
                  <a:lnTo>
                    <a:pt x="674544" y="33845"/>
                  </a:lnTo>
                  <a:lnTo>
                    <a:pt x="626803" y="48554"/>
                  </a:lnTo>
                  <a:lnTo>
                    <a:pt x="579893" y="65839"/>
                  </a:lnTo>
                  <a:lnTo>
                    <a:pt x="533921" y="85669"/>
                  </a:lnTo>
                  <a:lnTo>
                    <a:pt x="488992" y="108013"/>
                  </a:lnTo>
                  <a:lnTo>
                    <a:pt x="445214" y="132842"/>
                  </a:lnTo>
                  <a:lnTo>
                    <a:pt x="405233" y="158410"/>
                  </a:lnTo>
                  <a:lnTo>
                    <a:pt x="367007" y="185677"/>
                  </a:lnTo>
                  <a:lnTo>
                    <a:pt x="330553" y="214561"/>
                  </a:lnTo>
                  <a:lnTo>
                    <a:pt x="295893" y="244984"/>
                  </a:lnTo>
                  <a:lnTo>
                    <a:pt x="263044" y="276866"/>
                  </a:lnTo>
                  <a:lnTo>
                    <a:pt x="232028" y="310127"/>
                  </a:lnTo>
                  <a:lnTo>
                    <a:pt x="202864" y="344688"/>
                  </a:lnTo>
                  <a:lnTo>
                    <a:pt x="175571" y="380470"/>
                  </a:lnTo>
                  <a:lnTo>
                    <a:pt x="150169" y="417392"/>
                  </a:lnTo>
                  <a:lnTo>
                    <a:pt x="126678" y="455376"/>
                  </a:lnTo>
                  <a:lnTo>
                    <a:pt x="105117" y="494342"/>
                  </a:lnTo>
                  <a:lnTo>
                    <a:pt x="85506" y="534211"/>
                  </a:lnTo>
                  <a:lnTo>
                    <a:pt x="67864" y="574902"/>
                  </a:lnTo>
                  <a:lnTo>
                    <a:pt x="52212" y="616337"/>
                  </a:lnTo>
                  <a:lnTo>
                    <a:pt x="38569" y="658436"/>
                  </a:lnTo>
                  <a:lnTo>
                    <a:pt x="26955" y="701119"/>
                  </a:lnTo>
                  <a:lnTo>
                    <a:pt x="17389" y="744307"/>
                  </a:lnTo>
                  <a:lnTo>
                    <a:pt x="9890" y="787920"/>
                  </a:lnTo>
                  <a:lnTo>
                    <a:pt x="4480" y="831880"/>
                  </a:lnTo>
                  <a:lnTo>
                    <a:pt x="1176" y="876105"/>
                  </a:lnTo>
                  <a:lnTo>
                    <a:pt x="0" y="920518"/>
                  </a:lnTo>
                  <a:lnTo>
                    <a:pt x="969" y="965038"/>
                  </a:lnTo>
                  <a:lnTo>
                    <a:pt x="4105" y="1009586"/>
                  </a:lnTo>
                  <a:lnTo>
                    <a:pt x="9427" y="1054082"/>
                  </a:lnTo>
                  <a:lnTo>
                    <a:pt x="16954" y="1098447"/>
                  </a:lnTo>
                  <a:lnTo>
                    <a:pt x="26706" y="1142601"/>
                  </a:lnTo>
                  <a:lnTo>
                    <a:pt x="38703" y="1186465"/>
                  </a:lnTo>
                  <a:lnTo>
                    <a:pt x="52965" y="1229960"/>
                  </a:lnTo>
                  <a:lnTo>
                    <a:pt x="69510" y="1273005"/>
                  </a:lnTo>
                  <a:lnTo>
                    <a:pt x="88360" y="1315521"/>
                  </a:lnTo>
                  <a:lnTo>
                    <a:pt x="109532" y="1357430"/>
                  </a:lnTo>
                  <a:lnTo>
                    <a:pt x="133048" y="1398651"/>
                  </a:lnTo>
                  <a:lnTo>
                    <a:pt x="158605" y="1438631"/>
                  </a:lnTo>
                  <a:lnTo>
                    <a:pt x="185860" y="1476857"/>
                  </a:lnTo>
                  <a:lnTo>
                    <a:pt x="214735" y="1513311"/>
                  </a:lnTo>
                  <a:lnTo>
                    <a:pt x="245148" y="1547972"/>
                  </a:lnTo>
                  <a:lnTo>
                    <a:pt x="277021" y="1580820"/>
                  </a:lnTo>
                  <a:lnTo>
                    <a:pt x="310274" y="1611837"/>
                  </a:lnTo>
                  <a:lnTo>
                    <a:pt x="344828" y="1641002"/>
                  </a:lnTo>
                  <a:lnTo>
                    <a:pt x="380602" y="1668295"/>
                  </a:lnTo>
                  <a:lnTo>
                    <a:pt x="417519" y="1693698"/>
                  </a:lnTo>
                  <a:lnTo>
                    <a:pt x="455497" y="1717190"/>
                  </a:lnTo>
                  <a:lnTo>
                    <a:pt x="494457" y="1738753"/>
                  </a:lnTo>
                  <a:lnTo>
                    <a:pt x="534321" y="1758365"/>
                  </a:lnTo>
                  <a:lnTo>
                    <a:pt x="575008" y="1776008"/>
                  </a:lnTo>
                  <a:lnTo>
                    <a:pt x="616439" y="1791662"/>
                  </a:lnTo>
                  <a:lnTo>
                    <a:pt x="658534" y="1805308"/>
                  </a:lnTo>
                  <a:lnTo>
                    <a:pt x="701214" y="1816925"/>
                  </a:lnTo>
                  <a:lnTo>
                    <a:pt x="744399" y="1826494"/>
                  </a:lnTo>
                  <a:lnTo>
                    <a:pt x="788010" y="1833996"/>
                  </a:lnTo>
                  <a:lnTo>
                    <a:pt x="831967" y="1839411"/>
                  </a:lnTo>
                  <a:lnTo>
                    <a:pt x="876191" y="1842719"/>
                  </a:lnTo>
                  <a:lnTo>
                    <a:pt x="920602" y="1843900"/>
                  </a:lnTo>
                  <a:lnTo>
                    <a:pt x="965121" y="1842936"/>
                  </a:lnTo>
                  <a:lnTo>
                    <a:pt x="1009667" y="1839806"/>
                  </a:lnTo>
                  <a:lnTo>
                    <a:pt x="1054163" y="1834491"/>
                  </a:lnTo>
                  <a:lnTo>
                    <a:pt x="1098527" y="1826970"/>
                  </a:lnTo>
                  <a:lnTo>
                    <a:pt x="1142681" y="1817226"/>
                  </a:lnTo>
                  <a:lnTo>
                    <a:pt x="1186545" y="1805237"/>
                  </a:lnTo>
                  <a:lnTo>
                    <a:pt x="1230039" y="1790984"/>
                  </a:lnTo>
                  <a:lnTo>
                    <a:pt x="1273084" y="1774448"/>
                  </a:lnTo>
                  <a:lnTo>
                    <a:pt x="1315601" y="1755609"/>
                  </a:lnTo>
                  <a:lnTo>
                    <a:pt x="1357509" y="1734447"/>
                  </a:lnTo>
                  <a:lnTo>
                    <a:pt x="1398730" y="1710944"/>
                  </a:lnTo>
                  <a:lnTo>
                    <a:pt x="1438721" y="1685386"/>
                  </a:lnTo>
                  <a:lnTo>
                    <a:pt x="1476959" y="1658129"/>
                  </a:lnTo>
                  <a:lnTo>
                    <a:pt x="1513422" y="1629253"/>
                  </a:lnTo>
                  <a:lnTo>
                    <a:pt x="1548093" y="1598838"/>
                  </a:lnTo>
                  <a:lnTo>
                    <a:pt x="1580950" y="1566962"/>
                  </a:lnTo>
                  <a:lnTo>
                    <a:pt x="1611974" y="1533705"/>
                  </a:lnTo>
                  <a:lnTo>
                    <a:pt x="1641146" y="1499148"/>
                  </a:lnTo>
                  <a:lnTo>
                    <a:pt x="1668446" y="1463369"/>
                  </a:lnTo>
                  <a:lnTo>
                    <a:pt x="1693854" y="1426448"/>
                  </a:lnTo>
                  <a:lnTo>
                    <a:pt x="1717351" y="1388465"/>
                  </a:lnTo>
                  <a:lnTo>
                    <a:pt x="1738918" y="1349499"/>
                  </a:lnTo>
                  <a:lnTo>
                    <a:pt x="1758533" y="1309630"/>
                  </a:lnTo>
                  <a:lnTo>
                    <a:pt x="1776179" y="1268937"/>
                  </a:lnTo>
                  <a:lnTo>
                    <a:pt x="1791835" y="1227501"/>
                  </a:lnTo>
                  <a:lnTo>
                    <a:pt x="1805482" y="1185400"/>
                  </a:lnTo>
                  <a:lnTo>
                    <a:pt x="1817099" y="1142714"/>
                  </a:lnTo>
                  <a:lnTo>
                    <a:pt x="1826668" y="1099523"/>
                  </a:lnTo>
                  <a:lnTo>
                    <a:pt x="1834169" y="1055906"/>
                  </a:lnTo>
                  <a:lnTo>
                    <a:pt x="1839582" y="1011943"/>
                  </a:lnTo>
                  <a:lnTo>
                    <a:pt x="1842887" y="967713"/>
                  </a:lnTo>
                  <a:lnTo>
                    <a:pt x="1844066" y="923297"/>
                  </a:lnTo>
                  <a:lnTo>
                    <a:pt x="1843097" y="878773"/>
                  </a:lnTo>
                  <a:lnTo>
                    <a:pt x="1839962" y="834221"/>
                  </a:lnTo>
                  <a:lnTo>
                    <a:pt x="1834641" y="789721"/>
                  </a:lnTo>
                  <a:lnTo>
                    <a:pt x="1827115" y="745353"/>
                  </a:lnTo>
                  <a:lnTo>
                    <a:pt x="1817363" y="701195"/>
                  </a:lnTo>
                  <a:lnTo>
                    <a:pt x="1805366" y="657328"/>
                  </a:lnTo>
                  <a:lnTo>
                    <a:pt x="1791105" y="613831"/>
                  </a:lnTo>
                  <a:lnTo>
                    <a:pt x="1774560" y="570783"/>
                  </a:lnTo>
                  <a:lnTo>
                    <a:pt x="1755711" y="528265"/>
                  </a:lnTo>
                  <a:lnTo>
                    <a:pt x="1734538" y="486356"/>
                  </a:lnTo>
                  <a:lnTo>
                    <a:pt x="1711023" y="445135"/>
                  </a:lnTo>
                  <a:lnTo>
                    <a:pt x="921972" y="921893"/>
                  </a:lnTo>
                  <a:lnTo>
                    <a:pt x="921972" y="0"/>
                  </a:lnTo>
                  <a:close/>
                </a:path>
              </a:pathLst>
            </a:custGeom>
            <a:solidFill>
              <a:srgbClr val="04B9FF"/>
            </a:solidFill>
          </p:spPr>
          <p:txBody>
            <a:bodyPr wrap="square" lIns="0" tIns="0" rIns="0" bIns="0" rtlCol="0"/>
            <a:lstStyle/>
            <a:p>
              <a:endParaRPr/>
            </a:p>
          </p:txBody>
        </p:sp>
        <p:sp>
          <p:nvSpPr>
            <p:cNvPr id="15" name="object 15"/>
            <p:cNvSpPr/>
            <p:nvPr/>
          </p:nvSpPr>
          <p:spPr>
            <a:xfrm>
              <a:off x="5273723" y="1695958"/>
              <a:ext cx="1844675" cy="1844039"/>
            </a:xfrm>
            <a:custGeom>
              <a:avLst/>
              <a:gdLst/>
              <a:ahLst/>
              <a:cxnLst/>
              <a:rect l="l" t="t" r="r" b="b"/>
              <a:pathLst>
                <a:path w="1844675" h="1844039">
                  <a:moveTo>
                    <a:pt x="1711023" y="445135"/>
                  </a:moveTo>
                  <a:lnTo>
                    <a:pt x="1734538" y="486356"/>
                  </a:lnTo>
                  <a:lnTo>
                    <a:pt x="1755711" y="528265"/>
                  </a:lnTo>
                  <a:lnTo>
                    <a:pt x="1774560" y="570783"/>
                  </a:lnTo>
                  <a:lnTo>
                    <a:pt x="1791105" y="613831"/>
                  </a:lnTo>
                  <a:lnTo>
                    <a:pt x="1805366" y="657328"/>
                  </a:lnTo>
                  <a:lnTo>
                    <a:pt x="1817363" y="701195"/>
                  </a:lnTo>
                  <a:lnTo>
                    <a:pt x="1827115" y="745353"/>
                  </a:lnTo>
                  <a:lnTo>
                    <a:pt x="1834641" y="789721"/>
                  </a:lnTo>
                  <a:lnTo>
                    <a:pt x="1839962" y="834221"/>
                  </a:lnTo>
                  <a:lnTo>
                    <a:pt x="1843097" y="878773"/>
                  </a:lnTo>
                  <a:lnTo>
                    <a:pt x="1844066" y="923297"/>
                  </a:lnTo>
                  <a:lnTo>
                    <a:pt x="1842887" y="967713"/>
                  </a:lnTo>
                  <a:lnTo>
                    <a:pt x="1839582" y="1011943"/>
                  </a:lnTo>
                  <a:lnTo>
                    <a:pt x="1834169" y="1055906"/>
                  </a:lnTo>
                  <a:lnTo>
                    <a:pt x="1826668" y="1099523"/>
                  </a:lnTo>
                  <a:lnTo>
                    <a:pt x="1817099" y="1142714"/>
                  </a:lnTo>
                  <a:lnTo>
                    <a:pt x="1805482" y="1185400"/>
                  </a:lnTo>
                  <a:lnTo>
                    <a:pt x="1791835" y="1227501"/>
                  </a:lnTo>
                  <a:lnTo>
                    <a:pt x="1776179" y="1268937"/>
                  </a:lnTo>
                  <a:lnTo>
                    <a:pt x="1758533" y="1309630"/>
                  </a:lnTo>
                  <a:lnTo>
                    <a:pt x="1738918" y="1349499"/>
                  </a:lnTo>
                  <a:lnTo>
                    <a:pt x="1717351" y="1388465"/>
                  </a:lnTo>
                  <a:lnTo>
                    <a:pt x="1693854" y="1426448"/>
                  </a:lnTo>
                  <a:lnTo>
                    <a:pt x="1668446" y="1463369"/>
                  </a:lnTo>
                  <a:lnTo>
                    <a:pt x="1641146" y="1499148"/>
                  </a:lnTo>
                  <a:lnTo>
                    <a:pt x="1611974" y="1533705"/>
                  </a:lnTo>
                  <a:lnTo>
                    <a:pt x="1580950" y="1566962"/>
                  </a:lnTo>
                  <a:lnTo>
                    <a:pt x="1548093" y="1598838"/>
                  </a:lnTo>
                  <a:lnTo>
                    <a:pt x="1513422" y="1629253"/>
                  </a:lnTo>
                  <a:lnTo>
                    <a:pt x="1476959" y="1658129"/>
                  </a:lnTo>
                  <a:lnTo>
                    <a:pt x="1438721" y="1685386"/>
                  </a:lnTo>
                  <a:lnTo>
                    <a:pt x="1398730" y="1710944"/>
                  </a:lnTo>
                  <a:lnTo>
                    <a:pt x="1357509" y="1734447"/>
                  </a:lnTo>
                  <a:lnTo>
                    <a:pt x="1315601" y="1755609"/>
                  </a:lnTo>
                  <a:lnTo>
                    <a:pt x="1273084" y="1774448"/>
                  </a:lnTo>
                  <a:lnTo>
                    <a:pt x="1230039" y="1790984"/>
                  </a:lnTo>
                  <a:lnTo>
                    <a:pt x="1186545" y="1805237"/>
                  </a:lnTo>
                  <a:lnTo>
                    <a:pt x="1142681" y="1817226"/>
                  </a:lnTo>
                  <a:lnTo>
                    <a:pt x="1098527" y="1826970"/>
                  </a:lnTo>
                  <a:lnTo>
                    <a:pt x="1054163" y="1834491"/>
                  </a:lnTo>
                  <a:lnTo>
                    <a:pt x="1009667" y="1839806"/>
                  </a:lnTo>
                  <a:lnTo>
                    <a:pt x="965121" y="1842936"/>
                  </a:lnTo>
                  <a:lnTo>
                    <a:pt x="920602" y="1843900"/>
                  </a:lnTo>
                  <a:lnTo>
                    <a:pt x="876191" y="1842719"/>
                  </a:lnTo>
                  <a:lnTo>
                    <a:pt x="831967" y="1839411"/>
                  </a:lnTo>
                  <a:lnTo>
                    <a:pt x="788010" y="1833996"/>
                  </a:lnTo>
                  <a:lnTo>
                    <a:pt x="744399" y="1826494"/>
                  </a:lnTo>
                  <a:lnTo>
                    <a:pt x="701214" y="1816925"/>
                  </a:lnTo>
                  <a:lnTo>
                    <a:pt x="658534" y="1805308"/>
                  </a:lnTo>
                  <a:lnTo>
                    <a:pt x="616439" y="1791662"/>
                  </a:lnTo>
                  <a:lnTo>
                    <a:pt x="575008" y="1776008"/>
                  </a:lnTo>
                  <a:lnTo>
                    <a:pt x="534321" y="1758365"/>
                  </a:lnTo>
                  <a:lnTo>
                    <a:pt x="494457" y="1738753"/>
                  </a:lnTo>
                  <a:lnTo>
                    <a:pt x="455497" y="1717190"/>
                  </a:lnTo>
                  <a:lnTo>
                    <a:pt x="417519" y="1693698"/>
                  </a:lnTo>
                  <a:lnTo>
                    <a:pt x="380602" y="1668295"/>
                  </a:lnTo>
                  <a:lnTo>
                    <a:pt x="344828" y="1641002"/>
                  </a:lnTo>
                  <a:lnTo>
                    <a:pt x="310274" y="1611837"/>
                  </a:lnTo>
                  <a:lnTo>
                    <a:pt x="277021" y="1580820"/>
                  </a:lnTo>
                  <a:lnTo>
                    <a:pt x="245148" y="1547972"/>
                  </a:lnTo>
                  <a:lnTo>
                    <a:pt x="214735" y="1513311"/>
                  </a:lnTo>
                  <a:lnTo>
                    <a:pt x="185860" y="1476857"/>
                  </a:lnTo>
                  <a:lnTo>
                    <a:pt x="158605" y="1438631"/>
                  </a:lnTo>
                  <a:lnTo>
                    <a:pt x="133048" y="1398651"/>
                  </a:lnTo>
                  <a:lnTo>
                    <a:pt x="109532" y="1357430"/>
                  </a:lnTo>
                  <a:lnTo>
                    <a:pt x="88360" y="1315521"/>
                  </a:lnTo>
                  <a:lnTo>
                    <a:pt x="69510" y="1273005"/>
                  </a:lnTo>
                  <a:lnTo>
                    <a:pt x="52965" y="1229960"/>
                  </a:lnTo>
                  <a:lnTo>
                    <a:pt x="38703" y="1186465"/>
                  </a:lnTo>
                  <a:lnTo>
                    <a:pt x="26706" y="1142601"/>
                  </a:lnTo>
                  <a:lnTo>
                    <a:pt x="16954" y="1098447"/>
                  </a:lnTo>
                  <a:lnTo>
                    <a:pt x="9427" y="1054082"/>
                  </a:lnTo>
                  <a:lnTo>
                    <a:pt x="4105" y="1009586"/>
                  </a:lnTo>
                  <a:lnTo>
                    <a:pt x="969" y="965038"/>
                  </a:lnTo>
                  <a:lnTo>
                    <a:pt x="0" y="920518"/>
                  </a:lnTo>
                  <a:lnTo>
                    <a:pt x="1176" y="876105"/>
                  </a:lnTo>
                  <a:lnTo>
                    <a:pt x="4480" y="831880"/>
                  </a:lnTo>
                  <a:lnTo>
                    <a:pt x="9890" y="787920"/>
                  </a:lnTo>
                  <a:lnTo>
                    <a:pt x="17389" y="744307"/>
                  </a:lnTo>
                  <a:lnTo>
                    <a:pt x="26955" y="701119"/>
                  </a:lnTo>
                  <a:lnTo>
                    <a:pt x="38569" y="658436"/>
                  </a:lnTo>
                  <a:lnTo>
                    <a:pt x="52212" y="616337"/>
                  </a:lnTo>
                  <a:lnTo>
                    <a:pt x="67864" y="574902"/>
                  </a:lnTo>
                  <a:lnTo>
                    <a:pt x="85506" y="534211"/>
                  </a:lnTo>
                  <a:lnTo>
                    <a:pt x="105117" y="494342"/>
                  </a:lnTo>
                  <a:lnTo>
                    <a:pt x="126678" y="455376"/>
                  </a:lnTo>
                  <a:lnTo>
                    <a:pt x="150169" y="417392"/>
                  </a:lnTo>
                  <a:lnTo>
                    <a:pt x="175571" y="380470"/>
                  </a:lnTo>
                  <a:lnTo>
                    <a:pt x="202864" y="344688"/>
                  </a:lnTo>
                  <a:lnTo>
                    <a:pt x="232028" y="310127"/>
                  </a:lnTo>
                  <a:lnTo>
                    <a:pt x="263044" y="276866"/>
                  </a:lnTo>
                  <a:lnTo>
                    <a:pt x="295893" y="244984"/>
                  </a:lnTo>
                  <a:lnTo>
                    <a:pt x="330553" y="214561"/>
                  </a:lnTo>
                  <a:lnTo>
                    <a:pt x="367007" y="185677"/>
                  </a:lnTo>
                  <a:lnTo>
                    <a:pt x="405233" y="158410"/>
                  </a:lnTo>
                  <a:lnTo>
                    <a:pt x="445214" y="132842"/>
                  </a:lnTo>
                  <a:lnTo>
                    <a:pt x="488992" y="108013"/>
                  </a:lnTo>
                  <a:lnTo>
                    <a:pt x="533921" y="85669"/>
                  </a:lnTo>
                  <a:lnTo>
                    <a:pt x="579893" y="65839"/>
                  </a:lnTo>
                  <a:lnTo>
                    <a:pt x="626803" y="48554"/>
                  </a:lnTo>
                  <a:lnTo>
                    <a:pt x="674544" y="33845"/>
                  </a:lnTo>
                  <a:lnTo>
                    <a:pt x="723008" y="21742"/>
                  </a:lnTo>
                  <a:lnTo>
                    <a:pt x="772090" y="12275"/>
                  </a:lnTo>
                  <a:lnTo>
                    <a:pt x="821682" y="5476"/>
                  </a:lnTo>
                  <a:lnTo>
                    <a:pt x="871678" y="1374"/>
                  </a:lnTo>
                  <a:lnTo>
                    <a:pt x="921972" y="0"/>
                  </a:lnTo>
                  <a:lnTo>
                    <a:pt x="921972" y="921893"/>
                  </a:lnTo>
                  <a:lnTo>
                    <a:pt x="1711023" y="445135"/>
                  </a:lnTo>
                  <a:close/>
                </a:path>
              </a:pathLst>
            </a:custGeom>
            <a:ln w="9144">
              <a:solidFill>
                <a:srgbClr val="1F3863"/>
              </a:solidFill>
            </a:ln>
          </p:spPr>
          <p:txBody>
            <a:bodyPr wrap="square" lIns="0" tIns="0" rIns="0" bIns="0" rtlCol="0"/>
            <a:lstStyle/>
            <a:p>
              <a:endParaRPr/>
            </a:p>
          </p:txBody>
        </p:sp>
        <p:sp>
          <p:nvSpPr>
            <p:cNvPr id="16" name="object 16"/>
            <p:cNvSpPr/>
            <p:nvPr/>
          </p:nvSpPr>
          <p:spPr>
            <a:xfrm>
              <a:off x="6702552" y="1583436"/>
              <a:ext cx="332740" cy="135890"/>
            </a:xfrm>
            <a:custGeom>
              <a:avLst/>
              <a:gdLst/>
              <a:ahLst/>
              <a:cxnLst/>
              <a:rect l="l" t="t" r="r" b="b"/>
              <a:pathLst>
                <a:path w="332740" h="135889">
                  <a:moveTo>
                    <a:pt x="0" y="135636"/>
                  </a:moveTo>
                  <a:lnTo>
                    <a:pt x="275844" y="0"/>
                  </a:lnTo>
                  <a:lnTo>
                    <a:pt x="332231" y="0"/>
                  </a:lnTo>
                </a:path>
              </a:pathLst>
            </a:custGeom>
            <a:ln w="9144">
              <a:solidFill>
                <a:srgbClr val="A6A6A6"/>
              </a:solidFill>
            </a:ln>
          </p:spPr>
          <p:txBody>
            <a:bodyPr wrap="square" lIns="0" tIns="0" rIns="0" bIns="0" rtlCol="0"/>
            <a:lstStyle/>
            <a:p>
              <a:endParaRPr/>
            </a:p>
          </p:txBody>
        </p:sp>
        <p:pic>
          <p:nvPicPr>
            <p:cNvPr id="17" name="object 17"/>
            <p:cNvPicPr/>
            <p:nvPr/>
          </p:nvPicPr>
          <p:blipFill>
            <a:blip r:embed="rId4" cstate="print"/>
            <a:stretch>
              <a:fillRect/>
            </a:stretch>
          </p:blipFill>
          <p:spPr>
            <a:xfrm>
              <a:off x="7013448" y="1508734"/>
              <a:ext cx="455650" cy="332257"/>
            </a:xfrm>
            <a:prstGeom prst="rect">
              <a:avLst/>
            </a:prstGeom>
          </p:spPr>
        </p:pic>
      </p:grpSp>
      <p:sp>
        <p:nvSpPr>
          <p:cNvPr id="18" name="object 18"/>
          <p:cNvSpPr txBox="1"/>
          <p:nvPr/>
        </p:nvSpPr>
        <p:spPr>
          <a:xfrm>
            <a:off x="7034783" y="1530096"/>
            <a:ext cx="457074" cy="193002"/>
          </a:xfrm>
          <a:prstGeom prst="rect">
            <a:avLst/>
          </a:prstGeom>
          <a:solidFill>
            <a:srgbClr val="FFFFFF">
              <a:alpha val="90194"/>
            </a:srgbClr>
          </a:solidFill>
          <a:ln w="9144">
            <a:solidFill>
              <a:srgbClr val="6FAC46"/>
            </a:solidFill>
          </a:ln>
        </p:spPr>
        <p:txBody>
          <a:bodyPr vert="horz" wrap="square" lIns="0" tIns="15875" rIns="0" bIns="0" rtlCol="0">
            <a:spAutoFit/>
          </a:bodyPr>
          <a:lstStyle/>
          <a:p>
            <a:pPr marL="39370">
              <a:lnSpc>
                <a:spcPct val="100000"/>
              </a:lnSpc>
              <a:spcBef>
                <a:spcPts val="125"/>
              </a:spcBef>
            </a:pPr>
            <a:r>
              <a:rPr lang="ru-RU" sz="1150" dirty="0" smtClean="0">
                <a:latin typeface="Calibri"/>
                <a:cs typeface="Calibri"/>
              </a:rPr>
              <a:t>149,0</a:t>
            </a:r>
            <a:endParaRPr sz="1150" dirty="0">
              <a:latin typeface="Calibri"/>
              <a:cs typeface="Calibri"/>
            </a:endParaRPr>
          </a:p>
        </p:txBody>
      </p:sp>
      <p:pic>
        <p:nvPicPr>
          <p:cNvPr id="19" name="object 19"/>
          <p:cNvPicPr/>
          <p:nvPr/>
        </p:nvPicPr>
        <p:blipFill>
          <a:blip r:embed="rId5" cstate="print"/>
          <a:stretch>
            <a:fillRect/>
          </a:stretch>
        </p:blipFill>
        <p:spPr>
          <a:xfrm>
            <a:off x="5513832" y="2965704"/>
            <a:ext cx="530390" cy="333755"/>
          </a:xfrm>
          <a:prstGeom prst="rect">
            <a:avLst/>
          </a:prstGeom>
        </p:spPr>
      </p:pic>
      <p:sp>
        <p:nvSpPr>
          <p:cNvPr id="20" name="object 20"/>
          <p:cNvSpPr txBox="1"/>
          <p:nvPr/>
        </p:nvSpPr>
        <p:spPr>
          <a:xfrm>
            <a:off x="5535167" y="2987040"/>
            <a:ext cx="419100" cy="193643"/>
          </a:xfrm>
          <a:prstGeom prst="rect">
            <a:avLst/>
          </a:prstGeom>
          <a:solidFill>
            <a:srgbClr val="FFFFFF">
              <a:alpha val="90194"/>
            </a:srgbClr>
          </a:solidFill>
          <a:ln w="9144">
            <a:solidFill>
              <a:srgbClr val="6FAC46"/>
            </a:solidFill>
          </a:ln>
        </p:spPr>
        <p:txBody>
          <a:bodyPr vert="horz" wrap="square" lIns="0" tIns="16510" rIns="0" bIns="0" rtlCol="0">
            <a:spAutoFit/>
          </a:bodyPr>
          <a:lstStyle/>
          <a:p>
            <a:pPr marL="38735">
              <a:lnSpc>
                <a:spcPct val="100000"/>
              </a:lnSpc>
              <a:spcBef>
                <a:spcPts val="130"/>
              </a:spcBef>
            </a:pPr>
            <a:r>
              <a:rPr lang="ru-RU" sz="1150" spc="15" dirty="0" smtClean="0">
                <a:solidFill>
                  <a:srgbClr val="404040"/>
                </a:solidFill>
                <a:latin typeface="Calibri"/>
                <a:cs typeface="Calibri"/>
              </a:rPr>
              <a:t>984,9</a:t>
            </a:r>
            <a:endParaRPr sz="1150" dirty="0">
              <a:latin typeface="Calibri"/>
              <a:cs typeface="Calibri"/>
            </a:endParaRPr>
          </a:p>
        </p:txBody>
      </p:sp>
      <p:grpSp>
        <p:nvGrpSpPr>
          <p:cNvPr id="21" name="object 21"/>
          <p:cNvGrpSpPr/>
          <p:nvPr/>
        </p:nvGrpSpPr>
        <p:grpSpPr>
          <a:xfrm>
            <a:off x="3502152" y="3476244"/>
            <a:ext cx="71755" cy="73660"/>
            <a:chOff x="3502152" y="3476244"/>
            <a:chExt cx="71755" cy="73660"/>
          </a:xfrm>
        </p:grpSpPr>
        <p:sp>
          <p:nvSpPr>
            <p:cNvPr id="22" name="object 22"/>
            <p:cNvSpPr/>
            <p:nvPr/>
          </p:nvSpPr>
          <p:spPr>
            <a:xfrm>
              <a:off x="3506724" y="3480816"/>
              <a:ext cx="62865" cy="64135"/>
            </a:xfrm>
            <a:custGeom>
              <a:avLst/>
              <a:gdLst/>
              <a:ahLst/>
              <a:cxnLst/>
              <a:rect l="l" t="t" r="r" b="b"/>
              <a:pathLst>
                <a:path w="62864" h="64135">
                  <a:moveTo>
                    <a:pt x="62484" y="0"/>
                  </a:moveTo>
                  <a:lnTo>
                    <a:pt x="0" y="0"/>
                  </a:lnTo>
                  <a:lnTo>
                    <a:pt x="0" y="64008"/>
                  </a:lnTo>
                  <a:lnTo>
                    <a:pt x="62484" y="64008"/>
                  </a:lnTo>
                  <a:lnTo>
                    <a:pt x="62484" y="0"/>
                  </a:lnTo>
                  <a:close/>
                </a:path>
              </a:pathLst>
            </a:custGeom>
            <a:solidFill>
              <a:srgbClr val="81D68B"/>
            </a:solidFill>
          </p:spPr>
          <p:txBody>
            <a:bodyPr wrap="square" lIns="0" tIns="0" rIns="0" bIns="0" rtlCol="0"/>
            <a:lstStyle/>
            <a:p>
              <a:endParaRPr/>
            </a:p>
          </p:txBody>
        </p:sp>
        <p:sp>
          <p:nvSpPr>
            <p:cNvPr id="23" name="object 23"/>
            <p:cNvSpPr/>
            <p:nvPr/>
          </p:nvSpPr>
          <p:spPr>
            <a:xfrm>
              <a:off x="3506724" y="3480816"/>
              <a:ext cx="62865" cy="64135"/>
            </a:xfrm>
            <a:custGeom>
              <a:avLst/>
              <a:gdLst/>
              <a:ahLst/>
              <a:cxnLst/>
              <a:rect l="l" t="t" r="r" b="b"/>
              <a:pathLst>
                <a:path w="62864" h="64135">
                  <a:moveTo>
                    <a:pt x="0" y="64008"/>
                  </a:moveTo>
                  <a:lnTo>
                    <a:pt x="62484" y="64008"/>
                  </a:lnTo>
                  <a:lnTo>
                    <a:pt x="62484" y="0"/>
                  </a:lnTo>
                  <a:lnTo>
                    <a:pt x="0" y="0"/>
                  </a:lnTo>
                  <a:lnTo>
                    <a:pt x="0" y="64008"/>
                  </a:lnTo>
                  <a:close/>
                </a:path>
              </a:pathLst>
            </a:custGeom>
            <a:ln w="9144">
              <a:solidFill>
                <a:srgbClr val="1F3863"/>
              </a:solidFill>
            </a:ln>
          </p:spPr>
          <p:txBody>
            <a:bodyPr wrap="square" lIns="0" tIns="0" rIns="0" bIns="0" rtlCol="0"/>
            <a:lstStyle/>
            <a:p>
              <a:endParaRPr/>
            </a:p>
          </p:txBody>
        </p:sp>
      </p:grpSp>
      <p:grpSp>
        <p:nvGrpSpPr>
          <p:cNvPr id="24" name="object 24"/>
          <p:cNvGrpSpPr/>
          <p:nvPr/>
        </p:nvGrpSpPr>
        <p:grpSpPr>
          <a:xfrm>
            <a:off x="3502152" y="3843528"/>
            <a:ext cx="71755" cy="73660"/>
            <a:chOff x="3502152" y="3843528"/>
            <a:chExt cx="71755" cy="73660"/>
          </a:xfrm>
        </p:grpSpPr>
        <p:sp>
          <p:nvSpPr>
            <p:cNvPr id="25" name="object 25"/>
            <p:cNvSpPr/>
            <p:nvPr/>
          </p:nvSpPr>
          <p:spPr>
            <a:xfrm>
              <a:off x="3506724" y="3848100"/>
              <a:ext cx="62865" cy="64135"/>
            </a:xfrm>
            <a:custGeom>
              <a:avLst/>
              <a:gdLst/>
              <a:ahLst/>
              <a:cxnLst/>
              <a:rect l="l" t="t" r="r" b="b"/>
              <a:pathLst>
                <a:path w="62864" h="64135">
                  <a:moveTo>
                    <a:pt x="62484" y="0"/>
                  </a:moveTo>
                  <a:lnTo>
                    <a:pt x="0" y="0"/>
                  </a:lnTo>
                  <a:lnTo>
                    <a:pt x="0" y="64008"/>
                  </a:lnTo>
                  <a:lnTo>
                    <a:pt x="62484" y="64008"/>
                  </a:lnTo>
                  <a:lnTo>
                    <a:pt x="62484" y="0"/>
                  </a:lnTo>
                  <a:close/>
                </a:path>
              </a:pathLst>
            </a:custGeom>
            <a:solidFill>
              <a:srgbClr val="04B9FF"/>
            </a:solidFill>
          </p:spPr>
          <p:txBody>
            <a:bodyPr wrap="square" lIns="0" tIns="0" rIns="0" bIns="0" rtlCol="0"/>
            <a:lstStyle/>
            <a:p>
              <a:endParaRPr/>
            </a:p>
          </p:txBody>
        </p:sp>
        <p:sp>
          <p:nvSpPr>
            <p:cNvPr id="26" name="object 26"/>
            <p:cNvSpPr/>
            <p:nvPr/>
          </p:nvSpPr>
          <p:spPr>
            <a:xfrm>
              <a:off x="3506724" y="3848100"/>
              <a:ext cx="62865" cy="64135"/>
            </a:xfrm>
            <a:custGeom>
              <a:avLst/>
              <a:gdLst/>
              <a:ahLst/>
              <a:cxnLst/>
              <a:rect l="l" t="t" r="r" b="b"/>
              <a:pathLst>
                <a:path w="62864" h="64135">
                  <a:moveTo>
                    <a:pt x="0" y="64008"/>
                  </a:moveTo>
                  <a:lnTo>
                    <a:pt x="62484" y="64008"/>
                  </a:lnTo>
                  <a:lnTo>
                    <a:pt x="62484" y="0"/>
                  </a:lnTo>
                  <a:lnTo>
                    <a:pt x="0" y="0"/>
                  </a:lnTo>
                  <a:lnTo>
                    <a:pt x="0" y="64008"/>
                  </a:lnTo>
                  <a:close/>
                </a:path>
              </a:pathLst>
            </a:custGeom>
            <a:ln w="9144">
              <a:solidFill>
                <a:srgbClr val="1F3863"/>
              </a:solidFill>
            </a:ln>
          </p:spPr>
          <p:txBody>
            <a:bodyPr wrap="square" lIns="0" tIns="0" rIns="0" bIns="0" rtlCol="0"/>
            <a:lstStyle/>
            <a:p>
              <a:endParaRPr/>
            </a:p>
          </p:txBody>
        </p:sp>
      </p:grpSp>
      <p:sp>
        <p:nvSpPr>
          <p:cNvPr id="27" name="object 27"/>
          <p:cNvSpPr txBox="1"/>
          <p:nvPr/>
        </p:nvSpPr>
        <p:spPr>
          <a:xfrm>
            <a:off x="3584575" y="3419602"/>
            <a:ext cx="2342515" cy="542925"/>
          </a:xfrm>
          <a:prstGeom prst="rect">
            <a:avLst/>
          </a:prstGeom>
        </p:spPr>
        <p:txBody>
          <a:bodyPr vert="horz" wrap="square" lIns="0" tIns="16510" rIns="0" bIns="0" rtlCol="0">
            <a:spAutoFit/>
          </a:bodyPr>
          <a:lstStyle/>
          <a:p>
            <a:pPr marL="12700">
              <a:lnSpc>
                <a:spcPct val="100000"/>
              </a:lnSpc>
              <a:spcBef>
                <a:spcPts val="130"/>
              </a:spcBef>
            </a:pPr>
            <a:r>
              <a:rPr sz="950" spc="15" dirty="0">
                <a:solidFill>
                  <a:srgbClr val="585858"/>
                </a:solidFill>
                <a:latin typeface="Arial"/>
                <a:cs typeface="Arial"/>
              </a:rPr>
              <a:t>Налоговые</a:t>
            </a:r>
            <a:r>
              <a:rPr sz="950" dirty="0">
                <a:solidFill>
                  <a:srgbClr val="585858"/>
                </a:solidFill>
                <a:latin typeface="Arial"/>
                <a:cs typeface="Arial"/>
              </a:rPr>
              <a:t> </a:t>
            </a:r>
            <a:r>
              <a:rPr sz="950" spc="15" dirty="0">
                <a:solidFill>
                  <a:srgbClr val="585858"/>
                </a:solidFill>
                <a:latin typeface="Arial"/>
                <a:cs typeface="Arial"/>
              </a:rPr>
              <a:t>и</a:t>
            </a:r>
            <a:r>
              <a:rPr sz="950" spc="5" dirty="0">
                <a:solidFill>
                  <a:srgbClr val="585858"/>
                </a:solidFill>
                <a:latin typeface="Arial"/>
                <a:cs typeface="Arial"/>
              </a:rPr>
              <a:t> </a:t>
            </a:r>
            <a:r>
              <a:rPr sz="950" spc="15" dirty="0">
                <a:solidFill>
                  <a:srgbClr val="585858"/>
                </a:solidFill>
                <a:latin typeface="Arial"/>
                <a:cs typeface="Arial"/>
              </a:rPr>
              <a:t>неналоговые</a:t>
            </a:r>
            <a:r>
              <a:rPr sz="950" spc="5" dirty="0">
                <a:solidFill>
                  <a:srgbClr val="585858"/>
                </a:solidFill>
                <a:latin typeface="Arial"/>
                <a:cs typeface="Arial"/>
              </a:rPr>
              <a:t> </a:t>
            </a:r>
            <a:r>
              <a:rPr sz="950" spc="15" dirty="0">
                <a:solidFill>
                  <a:srgbClr val="585858"/>
                </a:solidFill>
                <a:latin typeface="Arial"/>
                <a:cs typeface="Arial"/>
              </a:rPr>
              <a:t>поступления</a:t>
            </a:r>
            <a:endParaRPr sz="950">
              <a:latin typeface="Arial"/>
              <a:cs typeface="Arial"/>
            </a:endParaRPr>
          </a:p>
          <a:p>
            <a:pPr>
              <a:lnSpc>
                <a:spcPct val="100000"/>
              </a:lnSpc>
              <a:spcBef>
                <a:spcPts val="30"/>
              </a:spcBef>
            </a:pPr>
            <a:endParaRPr sz="1500">
              <a:latin typeface="Arial"/>
              <a:cs typeface="Arial"/>
            </a:endParaRPr>
          </a:p>
          <a:p>
            <a:pPr marL="12700">
              <a:lnSpc>
                <a:spcPct val="100000"/>
              </a:lnSpc>
            </a:pPr>
            <a:r>
              <a:rPr sz="950" spc="15" dirty="0">
                <a:solidFill>
                  <a:srgbClr val="585858"/>
                </a:solidFill>
                <a:latin typeface="Arial"/>
                <a:cs typeface="Arial"/>
              </a:rPr>
              <a:t>Безвозмездные</a:t>
            </a:r>
            <a:r>
              <a:rPr sz="950" spc="-20" dirty="0">
                <a:solidFill>
                  <a:srgbClr val="585858"/>
                </a:solidFill>
                <a:latin typeface="Arial"/>
                <a:cs typeface="Arial"/>
              </a:rPr>
              <a:t> </a:t>
            </a:r>
            <a:r>
              <a:rPr sz="950" spc="15" dirty="0">
                <a:solidFill>
                  <a:srgbClr val="585858"/>
                </a:solidFill>
                <a:latin typeface="Arial"/>
                <a:cs typeface="Arial"/>
              </a:rPr>
              <a:t>поступления</a:t>
            </a:r>
            <a:endParaRPr sz="950">
              <a:latin typeface="Arial"/>
              <a:cs typeface="Arial"/>
            </a:endParaRP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23</a:t>
            </a:fld>
            <a:endParaRPr spc="-5" dirty="0"/>
          </a:p>
        </p:txBody>
      </p:sp>
      <p:graphicFrame>
        <p:nvGraphicFramePr>
          <p:cNvPr id="34" name="Диаграмма 33"/>
          <p:cNvGraphicFramePr/>
          <p:nvPr>
            <p:extLst>
              <p:ext uri="{D42A27DB-BD31-4B8C-83A1-F6EECF244321}">
                <p14:modId xmlns:p14="http://schemas.microsoft.com/office/powerpoint/2010/main" val="2233398108"/>
              </p:ext>
            </p:extLst>
          </p:nvPr>
        </p:nvGraphicFramePr>
        <p:xfrm>
          <a:off x="336550" y="4020375"/>
          <a:ext cx="8056357" cy="35502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495937"/>
            <a:ext cx="6012180" cy="1089660"/>
          </a:xfrm>
          <a:prstGeom prst="rect">
            <a:avLst/>
          </a:prstGeom>
        </p:spPr>
      </p:pic>
      <p:pic>
        <p:nvPicPr>
          <p:cNvPr id="3" name="object 3"/>
          <p:cNvPicPr/>
          <p:nvPr/>
        </p:nvPicPr>
        <p:blipFill>
          <a:blip r:embed="rId3" cstate="print"/>
          <a:stretch>
            <a:fillRect/>
          </a:stretch>
        </p:blipFill>
        <p:spPr>
          <a:xfrm>
            <a:off x="0" y="3250939"/>
            <a:ext cx="7556500" cy="1060209"/>
          </a:xfrm>
          <a:prstGeom prst="rect">
            <a:avLst/>
          </a:prstGeom>
        </p:spPr>
      </p:pic>
      <p:pic>
        <p:nvPicPr>
          <p:cNvPr id="4" name="object 4"/>
          <p:cNvPicPr/>
          <p:nvPr/>
        </p:nvPicPr>
        <p:blipFill>
          <a:blip r:embed="rId4" cstate="print"/>
          <a:stretch>
            <a:fillRect/>
          </a:stretch>
        </p:blipFill>
        <p:spPr>
          <a:xfrm>
            <a:off x="2060448" y="155448"/>
            <a:ext cx="5498592" cy="768096"/>
          </a:xfrm>
          <a:prstGeom prst="rect">
            <a:avLst/>
          </a:prstGeom>
        </p:spPr>
      </p:pic>
      <p:sp>
        <p:nvSpPr>
          <p:cNvPr id="5" name="object 5"/>
          <p:cNvSpPr txBox="1"/>
          <p:nvPr/>
        </p:nvSpPr>
        <p:spPr>
          <a:xfrm>
            <a:off x="3853688" y="336550"/>
            <a:ext cx="191516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О</a:t>
            </a:r>
            <a:r>
              <a:rPr sz="2400" spc="5" dirty="0">
                <a:solidFill>
                  <a:srgbClr val="FFFFFF"/>
                </a:solidFill>
                <a:latin typeface="Arial"/>
                <a:cs typeface="Arial"/>
              </a:rPr>
              <a:t>б</a:t>
            </a:r>
            <a:r>
              <a:rPr sz="2400" spc="-5" dirty="0">
                <a:solidFill>
                  <a:srgbClr val="FFFFFF"/>
                </a:solidFill>
                <a:latin typeface="Arial"/>
                <a:cs typeface="Arial"/>
              </a:rPr>
              <a:t>р</a:t>
            </a:r>
            <a:r>
              <a:rPr sz="2400" spc="-30" dirty="0">
                <a:solidFill>
                  <a:srgbClr val="FFFFFF"/>
                </a:solidFill>
                <a:latin typeface="Arial"/>
                <a:cs typeface="Arial"/>
              </a:rPr>
              <a:t>а</a:t>
            </a:r>
            <a:r>
              <a:rPr sz="2400" spc="-25" dirty="0">
                <a:solidFill>
                  <a:srgbClr val="FFFFFF"/>
                </a:solidFill>
                <a:latin typeface="Arial"/>
                <a:cs typeface="Arial"/>
              </a:rPr>
              <a:t>з</a:t>
            </a:r>
            <a:r>
              <a:rPr sz="2400" spc="-5" dirty="0">
                <a:solidFill>
                  <a:srgbClr val="FFFFFF"/>
                </a:solidFill>
                <a:latin typeface="Arial"/>
                <a:cs typeface="Arial"/>
              </a:rPr>
              <a:t>о</a:t>
            </a:r>
            <a:r>
              <a:rPr sz="2400" spc="-30" dirty="0">
                <a:solidFill>
                  <a:srgbClr val="FFFFFF"/>
                </a:solidFill>
                <a:latin typeface="Arial"/>
                <a:cs typeface="Arial"/>
              </a:rPr>
              <a:t>в</a:t>
            </a:r>
            <a:r>
              <a:rPr sz="2400" spc="-5" dirty="0">
                <a:solidFill>
                  <a:srgbClr val="FFFFFF"/>
                </a:solidFill>
                <a:latin typeface="Arial"/>
                <a:cs typeface="Arial"/>
              </a:rPr>
              <a:t>а</a:t>
            </a:r>
            <a:r>
              <a:rPr sz="2400" spc="-10" dirty="0">
                <a:solidFill>
                  <a:srgbClr val="FFFFFF"/>
                </a:solidFill>
                <a:latin typeface="Arial"/>
                <a:cs typeface="Arial"/>
              </a:rPr>
              <a:t>н</a:t>
            </a:r>
            <a:r>
              <a:rPr sz="2400" dirty="0">
                <a:solidFill>
                  <a:srgbClr val="FFFFFF"/>
                </a:solidFill>
                <a:latin typeface="Arial"/>
                <a:cs typeface="Arial"/>
              </a:rPr>
              <a:t>ие</a:t>
            </a:r>
            <a:endParaRPr sz="2400">
              <a:latin typeface="Arial"/>
              <a:cs typeface="Arial"/>
            </a:endParaRPr>
          </a:p>
        </p:txBody>
      </p:sp>
      <p:sp>
        <p:nvSpPr>
          <p:cNvPr id="6" name="object 6"/>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7" name="object 7"/>
          <p:cNvSpPr txBox="1"/>
          <p:nvPr/>
        </p:nvSpPr>
        <p:spPr>
          <a:xfrm>
            <a:off x="4121277" y="2635758"/>
            <a:ext cx="876935" cy="528955"/>
          </a:xfrm>
          <a:prstGeom prst="rect">
            <a:avLst/>
          </a:prstGeom>
        </p:spPr>
        <p:txBody>
          <a:bodyPr vert="horz" wrap="square" lIns="0" tIns="13335" rIns="0" bIns="0" rtlCol="0">
            <a:spAutoFit/>
          </a:bodyPr>
          <a:lstStyle/>
          <a:p>
            <a:pPr marL="12700" marR="5080" indent="24130" algn="just">
              <a:lnSpc>
                <a:spcPct val="100000"/>
              </a:lnSpc>
              <a:spcBef>
                <a:spcPts val="105"/>
              </a:spcBef>
            </a:pPr>
            <a:r>
              <a:rPr sz="1100" dirty="0">
                <a:solidFill>
                  <a:srgbClr val="007EAC"/>
                </a:solidFill>
                <a:latin typeface="Arial"/>
                <a:cs typeface="Arial"/>
              </a:rPr>
              <a:t>Учреждения </a:t>
            </a:r>
            <a:r>
              <a:rPr sz="1100" spc="-295" dirty="0">
                <a:solidFill>
                  <a:srgbClr val="007EAC"/>
                </a:solidFill>
                <a:latin typeface="Arial"/>
                <a:cs typeface="Arial"/>
              </a:rPr>
              <a:t> </a:t>
            </a:r>
            <a:r>
              <a:rPr sz="1100" dirty="0">
                <a:solidFill>
                  <a:srgbClr val="007EAC"/>
                </a:solidFill>
                <a:latin typeface="Arial"/>
                <a:cs typeface="Arial"/>
              </a:rPr>
              <a:t>д</a:t>
            </a:r>
            <a:r>
              <a:rPr sz="1100" spc="-5" dirty="0">
                <a:solidFill>
                  <a:srgbClr val="007EAC"/>
                </a:solidFill>
                <a:latin typeface="Arial"/>
                <a:cs typeface="Arial"/>
              </a:rPr>
              <a:t>ошко</a:t>
            </a:r>
            <a:r>
              <a:rPr sz="1100" dirty="0">
                <a:solidFill>
                  <a:srgbClr val="007EAC"/>
                </a:solidFill>
                <a:latin typeface="Arial"/>
                <a:cs typeface="Arial"/>
              </a:rPr>
              <a:t>льн</a:t>
            </a:r>
            <a:r>
              <a:rPr sz="1100" spc="-5" dirty="0">
                <a:solidFill>
                  <a:srgbClr val="007EAC"/>
                </a:solidFill>
                <a:latin typeface="Arial"/>
                <a:cs typeface="Arial"/>
              </a:rPr>
              <a:t>ого  образования</a:t>
            </a:r>
            <a:endParaRPr sz="1100">
              <a:latin typeface="Arial"/>
              <a:cs typeface="Arial"/>
            </a:endParaRPr>
          </a:p>
        </p:txBody>
      </p:sp>
      <p:sp>
        <p:nvSpPr>
          <p:cNvPr id="8" name="object 8"/>
          <p:cNvSpPr txBox="1"/>
          <p:nvPr/>
        </p:nvSpPr>
        <p:spPr>
          <a:xfrm>
            <a:off x="5686425" y="2634234"/>
            <a:ext cx="1158875" cy="528955"/>
          </a:xfrm>
          <a:prstGeom prst="rect">
            <a:avLst/>
          </a:prstGeom>
        </p:spPr>
        <p:txBody>
          <a:bodyPr vert="horz" wrap="square" lIns="0" tIns="13335" rIns="0" bIns="0" rtlCol="0">
            <a:spAutoFit/>
          </a:bodyPr>
          <a:lstStyle/>
          <a:p>
            <a:pPr marL="12700" marR="5080" indent="4445" algn="ctr">
              <a:lnSpc>
                <a:spcPct val="100000"/>
              </a:lnSpc>
              <a:spcBef>
                <a:spcPts val="105"/>
              </a:spcBef>
            </a:pPr>
            <a:r>
              <a:rPr sz="1100" dirty="0">
                <a:solidFill>
                  <a:srgbClr val="007EAC"/>
                </a:solidFill>
                <a:latin typeface="Arial"/>
                <a:cs typeface="Arial"/>
              </a:rPr>
              <a:t>Учреждения </a:t>
            </a:r>
            <a:r>
              <a:rPr sz="1100" spc="5" dirty="0">
                <a:solidFill>
                  <a:srgbClr val="007EAC"/>
                </a:solidFill>
                <a:latin typeface="Arial"/>
                <a:cs typeface="Arial"/>
              </a:rPr>
              <a:t> </a:t>
            </a:r>
            <a:r>
              <a:rPr sz="1100" spc="-5" dirty="0">
                <a:solidFill>
                  <a:srgbClr val="007EAC"/>
                </a:solidFill>
                <a:latin typeface="Arial"/>
                <a:cs typeface="Arial"/>
              </a:rPr>
              <a:t>дополнительного </a:t>
            </a:r>
            <a:r>
              <a:rPr sz="1100" spc="-295" dirty="0">
                <a:solidFill>
                  <a:srgbClr val="007EAC"/>
                </a:solidFill>
                <a:latin typeface="Arial"/>
                <a:cs typeface="Arial"/>
              </a:rPr>
              <a:t> </a:t>
            </a:r>
            <a:r>
              <a:rPr sz="1100" spc="-5" dirty="0">
                <a:solidFill>
                  <a:srgbClr val="007EAC"/>
                </a:solidFill>
                <a:latin typeface="Arial"/>
                <a:cs typeface="Arial"/>
              </a:rPr>
              <a:t>образования</a:t>
            </a:r>
            <a:endParaRPr sz="1100">
              <a:latin typeface="Arial"/>
              <a:cs typeface="Arial"/>
            </a:endParaRPr>
          </a:p>
        </p:txBody>
      </p:sp>
      <p:sp>
        <p:nvSpPr>
          <p:cNvPr id="9" name="object 9"/>
          <p:cNvSpPr txBox="1"/>
          <p:nvPr/>
        </p:nvSpPr>
        <p:spPr>
          <a:xfrm>
            <a:off x="2476245" y="3493135"/>
            <a:ext cx="3785235" cy="812402"/>
          </a:xfrm>
          <a:prstGeom prst="rect">
            <a:avLst/>
          </a:prstGeom>
        </p:spPr>
        <p:txBody>
          <a:bodyPr vert="horz" wrap="square" lIns="0" tIns="12065" rIns="0" bIns="0" rtlCol="0">
            <a:spAutoFit/>
          </a:bodyPr>
          <a:lstStyle/>
          <a:p>
            <a:pPr marL="55244" marR="5080" indent="-43180">
              <a:lnSpc>
                <a:spcPct val="100000"/>
              </a:lnSpc>
              <a:spcBef>
                <a:spcPts val="95"/>
              </a:spcBef>
            </a:pPr>
            <a:r>
              <a:rPr lang="ru-RU" sz="1600" spc="-5" dirty="0" smtClean="0">
                <a:solidFill>
                  <a:srgbClr val="235676"/>
                </a:solidFill>
                <a:latin typeface="Arial"/>
                <a:cs typeface="Arial"/>
              </a:rPr>
              <a:t>2</a:t>
            </a:r>
            <a:r>
              <a:rPr sz="1600" spc="-25" smtClean="0">
                <a:solidFill>
                  <a:srgbClr val="235676"/>
                </a:solidFill>
                <a:latin typeface="Arial"/>
                <a:cs typeface="Arial"/>
              </a:rPr>
              <a:t> </a:t>
            </a:r>
            <a:r>
              <a:rPr sz="1200" spc="-5" smtClean="0">
                <a:latin typeface="Arial"/>
                <a:cs typeface="Arial"/>
              </a:rPr>
              <a:t>средних</a:t>
            </a:r>
            <a:r>
              <a:rPr sz="1200" spc="-20" smtClean="0">
                <a:latin typeface="Arial"/>
                <a:cs typeface="Arial"/>
              </a:rPr>
              <a:t> </a:t>
            </a:r>
            <a:r>
              <a:rPr sz="1200" spc="-10" smtClean="0">
                <a:latin typeface="Arial"/>
                <a:cs typeface="Arial"/>
              </a:rPr>
              <a:t>общеобразовательных</a:t>
            </a:r>
            <a:r>
              <a:rPr sz="1200" spc="-50" smtClean="0">
                <a:latin typeface="Arial"/>
                <a:cs typeface="Arial"/>
              </a:rPr>
              <a:t> </a:t>
            </a:r>
            <a:r>
              <a:rPr lang="ru-RU" sz="1200" spc="-5" dirty="0" smtClean="0">
                <a:latin typeface="Arial"/>
                <a:cs typeface="Arial"/>
              </a:rPr>
              <a:t>школы (город),</a:t>
            </a:r>
            <a:r>
              <a:rPr sz="1200" spc="-15" smtClean="0">
                <a:latin typeface="Arial"/>
                <a:cs typeface="Arial"/>
              </a:rPr>
              <a:t> </a:t>
            </a:r>
            <a:r>
              <a:rPr lang="ru-RU" sz="1200" spc="-15" dirty="0" smtClean="0">
                <a:latin typeface="Arial"/>
                <a:cs typeface="Arial"/>
              </a:rPr>
              <a:t>1</a:t>
            </a:r>
            <a:r>
              <a:rPr sz="1200" spc="-25" smtClean="0">
                <a:latin typeface="Arial"/>
                <a:cs typeface="Arial"/>
              </a:rPr>
              <a:t> </a:t>
            </a:r>
            <a:r>
              <a:rPr lang="ru-RU" sz="1200" spc="-5" dirty="0" smtClean="0">
                <a:latin typeface="Arial"/>
                <a:cs typeface="Arial"/>
              </a:rPr>
              <a:t>основная (село), 5 мест осуществления образовательной деятельности на селе в составе школ</a:t>
            </a:r>
            <a:endParaRPr sz="1200">
              <a:latin typeface="Arial"/>
              <a:cs typeface="Arial"/>
            </a:endParaRPr>
          </a:p>
        </p:txBody>
      </p:sp>
      <p:sp>
        <p:nvSpPr>
          <p:cNvPr id="10" name="object 10"/>
          <p:cNvSpPr txBox="1"/>
          <p:nvPr/>
        </p:nvSpPr>
        <p:spPr>
          <a:xfrm>
            <a:off x="250647" y="3256534"/>
            <a:ext cx="1826895" cy="998219"/>
          </a:xfrm>
          <a:prstGeom prst="rect">
            <a:avLst/>
          </a:prstGeom>
        </p:spPr>
        <p:txBody>
          <a:bodyPr vert="horz" wrap="square" lIns="0" tIns="12700" rIns="0" bIns="0" rtlCol="0">
            <a:spAutoFit/>
          </a:bodyPr>
          <a:lstStyle/>
          <a:p>
            <a:pPr marL="293370" marR="161925" indent="275590">
              <a:lnSpc>
                <a:spcPct val="100000"/>
              </a:lnSpc>
              <a:spcBef>
                <a:spcPts val="100"/>
              </a:spcBef>
            </a:pPr>
            <a:r>
              <a:rPr sz="1800" spc="-10" dirty="0">
                <a:solidFill>
                  <a:srgbClr val="007EAC"/>
                </a:solidFill>
                <a:latin typeface="Arial"/>
                <a:cs typeface="Arial"/>
              </a:rPr>
              <a:t>Общее </a:t>
            </a:r>
            <a:r>
              <a:rPr sz="1800" spc="-5" dirty="0">
                <a:solidFill>
                  <a:srgbClr val="007EAC"/>
                </a:solidFill>
                <a:latin typeface="Arial"/>
                <a:cs typeface="Arial"/>
              </a:rPr>
              <a:t> об</a:t>
            </a:r>
            <a:r>
              <a:rPr sz="1800" spc="-10" dirty="0">
                <a:solidFill>
                  <a:srgbClr val="007EAC"/>
                </a:solidFill>
                <a:latin typeface="Arial"/>
                <a:cs typeface="Arial"/>
              </a:rPr>
              <a:t>р</a:t>
            </a:r>
            <a:r>
              <a:rPr sz="1800" spc="-30" dirty="0">
                <a:solidFill>
                  <a:srgbClr val="007EAC"/>
                </a:solidFill>
                <a:latin typeface="Arial"/>
                <a:cs typeface="Arial"/>
              </a:rPr>
              <a:t>а</a:t>
            </a:r>
            <a:r>
              <a:rPr sz="1800" spc="-25" dirty="0">
                <a:solidFill>
                  <a:srgbClr val="007EAC"/>
                </a:solidFill>
                <a:latin typeface="Arial"/>
                <a:cs typeface="Arial"/>
              </a:rPr>
              <a:t>з</a:t>
            </a:r>
            <a:r>
              <a:rPr sz="1800" spc="-5" dirty="0">
                <a:solidFill>
                  <a:srgbClr val="007EAC"/>
                </a:solidFill>
                <a:latin typeface="Arial"/>
                <a:cs typeface="Arial"/>
              </a:rPr>
              <a:t>о</a:t>
            </a:r>
            <a:r>
              <a:rPr sz="1800" spc="-30" dirty="0">
                <a:solidFill>
                  <a:srgbClr val="007EAC"/>
                </a:solidFill>
                <a:latin typeface="Arial"/>
                <a:cs typeface="Arial"/>
              </a:rPr>
              <a:t>в</a:t>
            </a:r>
            <a:r>
              <a:rPr sz="1800" spc="-5" dirty="0">
                <a:solidFill>
                  <a:srgbClr val="007EAC"/>
                </a:solidFill>
                <a:latin typeface="Arial"/>
                <a:cs typeface="Arial"/>
              </a:rPr>
              <a:t>ание</a:t>
            </a:r>
            <a:endParaRPr sz="1800" dirty="0">
              <a:latin typeface="Arial"/>
              <a:cs typeface="Arial"/>
            </a:endParaRPr>
          </a:p>
          <a:p>
            <a:pPr algn="ctr">
              <a:lnSpc>
                <a:spcPts val="1420"/>
              </a:lnSpc>
            </a:pPr>
            <a:r>
              <a:rPr sz="1200" dirty="0">
                <a:latin typeface="Arial"/>
                <a:cs typeface="Arial"/>
              </a:rPr>
              <a:t>Численность</a:t>
            </a:r>
            <a:r>
              <a:rPr sz="1200" spc="-55" dirty="0">
                <a:latin typeface="Arial"/>
                <a:cs typeface="Arial"/>
              </a:rPr>
              <a:t> </a:t>
            </a:r>
            <a:r>
              <a:rPr sz="1200" spc="-5" dirty="0">
                <a:latin typeface="Arial"/>
                <a:cs typeface="Arial"/>
              </a:rPr>
              <a:t>школьников</a:t>
            </a:r>
            <a:endParaRPr sz="1200" dirty="0">
              <a:latin typeface="Arial"/>
              <a:cs typeface="Arial"/>
            </a:endParaRPr>
          </a:p>
          <a:p>
            <a:pPr algn="ctr">
              <a:lnSpc>
                <a:spcPts val="1920"/>
              </a:lnSpc>
            </a:pPr>
            <a:r>
              <a:rPr lang="ru-RU" sz="1600" b="1" spc="-5" dirty="0" smtClean="0">
                <a:solidFill>
                  <a:srgbClr val="235676"/>
                </a:solidFill>
                <a:latin typeface="Arial"/>
                <a:cs typeface="Arial"/>
              </a:rPr>
              <a:t>958 </a:t>
            </a:r>
            <a:r>
              <a:rPr sz="1200" spc="-10" dirty="0" err="1" smtClean="0">
                <a:latin typeface="Arial"/>
                <a:cs typeface="Arial"/>
              </a:rPr>
              <a:t>чел</a:t>
            </a:r>
            <a:r>
              <a:rPr sz="1200" spc="-10" dirty="0">
                <a:latin typeface="Arial"/>
                <a:cs typeface="Arial"/>
              </a:rPr>
              <a:t>.</a:t>
            </a:r>
            <a:endParaRPr sz="1200" dirty="0">
              <a:latin typeface="Arial"/>
              <a:cs typeface="Arial"/>
            </a:endParaRPr>
          </a:p>
        </p:txBody>
      </p:sp>
      <p:pic>
        <p:nvPicPr>
          <p:cNvPr id="11" name="object 11"/>
          <p:cNvPicPr/>
          <p:nvPr/>
        </p:nvPicPr>
        <p:blipFill>
          <a:blip r:embed="rId5" cstate="print"/>
          <a:stretch>
            <a:fillRect/>
          </a:stretch>
        </p:blipFill>
        <p:spPr>
          <a:xfrm>
            <a:off x="0" y="4375404"/>
            <a:ext cx="7045452" cy="1054608"/>
          </a:xfrm>
          <a:prstGeom prst="rect">
            <a:avLst/>
          </a:prstGeom>
        </p:spPr>
      </p:pic>
      <p:sp>
        <p:nvSpPr>
          <p:cNvPr id="12" name="object 12"/>
          <p:cNvSpPr txBox="1"/>
          <p:nvPr/>
        </p:nvSpPr>
        <p:spPr>
          <a:xfrm>
            <a:off x="2492366" y="5638813"/>
            <a:ext cx="3027680" cy="627736"/>
          </a:xfrm>
          <a:prstGeom prst="rect">
            <a:avLst/>
          </a:prstGeom>
        </p:spPr>
        <p:txBody>
          <a:bodyPr vert="horz" wrap="square" lIns="0" tIns="12065" rIns="0" bIns="0" rtlCol="0">
            <a:spAutoFit/>
          </a:bodyPr>
          <a:lstStyle/>
          <a:p>
            <a:pPr marL="12700">
              <a:lnSpc>
                <a:spcPct val="100000"/>
              </a:lnSpc>
              <a:spcBef>
                <a:spcPts val="95"/>
              </a:spcBef>
            </a:pPr>
            <a:r>
              <a:rPr lang="ru-RU" sz="1600" spc="-5" dirty="0" smtClean="0">
                <a:solidFill>
                  <a:srgbClr val="235676"/>
                </a:solidFill>
                <a:latin typeface="Arial"/>
                <a:cs typeface="Arial"/>
              </a:rPr>
              <a:t>3 </a:t>
            </a:r>
            <a:r>
              <a:rPr lang="ru-RU" sz="1200" spc="-10" dirty="0" smtClean="0">
                <a:latin typeface="Arial"/>
                <a:cs typeface="Arial"/>
              </a:rPr>
              <a:t>Городских детских сада, 2 места осуществления образовательной деятельности на селе в составе школы</a:t>
            </a:r>
            <a:endParaRPr sz="1200" dirty="0">
              <a:latin typeface="Arial"/>
              <a:cs typeface="Arial"/>
            </a:endParaRPr>
          </a:p>
        </p:txBody>
      </p:sp>
      <p:grpSp>
        <p:nvGrpSpPr>
          <p:cNvPr id="13" name="object 13"/>
          <p:cNvGrpSpPr/>
          <p:nvPr/>
        </p:nvGrpSpPr>
        <p:grpSpPr>
          <a:xfrm>
            <a:off x="480059" y="1071372"/>
            <a:ext cx="1503045" cy="1503045"/>
            <a:chOff x="480059" y="1071372"/>
            <a:chExt cx="1503045" cy="1503045"/>
          </a:xfrm>
        </p:grpSpPr>
        <p:pic>
          <p:nvPicPr>
            <p:cNvPr id="14" name="object 14"/>
            <p:cNvPicPr/>
            <p:nvPr/>
          </p:nvPicPr>
          <p:blipFill>
            <a:blip r:embed="rId6" cstate="print"/>
            <a:stretch>
              <a:fillRect/>
            </a:stretch>
          </p:blipFill>
          <p:spPr>
            <a:xfrm>
              <a:off x="480059" y="1071372"/>
              <a:ext cx="1502664" cy="1502664"/>
            </a:xfrm>
            <a:prstGeom prst="rect">
              <a:avLst/>
            </a:prstGeom>
          </p:spPr>
        </p:pic>
        <p:pic>
          <p:nvPicPr>
            <p:cNvPr id="15" name="object 15"/>
            <p:cNvPicPr/>
            <p:nvPr/>
          </p:nvPicPr>
          <p:blipFill>
            <a:blip r:embed="rId7" cstate="print"/>
            <a:stretch>
              <a:fillRect/>
            </a:stretch>
          </p:blipFill>
          <p:spPr>
            <a:xfrm>
              <a:off x="530351" y="1301496"/>
              <a:ext cx="1347978" cy="1229106"/>
            </a:xfrm>
            <a:prstGeom prst="rect">
              <a:avLst/>
            </a:prstGeom>
          </p:spPr>
        </p:pic>
      </p:grpSp>
      <p:sp>
        <p:nvSpPr>
          <p:cNvPr id="16" name="object 16"/>
          <p:cNvSpPr txBox="1"/>
          <p:nvPr/>
        </p:nvSpPr>
        <p:spPr>
          <a:xfrm>
            <a:off x="616712" y="1449781"/>
            <a:ext cx="1187450" cy="1672589"/>
          </a:xfrm>
          <a:prstGeom prst="rect">
            <a:avLst/>
          </a:prstGeom>
        </p:spPr>
        <p:txBody>
          <a:bodyPr vert="horz" wrap="square" lIns="0" tIns="13335" rIns="0" bIns="0" rtlCol="0">
            <a:spAutoFit/>
          </a:bodyPr>
          <a:lstStyle/>
          <a:p>
            <a:pPr marR="38735" algn="ctr">
              <a:lnSpc>
                <a:spcPct val="100000"/>
              </a:lnSpc>
              <a:spcBef>
                <a:spcPts val="105"/>
              </a:spcBef>
            </a:pPr>
            <a:r>
              <a:rPr lang="ru-RU" sz="4400" b="1" spc="-5" dirty="0" smtClean="0">
                <a:solidFill>
                  <a:srgbClr val="43E2EB"/>
                </a:solidFill>
                <a:latin typeface="Arial"/>
                <a:cs typeface="Arial"/>
              </a:rPr>
              <a:t>7</a:t>
            </a:r>
            <a:endParaRPr sz="4400" dirty="0">
              <a:latin typeface="Arial"/>
              <a:cs typeface="Arial"/>
            </a:endParaRPr>
          </a:p>
          <a:p>
            <a:pPr marL="12700" marR="5080" indent="-1905" algn="ctr">
              <a:lnSpc>
                <a:spcPct val="100000"/>
              </a:lnSpc>
              <a:spcBef>
                <a:spcPts val="3715"/>
              </a:spcBef>
            </a:pPr>
            <a:r>
              <a:rPr sz="1100" spc="-5" dirty="0">
                <a:solidFill>
                  <a:srgbClr val="007EAC"/>
                </a:solidFill>
                <a:latin typeface="Arial"/>
                <a:cs typeface="Arial"/>
              </a:rPr>
              <a:t>Муниципальные </a:t>
            </a:r>
            <a:r>
              <a:rPr sz="1100" dirty="0">
                <a:solidFill>
                  <a:srgbClr val="007EAC"/>
                </a:solidFill>
                <a:latin typeface="Arial"/>
                <a:cs typeface="Arial"/>
              </a:rPr>
              <a:t> </a:t>
            </a:r>
            <a:r>
              <a:rPr sz="1100" spc="-5" dirty="0">
                <a:solidFill>
                  <a:srgbClr val="007EAC"/>
                </a:solidFill>
                <a:latin typeface="Arial"/>
                <a:cs typeface="Arial"/>
              </a:rPr>
              <a:t>обра</a:t>
            </a:r>
            <a:r>
              <a:rPr sz="1100" spc="-10" dirty="0">
                <a:solidFill>
                  <a:srgbClr val="007EAC"/>
                </a:solidFill>
                <a:latin typeface="Arial"/>
                <a:cs typeface="Arial"/>
              </a:rPr>
              <a:t>з</a:t>
            </a:r>
            <a:r>
              <a:rPr sz="1100" spc="-5" dirty="0">
                <a:solidFill>
                  <a:srgbClr val="007EAC"/>
                </a:solidFill>
                <a:latin typeface="Arial"/>
                <a:cs typeface="Arial"/>
              </a:rPr>
              <a:t>ов</a:t>
            </a:r>
            <a:r>
              <a:rPr sz="1100" spc="-10" dirty="0">
                <a:solidFill>
                  <a:srgbClr val="007EAC"/>
                </a:solidFill>
                <a:latin typeface="Arial"/>
                <a:cs typeface="Arial"/>
              </a:rPr>
              <a:t>а</a:t>
            </a:r>
            <a:r>
              <a:rPr sz="1100" dirty="0">
                <a:solidFill>
                  <a:srgbClr val="007EAC"/>
                </a:solidFill>
                <a:latin typeface="Arial"/>
                <a:cs typeface="Arial"/>
              </a:rPr>
              <a:t>т</a:t>
            </a:r>
            <a:r>
              <a:rPr sz="1100" spc="-10" dirty="0">
                <a:solidFill>
                  <a:srgbClr val="007EAC"/>
                </a:solidFill>
                <a:latin typeface="Arial"/>
                <a:cs typeface="Arial"/>
              </a:rPr>
              <a:t>е</a:t>
            </a:r>
            <a:r>
              <a:rPr sz="1100" spc="-5" dirty="0">
                <a:solidFill>
                  <a:srgbClr val="007EAC"/>
                </a:solidFill>
                <a:latin typeface="Arial"/>
                <a:cs typeface="Arial"/>
              </a:rPr>
              <a:t>ль</a:t>
            </a:r>
            <a:r>
              <a:rPr sz="1100" dirty="0">
                <a:solidFill>
                  <a:srgbClr val="007EAC"/>
                </a:solidFill>
                <a:latin typeface="Arial"/>
                <a:cs typeface="Arial"/>
              </a:rPr>
              <a:t>н</a:t>
            </a:r>
            <a:r>
              <a:rPr sz="1100" spc="-5" dirty="0">
                <a:solidFill>
                  <a:srgbClr val="007EAC"/>
                </a:solidFill>
                <a:latin typeface="Arial"/>
                <a:cs typeface="Arial"/>
              </a:rPr>
              <a:t>ы</a:t>
            </a:r>
            <a:r>
              <a:rPr sz="1100" dirty="0">
                <a:solidFill>
                  <a:srgbClr val="007EAC"/>
                </a:solidFill>
                <a:latin typeface="Arial"/>
                <a:cs typeface="Arial"/>
              </a:rPr>
              <a:t>е  </a:t>
            </a:r>
            <a:r>
              <a:rPr sz="1100" spc="-5" dirty="0">
                <a:solidFill>
                  <a:srgbClr val="007EAC"/>
                </a:solidFill>
                <a:latin typeface="Arial"/>
                <a:cs typeface="Arial"/>
              </a:rPr>
              <a:t>учреждения</a:t>
            </a:r>
            <a:endParaRPr sz="1100" dirty="0">
              <a:latin typeface="Arial"/>
              <a:cs typeface="Arial"/>
            </a:endParaRPr>
          </a:p>
        </p:txBody>
      </p:sp>
      <p:grpSp>
        <p:nvGrpSpPr>
          <p:cNvPr id="17" name="object 17"/>
          <p:cNvGrpSpPr/>
          <p:nvPr/>
        </p:nvGrpSpPr>
        <p:grpSpPr>
          <a:xfrm>
            <a:off x="2141220" y="1069848"/>
            <a:ext cx="1518285" cy="1516380"/>
            <a:chOff x="2141220" y="1069848"/>
            <a:chExt cx="1518285" cy="1516380"/>
          </a:xfrm>
        </p:grpSpPr>
        <p:pic>
          <p:nvPicPr>
            <p:cNvPr id="18" name="object 18"/>
            <p:cNvPicPr/>
            <p:nvPr/>
          </p:nvPicPr>
          <p:blipFill>
            <a:blip r:embed="rId8" cstate="print"/>
            <a:stretch>
              <a:fillRect/>
            </a:stretch>
          </p:blipFill>
          <p:spPr>
            <a:xfrm>
              <a:off x="2141220" y="1069848"/>
              <a:ext cx="1517904" cy="1516380"/>
            </a:xfrm>
            <a:prstGeom prst="rect">
              <a:avLst/>
            </a:prstGeom>
          </p:spPr>
        </p:pic>
        <p:pic>
          <p:nvPicPr>
            <p:cNvPr id="19" name="object 19"/>
            <p:cNvPicPr/>
            <p:nvPr/>
          </p:nvPicPr>
          <p:blipFill>
            <a:blip r:embed="rId9" cstate="print"/>
            <a:stretch>
              <a:fillRect/>
            </a:stretch>
          </p:blipFill>
          <p:spPr>
            <a:xfrm>
              <a:off x="2203704" y="1303020"/>
              <a:ext cx="1347978" cy="1229106"/>
            </a:xfrm>
            <a:prstGeom prst="rect">
              <a:avLst/>
            </a:prstGeom>
          </p:spPr>
        </p:pic>
      </p:grpSp>
      <p:sp>
        <p:nvSpPr>
          <p:cNvPr id="20" name="object 20"/>
          <p:cNvSpPr txBox="1"/>
          <p:nvPr/>
        </p:nvSpPr>
        <p:spPr>
          <a:xfrm>
            <a:off x="2431795" y="1451864"/>
            <a:ext cx="865505" cy="1692275"/>
          </a:xfrm>
          <a:prstGeom prst="rect">
            <a:avLst/>
          </a:prstGeom>
        </p:spPr>
        <p:txBody>
          <a:bodyPr vert="horz" wrap="square" lIns="0" tIns="13335" rIns="0" bIns="0" rtlCol="0">
            <a:spAutoFit/>
          </a:bodyPr>
          <a:lstStyle/>
          <a:p>
            <a:pPr algn="ctr">
              <a:lnSpc>
                <a:spcPct val="100000"/>
              </a:lnSpc>
              <a:spcBef>
                <a:spcPts val="105"/>
              </a:spcBef>
            </a:pPr>
            <a:r>
              <a:rPr lang="ru-RU" sz="4400" b="1" spc="-5" dirty="0" smtClean="0">
                <a:solidFill>
                  <a:srgbClr val="FFFFFF"/>
                </a:solidFill>
                <a:latin typeface="Arial"/>
                <a:cs typeface="Arial"/>
              </a:rPr>
              <a:t>3</a:t>
            </a:r>
            <a:endParaRPr sz="4400">
              <a:latin typeface="Arial"/>
              <a:cs typeface="Arial"/>
            </a:endParaRPr>
          </a:p>
          <a:p>
            <a:pPr marL="12700" marR="5080" indent="-635" algn="ctr">
              <a:lnSpc>
                <a:spcPct val="100000"/>
              </a:lnSpc>
              <a:spcBef>
                <a:spcPts val="3875"/>
              </a:spcBef>
            </a:pPr>
            <a:r>
              <a:rPr sz="1100" dirty="0">
                <a:solidFill>
                  <a:srgbClr val="007EAC"/>
                </a:solidFill>
                <a:latin typeface="Arial"/>
                <a:cs typeface="Arial"/>
              </a:rPr>
              <a:t>Учреждения </a:t>
            </a:r>
            <a:r>
              <a:rPr sz="1100" spc="-295" dirty="0">
                <a:solidFill>
                  <a:srgbClr val="007EAC"/>
                </a:solidFill>
                <a:latin typeface="Arial"/>
                <a:cs typeface="Arial"/>
              </a:rPr>
              <a:t> </a:t>
            </a:r>
            <a:r>
              <a:rPr sz="1100" spc="-5" dirty="0">
                <a:solidFill>
                  <a:srgbClr val="007EAC"/>
                </a:solidFill>
                <a:latin typeface="Arial"/>
                <a:cs typeface="Arial"/>
              </a:rPr>
              <a:t>общего </a:t>
            </a:r>
            <a:r>
              <a:rPr sz="1100" dirty="0">
                <a:solidFill>
                  <a:srgbClr val="007EAC"/>
                </a:solidFill>
                <a:latin typeface="Arial"/>
                <a:cs typeface="Arial"/>
              </a:rPr>
              <a:t> </a:t>
            </a:r>
            <a:r>
              <a:rPr sz="1100" spc="-5" dirty="0">
                <a:solidFill>
                  <a:srgbClr val="007EAC"/>
                </a:solidFill>
                <a:latin typeface="Arial"/>
                <a:cs typeface="Arial"/>
              </a:rPr>
              <a:t>обра</a:t>
            </a:r>
            <a:r>
              <a:rPr sz="1100" spc="-10" dirty="0">
                <a:solidFill>
                  <a:srgbClr val="007EAC"/>
                </a:solidFill>
                <a:latin typeface="Arial"/>
                <a:cs typeface="Arial"/>
              </a:rPr>
              <a:t>з</a:t>
            </a:r>
            <a:r>
              <a:rPr sz="1100" spc="-5" dirty="0">
                <a:solidFill>
                  <a:srgbClr val="007EAC"/>
                </a:solidFill>
                <a:latin typeface="Arial"/>
                <a:cs typeface="Arial"/>
              </a:rPr>
              <a:t>ов</a:t>
            </a:r>
            <a:r>
              <a:rPr sz="1100" spc="-10" dirty="0">
                <a:solidFill>
                  <a:srgbClr val="007EAC"/>
                </a:solidFill>
                <a:latin typeface="Arial"/>
                <a:cs typeface="Arial"/>
              </a:rPr>
              <a:t>а</a:t>
            </a:r>
            <a:r>
              <a:rPr sz="1100" spc="-5" dirty="0">
                <a:solidFill>
                  <a:srgbClr val="007EAC"/>
                </a:solidFill>
                <a:latin typeface="Arial"/>
                <a:cs typeface="Arial"/>
              </a:rPr>
              <a:t>н</a:t>
            </a:r>
            <a:r>
              <a:rPr sz="1100" spc="-10" dirty="0">
                <a:solidFill>
                  <a:srgbClr val="007EAC"/>
                </a:solidFill>
                <a:latin typeface="Arial"/>
                <a:cs typeface="Arial"/>
              </a:rPr>
              <a:t>и</a:t>
            </a:r>
            <a:r>
              <a:rPr sz="1100" dirty="0">
                <a:solidFill>
                  <a:srgbClr val="007EAC"/>
                </a:solidFill>
                <a:latin typeface="Arial"/>
                <a:cs typeface="Arial"/>
              </a:rPr>
              <a:t>я</a:t>
            </a:r>
            <a:endParaRPr sz="1100">
              <a:latin typeface="Arial"/>
              <a:cs typeface="Arial"/>
            </a:endParaRPr>
          </a:p>
        </p:txBody>
      </p:sp>
      <p:grpSp>
        <p:nvGrpSpPr>
          <p:cNvPr id="21" name="object 21"/>
          <p:cNvGrpSpPr/>
          <p:nvPr/>
        </p:nvGrpSpPr>
        <p:grpSpPr>
          <a:xfrm>
            <a:off x="3817620" y="1088136"/>
            <a:ext cx="1504315" cy="1501140"/>
            <a:chOff x="3817620" y="1088136"/>
            <a:chExt cx="1504315" cy="1501140"/>
          </a:xfrm>
        </p:grpSpPr>
        <p:pic>
          <p:nvPicPr>
            <p:cNvPr id="22" name="object 22"/>
            <p:cNvPicPr/>
            <p:nvPr/>
          </p:nvPicPr>
          <p:blipFill>
            <a:blip r:embed="rId6" cstate="print"/>
            <a:stretch>
              <a:fillRect/>
            </a:stretch>
          </p:blipFill>
          <p:spPr>
            <a:xfrm>
              <a:off x="3817620" y="1088136"/>
              <a:ext cx="1504188" cy="1501139"/>
            </a:xfrm>
            <a:prstGeom prst="rect">
              <a:avLst/>
            </a:prstGeom>
          </p:spPr>
        </p:pic>
        <p:pic>
          <p:nvPicPr>
            <p:cNvPr id="23" name="object 23"/>
            <p:cNvPicPr/>
            <p:nvPr/>
          </p:nvPicPr>
          <p:blipFill>
            <a:blip r:embed="rId10" cstate="print"/>
            <a:stretch>
              <a:fillRect/>
            </a:stretch>
          </p:blipFill>
          <p:spPr>
            <a:xfrm>
              <a:off x="4069080" y="1295400"/>
              <a:ext cx="1037081" cy="1229106"/>
            </a:xfrm>
            <a:prstGeom prst="rect">
              <a:avLst/>
            </a:prstGeom>
          </p:spPr>
        </p:pic>
      </p:grpSp>
      <p:grpSp>
        <p:nvGrpSpPr>
          <p:cNvPr id="24" name="object 24"/>
          <p:cNvGrpSpPr/>
          <p:nvPr/>
        </p:nvGrpSpPr>
        <p:grpSpPr>
          <a:xfrm>
            <a:off x="5474208" y="1088136"/>
            <a:ext cx="1519555" cy="1516380"/>
            <a:chOff x="5474208" y="1088136"/>
            <a:chExt cx="1519555" cy="1516380"/>
          </a:xfrm>
        </p:grpSpPr>
        <p:pic>
          <p:nvPicPr>
            <p:cNvPr id="25" name="object 25"/>
            <p:cNvPicPr/>
            <p:nvPr/>
          </p:nvPicPr>
          <p:blipFill>
            <a:blip r:embed="rId8" cstate="print"/>
            <a:stretch>
              <a:fillRect/>
            </a:stretch>
          </p:blipFill>
          <p:spPr>
            <a:xfrm>
              <a:off x="5474208" y="1088136"/>
              <a:ext cx="1519428" cy="1516379"/>
            </a:xfrm>
            <a:prstGeom prst="rect">
              <a:avLst/>
            </a:prstGeom>
          </p:spPr>
        </p:pic>
        <p:pic>
          <p:nvPicPr>
            <p:cNvPr id="26" name="object 26"/>
            <p:cNvPicPr/>
            <p:nvPr/>
          </p:nvPicPr>
          <p:blipFill>
            <a:blip r:embed="rId11" cstate="print"/>
            <a:stretch>
              <a:fillRect/>
            </a:stretch>
          </p:blipFill>
          <p:spPr>
            <a:xfrm>
              <a:off x="5757672" y="1295400"/>
              <a:ext cx="1037081" cy="1229106"/>
            </a:xfrm>
            <a:prstGeom prst="rect">
              <a:avLst/>
            </a:prstGeom>
          </p:spPr>
        </p:pic>
      </p:grpSp>
      <p:sp>
        <p:nvSpPr>
          <p:cNvPr id="27" name="object 27"/>
          <p:cNvSpPr txBox="1"/>
          <p:nvPr/>
        </p:nvSpPr>
        <p:spPr>
          <a:xfrm>
            <a:off x="4402963" y="1443304"/>
            <a:ext cx="336550" cy="690574"/>
          </a:xfrm>
          <a:prstGeom prst="rect">
            <a:avLst/>
          </a:prstGeom>
        </p:spPr>
        <p:txBody>
          <a:bodyPr vert="horz" wrap="square" lIns="0" tIns="13335" rIns="0" bIns="0" rtlCol="0">
            <a:spAutoFit/>
          </a:bodyPr>
          <a:lstStyle/>
          <a:p>
            <a:pPr marL="12700">
              <a:lnSpc>
                <a:spcPct val="100000"/>
              </a:lnSpc>
              <a:spcBef>
                <a:spcPts val="105"/>
              </a:spcBef>
            </a:pPr>
            <a:r>
              <a:rPr lang="ru-RU" sz="4400" b="1" dirty="0" smtClean="0">
                <a:solidFill>
                  <a:srgbClr val="58C0D4"/>
                </a:solidFill>
                <a:latin typeface="Arial"/>
                <a:cs typeface="Arial"/>
              </a:rPr>
              <a:t>3</a:t>
            </a:r>
            <a:endParaRPr sz="4400" dirty="0">
              <a:latin typeface="Arial"/>
              <a:cs typeface="Arial"/>
            </a:endParaRPr>
          </a:p>
        </p:txBody>
      </p:sp>
      <p:sp>
        <p:nvSpPr>
          <p:cNvPr id="28" name="object 28"/>
          <p:cNvSpPr txBox="1"/>
          <p:nvPr/>
        </p:nvSpPr>
        <p:spPr>
          <a:xfrm>
            <a:off x="6091809" y="1443304"/>
            <a:ext cx="336550" cy="697230"/>
          </a:xfrm>
          <a:prstGeom prst="rect">
            <a:avLst/>
          </a:prstGeom>
        </p:spPr>
        <p:txBody>
          <a:bodyPr vert="horz" wrap="square" lIns="0" tIns="13335" rIns="0" bIns="0" rtlCol="0">
            <a:spAutoFit/>
          </a:bodyPr>
          <a:lstStyle/>
          <a:p>
            <a:pPr marL="12700">
              <a:lnSpc>
                <a:spcPct val="100000"/>
              </a:lnSpc>
              <a:spcBef>
                <a:spcPts val="105"/>
              </a:spcBef>
            </a:pPr>
            <a:r>
              <a:rPr sz="4400" b="1" dirty="0">
                <a:solidFill>
                  <a:srgbClr val="FFFFFF"/>
                </a:solidFill>
                <a:latin typeface="Arial"/>
                <a:cs typeface="Arial"/>
              </a:rPr>
              <a:t>1</a:t>
            </a:r>
            <a:endParaRPr sz="4400">
              <a:latin typeface="Arial"/>
              <a:cs typeface="Arial"/>
            </a:endParaRPr>
          </a:p>
        </p:txBody>
      </p:sp>
      <p:sp>
        <p:nvSpPr>
          <p:cNvPr id="29" name="object 29"/>
          <p:cNvSpPr txBox="1"/>
          <p:nvPr/>
        </p:nvSpPr>
        <p:spPr>
          <a:xfrm>
            <a:off x="2473198" y="4638294"/>
            <a:ext cx="179705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Дом</a:t>
            </a:r>
            <a:r>
              <a:rPr sz="1200" spc="-40" dirty="0">
                <a:latin typeface="Arial"/>
                <a:cs typeface="Arial"/>
              </a:rPr>
              <a:t> </a:t>
            </a:r>
            <a:r>
              <a:rPr sz="1200" spc="-10" dirty="0">
                <a:latin typeface="Arial"/>
                <a:cs typeface="Arial"/>
              </a:rPr>
              <a:t>детского</a:t>
            </a:r>
            <a:r>
              <a:rPr sz="1200" spc="-65" dirty="0">
                <a:latin typeface="Arial"/>
                <a:cs typeface="Arial"/>
              </a:rPr>
              <a:t> </a:t>
            </a:r>
            <a:r>
              <a:rPr sz="1200" spc="-5" dirty="0">
                <a:latin typeface="Arial"/>
                <a:cs typeface="Arial"/>
              </a:rPr>
              <a:t>творчества</a:t>
            </a:r>
            <a:endParaRPr sz="1200">
              <a:latin typeface="Arial"/>
              <a:cs typeface="Arial"/>
            </a:endParaRPr>
          </a:p>
        </p:txBody>
      </p:sp>
      <p:sp>
        <p:nvSpPr>
          <p:cNvPr id="30" name="object 30"/>
          <p:cNvSpPr txBox="1"/>
          <p:nvPr/>
        </p:nvSpPr>
        <p:spPr>
          <a:xfrm>
            <a:off x="332943" y="4417314"/>
            <a:ext cx="1810385" cy="2118995"/>
          </a:xfrm>
          <a:prstGeom prst="rect">
            <a:avLst/>
          </a:prstGeom>
        </p:spPr>
        <p:txBody>
          <a:bodyPr vert="horz" wrap="square" lIns="0" tIns="12700" rIns="0" bIns="0" rtlCol="0">
            <a:spAutoFit/>
          </a:bodyPr>
          <a:lstStyle/>
          <a:p>
            <a:pPr marL="260350" marR="5080" indent="-236220">
              <a:lnSpc>
                <a:spcPct val="100000"/>
              </a:lnSpc>
              <a:spcBef>
                <a:spcPts val="100"/>
              </a:spcBef>
            </a:pPr>
            <a:r>
              <a:rPr sz="1800" spc="25" dirty="0">
                <a:solidFill>
                  <a:srgbClr val="007EAC"/>
                </a:solidFill>
                <a:latin typeface="Arial"/>
                <a:cs typeface="Arial"/>
              </a:rPr>
              <a:t>Д</a:t>
            </a:r>
            <a:r>
              <a:rPr sz="1800" spc="-5" dirty="0">
                <a:solidFill>
                  <a:srgbClr val="007EAC"/>
                </a:solidFill>
                <a:latin typeface="Arial"/>
                <a:cs typeface="Arial"/>
              </a:rPr>
              <a:t>о</a:t>
            </a:r>
            <a:r>
              <a:rPr sz="1800" spc="-10" dirty="0">
                <a:solidFill>
                  <a:srgbClr val="007EAC"/>
                </a:solidFill>
                <a:latin typeface="Arial"/>
                <a:cs typeface="Arial"/>
              </a:rPr>
              <a:t>п</a:t>
            </a:r>
            <a:r>
              <a:rPr sz="1800" spc="-45" dirty="0">
                <a:solidFill>
                  <a:srgbClr val="007EAC"/>
                </a:solidFill>
                <a:latin typeface="Arial"/>
                <a:cs typeface="Arial"/>
              </a:rPr>
              <a:t>о</a:t>
            </a:r>
            <a:r>
              <a:rPr sz="1800" dirty="0">
                <a:solidFill>
                  <a:srgbClr val="007EAC"/>
                </a:solidFill>
                <a:latin typeface="Arial"/>
                <a:cs typeface="Arial"/>
              </a:rPr>
              <a:t>л</a:t>
            </a:r>
            <a:r>
              <a:rPr sz="1800" spc="-5" dirty="0">
                <a:solidFill>
                  <a:srgbClr val="007EAC"/>
                </a:solidFill>
                <a:latin typeface="Arial"/>
                <a:cs typeface="Arial"/>
              </a:rPr>
              <a:t>ни</a:t>
            </a:r>
            <a:r>
              <a:rPr sz="1800" spc="-20" dirty="0">
                <a:solidFill>
                  <a:srgbClr val="007EAC"/>
                </a:solidFill>
                <a:latin typeface="Arial"/>
                <a:cs typeface="Arial"/>
              </a:rPr>
              <a:t>т</a:t>
            </a:r>
            <a:r>
              <a:rPr sz="1800" spc="-70" dirty="0">
                <a:solidFill>
                  <a:srgbClr val="007EAC"/>
                </a:solidFill>
                <a:latin typeface="Arial"/>
                <a:cs typeface="Arial"/>
              </a:rPr>
              <a:t>е</a:t>
            </a:r>
            <a:r>
              <a:rPr sz="1800" dirty="0">
                <a:solidFill>
                  <a:srgbClr val="007EAC"/>
                </a:solidFill>
                <a:latin typeface="Arial"/>
                <a:cs typeface="Arial"/>
              </a:rPr>
              <a:t>льное  </a:t>
            </a:r>
            <a:r>
              <a:rPr sz="1800" spc="-15" dirty="0">
                <a:solidFill>
                  <a:srgbClr val="007EAC"/>
                </a:solidFill>
                <a:latin typeface="Arial"/>
                <a:cs typeface="Arial"/>
              </a:rPr>
              <a:t>образование</a:t>
            </a:r>
            <a:endParaRPr sz="1800" dirty="0">
              <a:latin typeface="Arial"/>
              <a:cs typeface="Arial"/>
            </a:endParaRPr>
          </a:p>
          <a:p>
            <a:pPr marR="137795" algn="ctr">
              <a:lnSpc>
                <a:spcPts val="1440"/>
              </a:lnSpc>
              <a:spcBef>
                <a:spcPts val="30"/>
              </a:spcBef>
            </a:pPr>
            <a:r>
              <a:rPr sz="1200" dirty="0">
                <a:latin typeface="Arial"/>
                <a:cs typeface="Arial"/>
              </a:rPr>
              <a:t>Численность</a:t>
            </a:r>
            <a:r>
              <a:rPr sz="1200" spc="-75" dirty="0">
                <a:latin typeface="Arial"/>
                <a:cs typeface="Arial"/>
              </a:rPr>
              <a:t> </a:t>
            </a:r>
            <a:r>
              <a:rPr sz="1200" spc="-5" dirty="0">
                <a:latin typeface="Arial"/>
                <a:cs typeface="Arial"/>
              </a:rPr>
              <a:t>учащихся</a:t>
            </a:r>
            <a:endParaRPr sz="1200" dirty="0">
              <a:latin typeface="Arial"/>
              <a:cs typeface="Arial"/>
            </a:endParaRPr>
          </a:p>
          <a:p>
            <a:pPr marR="136525" algn="ctr">
              <a:lnSpc>
                <a:spcPts val="1920"/>
              </a:lnSpc>
            </a:pPr>
            <a:r>
              <a:rPr lang="ru-RU" sz="1600" b="1" spc="-5" dirty="0" smtClean="0">
                <a:solidFill>
                  <a:srgbClr val="44536A"/>
                </a:solidFill>
                <a:latin typeface="Arial"/>
                <a:cs typeface="Arial"/>
              </a:rPr>
              <a:t>610</a:t>
            </a:r>
            <a:r>
              <a:rPr sz="1600" b="1" spc="-45" smtClean="0">
                <a:solidFill>
                  <a:srgbClr val="44536A"/>
                </a:solidFill>
                <a:latin typeface="Arial"/>
                <a:cs typeface="Arial"/>
              </a:rPr>
              <a:t> </a:t>
            </a:r>
            <a:r>
              <a:rPr sz="1200" spc="-10" dirty="0">
                <a:latin typeface="Arial"/>
                <a:cs typeface="Arial"/>
              </a:rPr>
              <a:t>чел.</a:t>
            </a:r>
            <a:endParaRPr sz="1200" dirty="0">
              <a:latin typeface="Arial"/>
              <a:cs typeface="Arial"/>
            </a:endParaRPr>
          </a:p>
          <a:p>
            <a:pPr marL="179070" marR="259715" indent="-635" algn="ctr">
              <a:lnSpc>
                <a:spcPct val="100000"/>
              </a:lnSpc>
              <a:spcBef>
                <a:spcPts val="944"/>
              </a:spcBef>
            </a:pPr>
            <a:r>
              <a:rPr sz="1800" spc="-5" dirty="0">
                <a:solidFill>
                  <a:srgbClr val="007EAC"/>
                </a:solidFill>
                <a:latin typeface="Arial"/>
                <a:cs typeface="Arial"/>
              </a:rPr>
              <a:t>Дошкольное </a:t>
            </a:r>
            <a:r>
              <a:rPr sz="1800" spc="-490" dirty="0">
                <a:solidFill>
                  <a:srgbClr val="007EAC"/>
                </a:solidFill>
                <a:latin typeface="Arial"/>
                <a:cs typeface="Arial"/>
              </a:rPr>
              <a:t> </a:t>
            </a:r>
            <a:r>
              <a:rPr sz="1800" spc="-5" dirty="0">
                <a:solidFill>
                  <a:srgbClr val="007EAC"/>
                </a:solidFill>
                <a:latin typeface="Arial"/>
                <a:cs typeface="Arial"/>
              </a:rPr>
              <a:t>об</a:t>
            </a:r>
            <a:r>
              <a:rPr sz="1800" spc="-10" dirty="0">
                <a:solidFill>
                  <a:srgbClr val="007EAC"/>
                </a:solidFill>
                <a:latin typeface="Arial"/>
                <a:cs typeface="Arial"/>
              </a:rPr>
              <a:t>р</a:t>
            </a:r>
            <a:r>
              <a:rPr sz="1800" spc="-30" dirty="0">
                <a:solidFill>
                  <a:srgbClr val="007EAC"/>
                </a:solidFill>
                <a:latin typeface="Arial"/>
                <a:cs typeface="Arial"/>
              </a:rPr>
              <a:t>а</a:t>
            </a:r>
            <a:r>
              <a:rPr sz="1800" spc="-25" dirty="0">
                <a:solidFill>
                  <a:srgbClr val="007EAC"/>
                </a:solidFill>
                <a:latin typeface="Arial"/>
                <a:cs typeface="Arial"/>
              </a:rPr>
              <a:t>з</a:t>
            </a:r>
            <a:r>
              <a:rPr sz="1800" spc="-5" dirty="0">
                <a:solidFill>
                  <a:srgbClr val="007EAC"/>
                </a:solidFill>
                <a:latin typeface="Arial"/>
                <a:cs typeface="Arial"/>
              </a:rPr>
              <a:t>о</a:t>
            </a:r>
            <a:r>
              <a:rPr sz="1800" spc="-30" dirty="0">
                <a:solidFill>
                  <a:srgbClr val="007EAC"/>
                </a:solidFill>
                <a:latin typeface="Arial"/>
                <a:cs typeface="Arial"/>
              </a:rPr>
              <a:t>в</a:t>
            </a:r>
            <a:r>
              <a:rPr sz="1800" spc="-5" dirty="0">
                <a:solidFill>
                  <a:srgbClr val="007EAC"/>
                </a:solidFill>
                <a:latin typeface="Arial"/>
                <a:cs typeface="Arial"/>
              </a:rPr>
              <a:t>ание</a:t>
            </a:r>
            <a:endParaRPr sz="1800" dirty="0">
              <a:latin typeface="Arial"/>
              <a:cs typeface="Arial"/>
            </a:endParaRPr>
          </a:p>
          <a:p>
            <a:pPr marR="164465" algn="ctr">
              <a:lnSpc>
                <a:spcPts val="1440"/>
              </a:lnSpc>
              <a:spcBef>
                <a:spcPts val="155"/>
              </a:spcBef>
            </a:pPr>
            <a:r>
              <a:rPr sz="1200" dirty="0">
                <a:latin typeface="Arial"/>
                <a:cs typeface="Arial"/>
              </a:rPr>
              <a:t>Численность</a:t>
            </a:r>
            <a:r>
              <a:rPr sz="1200" spc="215" dirty="0">
                <a:latin typeface="Arial"/>
                <a:cs typeface="Arial"/>
              </a:rPr>
              <a:t> </a:t>
            </a:r>
            <a:r>
              <a:rPr sz="1200" spc="-10" dirty="0">
                <a:latin typeface="Arial"/>
                <a:cs typeface="Arial"/>
              </a:rPr>
              <a:t>детей</a:t>
            </a:r>
            <a:endParaRPr sz="1200" dirty="0">
              <a:latin typeface="Arial"/>
              <a:cs typeface="Arial"/>
            </a:endParaRPr>
          </a:p>
          <a:p>
            <a:pPr marR="164465" algn="ctr">
              <a:lnSpc>
                <a:spcPts val="1920"/>
              </a:lnSpc>
            </a:pPr>
            <a:r>
              <a:rPr lang="ru-RU" sz="1600" b="1" spc="-5" dirty="0" smtClean="0">
                <a:solidFill>
                  <a:srgbClr val="1F3863"/>
                </a:solidFill>
                <a:latin typeface="Arial"/>
                <a:cs typeface="Arial"/>
              </a:rPr>
              <a:t>234 </a:t>
            </a:r>
            <a:r>
              <a:rPr sz="1200" spc="-10" dirty="0" err="1" smtClean="0">
                <a:solidFill>
                  <a:srgbClr val="1F3863"/>
                </a:solidFill>
                <a:latin typeface="Arial"/>
                <a:cs typeface="Arial"/>
              </a:rPr>
              <a:t>чел</a:t>
            </a:r>
            <a:r>
              <a:rPr sz="1200" spc="-10" dirty="0">
                <a:solidFill>
                  <a:srgbClr val="1F3863"/>
                </a:solidFill>
                <a:latin typeface="Arial"/>
                <a:cs typeface="Arial"/>
              </a:rPr>
              <a:t>.</a:t>
            </a:r>
            <a:endParaRPr sz="1200" dirty="0">
              <a:latin typeface="Arial"/>
              <a:cs typeface="Arial"/>
            </a:endParaRPr>
          </a:p>
        </p:txBody>
      </p:sp>
      <p:pic>
        <p:nvPicPr>
          <p:cNvPr id="31" name="object 31"/>
          <p:cNvPicPr/>
          <p:nvPr/>
        </p:nvPicPr>
        <p:blipFill>
          <a:blip r:embed="rId12" cstate="print"/>
          <a:stretch>
            <a:fillRect/>
          </a:stretch>
        </p:blipFill>
        <p:spPr>
          <a:xfrm>
            <a:off x="181355" y="163068"/>
            <a:ext cx="644651" cy="814684"/>
          </a:xfrm>
          <a:prstGeom prst="rect">
            <a:avLst/>
          </a:prstGeom>
        </p:spPr>
      </p:pic>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24</a:t>
            </a:fld>
            <a:endParaRPr spc="-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1480" y="4853940"/>
            <a:ext cx="4730496" cy="1524000"/>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3478784" y="338455"/>
            <a:ext cx="2553970" cy="391160"/>
          </a:xfrm>
          <a:prstGeom prst="rect">
            <a:avLst/>
          </a:prstGeom>
        </p:spPr>
        <p:txBody>
          <a:bodyPr vert="horz" wrap="square" lIns="0" tIns="12700" rIns="0" bIns="0" rtlCol="0">
            <a:spAutoFit/>
          </a:bodyPr>
          <a:lstStyle/>
          <a:p>
            <a:pPr marL="12700">
              <a:lnSpc>
                <a:spcPct val="100000"/>
              </a:lnSpc>
              <a:spcBef>
                <a:spcPts val="100"/>
              </a:spcBef>
            </a:pPr>
            <a:r>
              <a:rPr spc="-10" dirty="0"/>
              <a:t>Здравоохранение</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val="4194598824"/>
              </p:ext>
            </p:extLst>
          </p:nvPr>
        </p:nvGraphicFramePr>
        <p:xfrm>
          <a:off x="119062" y="1295400"/>
          <a:ext cx="3680460" cy="1497330"/>
        </p:xfrm>
        <a:graphic>
          <a:graphicData uri="http://schemas.openxmlformats.org/drawingml/2006/table">
            <a:tbl>
              <a:tblPr firstRow="1" bandRow="1">
                <a:tableStyleId>{2D5ABB26-0587-4C30-8999-92F81FD0307C}</a:tableStyleId>
              </a:tblPr>
              <a:tblGrid>
                <a:gridCol w="2970530">
                  <a:extLst>
                    <a:ext uri="{9D8B030D-6E8A-4147-A177-3AD203B41FA5}">
                      <a16:colId xmlns:a16="http://schemas.microsoft.com/office/drawing/2014/main" val="20000"/>
                    </a:ext>
                  </a:extLst>
                </a:gridCol>
                <a:gridCol w="709930">
                  <a:extLst>
                    <a:ext uri="{9D8B030D-6E8A-4147-A177-3AD203B41FA5}">
                      <a16:colId xmlns:a16="http://schemas.microsoft.com/office/drawing/2014/main" val="20001"/>
                    </a:ext>
                  </a:extLst>
                </a:gridCol>
              </a:tblGrid>
              <a:tr h="318770">
                <a:tc gridSpan="2">
                  <a:txBody>
                    <a:bodyPr/>
                    <a:lstStyle/>
                    <a:p>
                      <a:pPr marL="221615">
                        <a:lnSpc>
                          <a:spcPct val="100000"/>
                        </a:lnSpc>
                        <a:spcBef>
                          <a:spcPts val="375"/>
                        </a:spcBef>
                      </a:pPr>
                      <a:r>
                        <a:rPr sz="1400" b="1" spc="-5" dirty="0">
                          <a:solidFill>
                            <a:srgbClr val="FFFFFF"/>
                          </a:solidFill>
                          <a:latin typeface="Arial"/>
                          <a:cs typeface="Arial"/>
                        </a:rPr>
                        <a:t>СЕТЬ</a:t>
                      </a:r>
                      <a:r>
                        <a:rPr sz="1400" b="1" spc="-25" dirty="0">
                          <a:solidFill>
                            <a:srgbClr val="FFFFFF"/>
                          </a:solidFill>
                          <a:latin typeface="Arial"/>
                          <a:cs typeface="Arial"/>
                        </a:rPr>
                        <a:t> </a:t>
                      </a:r>
                      <a:r>
                        <a:rPr sz="1400" b="1" dirty="0">
                          <a:solidFill>
                            <a:srgbClr val="FFFFFF"/>
                          </a:solidFill>
                          <a:latin typeface="Arial"/>
                          <a:cs typeface="Arial"/>
                        </a:rPr>
                        <a:t>МЕДИЦИНСКИХ</a:t>
                      </a:r>
                      <a:r>
                        <a:rPr sz="1400" b="1" spc="-25" dirty="0">
                          <a:solidFill>
                            <a:srgbClr val="FFFFFF"/>
                          </a:solidFill>
                          <a:latin typeface="Arial"/>
                          <a:cs typeface="Arial"/>
                        </a:rPr>
                        <a:t> </a:t>
                      </a:r>
                      <a:r>
                        <a:rPr sz="1400" b="1" spc="-5" dirty="0">
                          <a:solidFill>
                            <a:srgbClr val="FFFFFF"/>
                          </a:solidFill>
                          <a:latin typeface="Arial"/>
                          <a:cs typeface="Arial"/>
                        </a:rPr>
                        <a:t>УЧРЕЖДЕНИЙ</a:t>
                      </a:r>
                      <a:endParaRPr sz="1400">
                        <a:latin typeface="Arial"/>
                        <a:cs typeface="Arial"/>
                      </a:endParaRPr>
                    </a:p>
                  </a:txBody>
                  <a:tcPr marL="0" marR="0" marT="476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8C0D4"/>
                    </a:solidFill>
                  </a:tcPr>
                </a:tc>
                <a:tc hMerge="1">
                  <a:txBody>
                    <a:bodyPr/>
                    <a:lstStyle/>
                    <a:p>
                      <a:endParaRPr/>
                    </a:p>
                  </a:txBody>
                  <a:tcPr marL="0" marR="0" marT="0" marB="0"/>
                </a:tc>
                <a:extLst>
                  <a:ext uri="{0D108BD9-81ED-4DB2-BD59-A6C34878D82A}">
                    <a16:rowId xmlns:a16="http://schemas.microsoft.com/office/drawing/2014/main" val="10000"/>
                  </a:ext>
                </a:extLst>
              </a:tr>
              <a:tr h="350520">
                <a:tc>
                  <a:txBody>
                    <a:bodyPr/>
                    <a:lstStyle/>
                    <a:p>
                      <a:pPr marL="91440">
                        <a:lnSpc>
                          <a:spcPct val="100000"/>
                        </a:lnSpc>
                        <a:spcBef>
                          <a:spcPts val="630"/>
                        </a:spcBef>
                      </a:pPr>
                      <a:r>
                        <a:rPr sz="1200" spc="-5" dirty="0">
                          <a:solidFill>
                            <a:srgbClr val="235676"/>
                          </a:solidFill>
                          <a:latin typeface="Arial"/>
                          <a:cs typeface="Arial"/>
                        </a:rPr>
                        <a:t>Фельдшерско-акушерские</a:t>
                      </a:r>
                      <a:r>
                        <a:rPr sz="1200" spc="-50" dirty="0">
                          <a:solidFill>
                            <a:srgbClr val="235676"/>
                          </a:solidFill>
                          <a:latin typeface="Arial"/>
                          <a:cs typeface="Arial"/>
                        </a:rPr>
                        <a:t> </a:t>
                      </a:r>
                      <a:r>
                        <a:rPr sz="1200" spc="-5" dirty="0">
                          <a:solidFill>
                            <a:srgbClr val="235676"/>
                          </a:solidFill>
                          <a:latin typeface="Arial"/>
                          <a:cs typeface="Arial"/>
                        </a:rPr>
                        <a:t>пункты</a:t>
                      </a:r>
                      <a:endParaRPr sz="1200">
                        <a:latin typeface="Arial"/>
                        <a:cs typeface="Arial"/>
                      </a:endParaRPr>
                    </a:p>
                  </a:txBody>
                  <a:tcPr marL="0" marR="0" marT="800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FFFF"/>
                    </a:solidFill>
                  </a:tcPr>
                </a:tc>
                <a:tc>
                  <a:txBody>
                    <a:bodyPr/>
                    <a:lstStyle/>
                    <a:p>
                      <a:pPr algn="ctr">
                        <a:lnSpc>
                          <a:spcPct val="100000"/>
                        </a:lnSpc>
                        <a:spcBef>
                          <a:spcPts val="384"/>
                        </a:spcBef>
                      </a:pPr>
                      <a:r>
                        <a:rPr lang="ru-RU" sz="1600" spc="-5" dirty="0" smtClean="0">
                          <a:solidFill>
                            <a:srgbClr val="58C0D4"/>
                          </a:solidFill>
                          <a:latin typeface="Arial"/>
                          <a:cs typeface="Arial"/>
                        </a:rPr>
                        <a:t>20</a:t>
                      </a:r>
                      <a:endParaRPr sz="1600">
                        <a:latin typeface="Arial"/>
                        <a:cs typeface="Arial"/>
                      </a:endParaRPr>
                    </a:p>
                  </a:txBody>
                  <a:tcPr marL="0" marR="0" marT="4889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1"/>
                  </a:ext>
                </a:extLst>
              </a:tr>
              <a:tr h="350520">
                <a:tc>
                  <a:txBody>
                    <a:bodyPr/>
                    <a:lstStyle/>
                    <a:p>
                      <a:pPr marL="91440">
                        <a:lnSpc>
                          <a:spcPct val="100000"/>
                        </a:lnSpc>
                        <a:spcBef>
                          <a:spcPts val="625"/>
                        </a:spcBef>
                      </a:pPr>
                      <a:r>
                        <a:rPr sz="1200" spc="-10" dirty="0">
                          <a:solidFill>
                            <a:srgbClr val="235676"/>
                          </a:solidFill>
                          <a:latin typeface="Arial"/>
                          <a:cs typeface="Arial"/>
                        </a:rPr>
                        <a:t>ОГБУЗ</a:t>
                      </a:r>
                      <a:r>
                        <a:rPr sz="1200" spc="-35" dirty="0">
                          <a:solidFill>
                            <a:srgbClr val="235676"/>
                          </a:solidFill>
                          <a:latin typeface="Arial"/>
                          <a:cs typeface="Arial"/>
                        </a:rPr>
                        <a:t> </a:t>
                      </a:r>
                      <a:r>
                        <a:rPr sz="1200" spc="-5" dirty="0">
                          <a:solidFill>
                            <a:srgbClr val="235676"/>
                          </a:solidFill>
                          <a:latin typeface="Arial"/>
                          <a:cs typeface="Arial"/>
                        </a:rPr>
                        <a:t>«</a:t>
                      </a:r>
                      <a:r>
                        <a:rPr sz="1200" spc="-5" dirty="0" err="1">
                          <a:solidFill>
                            <a:srgbClr val="235676"/>
                          </a:solidFill>
                          <a:latin typeface="Arial"/>
                          <a:cs typeface="Arial"/>
                        </a:rPr>
                        <a:t>Сычевская</a:t>
                      </a:r>
                      <a:r>
                        <a:rPr sz="1200" spc="-40" dirty="0">
                          <a:solidFill>
                            <a:srgbClr val="235676"/>
                          </a:solidFill>
                          <a:latin typeface="Arial"/>
                          <a:cs typeface="Arial"/>
                        </a:rPr>
                        <a:t> </a:t>
                      </a:r>
                      <a:r>
                        <a:rPr lang="ru-RU" sz="1200" spc="0" dirty="0" smtClean="0">
                          <a:solidFill>
                            <a:srgbClr val="235676"/>
                          </a:solidFill>
                          <a:latin typeface="Arial"/>
                          <a:cs typeface="Arial"/>
                        </a:rPr>
                        <a:t>МБ</a:t>
                      </a:r>
                      <a:r>
                        <a:rPr sz="1200" dirty="0" smtClean="0">
                          <a:solidFill>
                            <a:srgbClr val="235676"/>
                          </a:solidFill>
                          <a:latin typeface="Arial"/>
                          <a:cs typeface="Arial"/>
                        </a:rPr>
                        <a:t>»</a:t>
                      </a:r>
                      <a:endParaRPr sz="1200" dirty="0">
                        <a:latin typeface="Arial"/>
                        <a:cs typeface="Arial"/>
                      </a:endParaRPr>
                    </a:p>
                  </a:txBody>
                  <a:tcPr marL="0" marR="0" marT="793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tc>
                  <a:txBody>
                    <a:bodyPr/>
                    <a:lstStyle/>
                    <a:p>
                      <a:pPr marL="57785" algn="ctr">
                        <a:lnSpc>
                          <a:spcPct val="100000"/>
                        </a:lnSpc>
                        <a:spcBef>
                          <a:spcPts val="384"/>
                        </a:spcBef>
                      </a:pPr>
                      <a:r>
                        <a:rPr sz="1600" dirty="0">
                          <a:solidFill>
                            <a:srgbClr val="58C0D4"/>
                          </a:solidFill>
                          <a:latin typeface="Arial"/>
                          <a:cs typeface="Arial"/>
                        </a:rPr>
                        <a:t>1</a:t>
                      </a:r>
                      <a:endParaRPr sz="1600">
                        <a:latin typeface="Arial"/>
                        <a:cs typeface="Arial"/>
                      </a:endParaRPr>
                    </a:p>
                  </a:txBody>
                  <a:tcPr marL="0" marR="0" marT="488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2"/>
                  </a:ext>
                </a:extLst>
              </a:tr>
              <a:tr h="477520">
                <a:tc>
                  <a:txBody>
                    <a:bodyPr/>
                    <a:lstStyle/>
                    <a:p>
                      <a:pPr marL="91440">
                        <a:lnSpc>
                          <a:spcPct val="100000"/>
                        </a:lnSpc>
                        <a:spcBef>
                          <a:spcPts val="405"/>
                        </a:spcBef>
                      </a:pPr>
                      <a:r>
                        <a:rPr sz="1200" dirty="0">
                          <a:solidFill>
                            <a:srgbClr val="235676"/>
                          </a:solidFill>
                          <a:latin typeface="Arial"/>
                          <a:cs typeface="Arial"/>
                        </a:rPr>
                        <a:t>ФКУ</a:t>
                      </a:r>
                      <a:r>
                        <a:rPr sz="1200" spc="-10" dirty="0">
                          <a:solidFill>
                            <a:srgbClr val="235676"/>
                          </a:solidFill>
                          <a:latin typeface="Arial"/>
                          <a:cs typeface="Arial"/>
                        </a:rPr>
                        <a:t> ПБСТИН</a:t>
                      </a:r>
                      <a:r>
                        <a:rPr sz="1200" spc="-30" dirty="0">
                          <a:solidFill>
                            <a:srgbClr val="235676"/>
                          </a:solidFill>
                          <a:latin typeface="Arial"/>
                          <a:cs typeface="Arial"/>
                        </a:rPr>
                        <a:t> </a:t>
                      </a:r>
                      <a:r>
                        <a:rPr sz="1200" spc="-5" dirty="0">
                          <a:solidFill>
                            <a:srgbClr val="235676"/>
                          </a:solidFill>
                          <a:latin typeface="Arial"/>
                          <a:cs typeface="Arial"/>
                        </a:rPr>
                        <a:t>(психиатрическая</a:t>
                      </a:r>
                      <a:endParaRPr sz="1200" dirty="0">
                        <a:latin typeface="Arial"/>
                        <a:cs typeface="Arial"/>
                      </a:endParaRPr>
                    </a:p>
                    <a:p>
                      <a:pPr marL="91440">
                        <a:lnSpc>
                          <a:spcPct val="100000"/>
                        </a:lnSpc>
                      </a:pPr>
                      <a:r>
                        <a:rPr sz="1200" spc="-10" dirty="0">
                          <a:solidFill>
                            <a:srgbClr val="235676"/>
                          </a:solidFill>
                          <a:latin typeface="Arial"/>
                          <a:cs typeface="Arial"/>
                        </a:rPr>
                        <a:t>больница)</a:t>
                      </a:r>
                      <a:endParaRPr sz="1200" dirty="0">
                        <a:latin typeface="Arial"/>
                        <a:cs typeface="Arial"/>
                      </a:endParaRPr>
                    </a:p>
                  </a:txBody>
                  <a:tcPr marL="0" marR="0" marT="514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tc>
                  <a:txBody>
                    <a:bodyPr/>
                    <a:lstStyle/>
                    <a:p>
                      <a:pPr algn="ctr">
                        <a:lnSpc>
                          <a:spcPct val="100000"/>
                        </a:lnSpc>
                        <a:spcBef>
                          <a:spcPts val="880"/>
                        </a:spcBef>
                      </a:pPr>
                      <a:r>
                        <a:rPr lang="ru-RU" sz="1600" dirty="0" smtClean="0">
                          <a:solidFill>
                            <a:srgbClr val="58C0D4"/>
                          </a:solidFill>
                          <a:latin typeface="Arial"/>
                          <a:cs typeface="Arial"/>
                        </a:rPr>
                        <a:t> </a:t>
                      </a:r>
                      <a:r>
                        <a:rPr sz="1600" smtClean="0">
                          <a:solidFill>
                            <a:srgbClr val="58C0D4"/>
                          </a:solidFill>
                          <a:latin typeface="Arial"/>
                          <a:cs typeface="Arial"/>
                        </a:rPr>
                        <a:t>1</a:t>
                      </a:r>
                      <a:endParaRPr sz="1600" dirty="0">
                        <a:latin typeface="Arial"/>
                        <a:cs typeface="Arial"/>
                      </a:endParaRPr>
                    </a:p>
                  </a:txBody>
                  <a:tcPr marL="0" marR="0" marT="1117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FFFF"/>
                    </a:solidFill>
                  </a:tcPr>
                </a:tc>
                <a:extLst>
                  <a:ext uri="{0D108BD9-81ED-4DB2-BD59-A6C34878D82A}">
                    <a16:rowId xmlns:a16="http://schemas.microsoft.com/office/drawing/2014/main" val="10003"/>
                  </a:ext>
                </a:extLst>
              </a:tr>
            </a:tbl>
          </a:graphicData>
        </a:graphic>
      </p:graphicFrame>
      <p:pic>
        <p:nvPicPr>
          <p:cNvPr id="7" name="object 7"/>
          <p:cNvPicPr/>
          <p:nvPr/>
        </p:nvPicPr>
        <p:blipFill>
          <a:blip r:embed="rId4" cstate="print"/>
          <a:stretch>
            <a:fillRect/>
          </a:stretch>
        </p:blipFill>
        <p:spPr>
          <a:xfrm>
            <a:off x="4117847" y="1138427"/>
            <a:ext cx="3145535" cy="2011680"/>
          </a:xfrm>
          <a:prstGeom prst="rect">
            <a:avLst/>
          </a:prstGeom>
        </p:spPr>
      </p:pic>
      <p:grpSp>
        <p:nvGrpSpPr>
          <p:cNvPr id="8" name="object 8"/>
          <p:cNvGrpSpPr/>
          <p:nvPr/>
        </p:nvGrpSpPr>
        <p:grpSpPr>
          <a:xfrm>
            <a:off x="4759452" y="3282696"/>
            <a:ext cx="1323975" cy="1209675"/>
            <a:chOff x="4759452" y="3282696"/>
            <a:chExt cx="1323975" cy="1209675"/>
          </a:xfrm>
        </p:grpSpPr>
        <p:pic>
          <p:nvPicPr>
            <p:cNvPr id="9" name="object 9"/>
            <p:cNvPicPr/>
            <p:nvPr/>
          </p:nvPicPr>
          <p:blipFill>
            <a:blip r:embed="rId5" cstate="print"/>
            <a:stretch>
              <a:fillRect/>
            </a:stretch>
          </p:blipFill>
          <p:spPr>
            <a:xfrm>
              <a:off x="4837176" y="3305556"/>
              <a:ext cx="1168908" cy="1167384"/>
            </a:xfrm>
            <a:prstGeom prst="rect">
              <a:avLst/>
            </a:prstGeom>
          </p:spPr>
        </p:pic>
        <p:pic>
          <p:nvPicPr>
            <p:cNvPr id="10" name="object 10"/>
            <p:cNvPicPr/>
            <p:nvPr/>
          </p:nvPicPr>
          <p:blipFill>
            <a:blip r:embed="rId6" cstate="print"/>
            <a:stretch>
              <a:fillRect/>
            </a:stretch>
          </p:blipFill>
          <p:spPr>
            <a:xfrm>
              <a:off x="4808220" y="3282696"/>
              <a:ext cx="1202436" cy="1202436"/>
            </a:xfrm>
            <a:prstGeom prst="rect">
              <a:avLst/>
            </a:prstGeom>
          </p:spPr>
        </p:pic>
        <p:pic>
          <p:nvPicPr>
            <p:cNvPr id="11" name="object 11"/>
            <p:cNvPicPr/>
            <p:nvPr/>
          </p:nvPicPr>
          <p:blipFill>
            <a:blip r:embed="rId7" cstate="print"/>
            <a:stretch>
              <a:fillRect/>
            </a:stretch>
          </p:blipFill>
          <p:spPr>
            <a:xfrm>
              <a:off x="4759452" y="3389376"/>
              <a:ext cx="1323594" cy="899922"/>
            </a:xfrm>
            <a:prstGeom prst="rect">
              <a:avLst/>
            </a:prstGeom>
          </p:spPr>
        </p:pic>
        <p:pic>
          <p:nvPicPr>
            <p:cNvPr id="12" name="object 12"/>
            <p:cNvPicPr/>
            <p:nvPr/>
          </p:nvPicPr>
          <p:blipFill>
            <a:blip r:embed="rId8" cstate="print"/>
            <a:stretch>
              <a:fillRect/>
            </a:stretch>
          </p:blipFill>
          <p:spPr>
            <a:xfrm>
              <a:off x="5007864" y="3924300"/>
              <a:ext cx="822198" cy="567689"/>
            </a:xfrm>
            <a:prstGeom prst="rect">
              <a:avLst/>
            </a:prstGeom>
          </p:spPr>
        </p:pic>
      </p:grpSp>
      <p:grpSp>
        <p:nvGrpSpPr>
          <p:cNvPr id="13" name="object 13"/>
          <p:cNvGrpSpPr/>
          <p:nvPr/>
        </p:nvGrpSpPr>
        <p:grpSpPr>
          <a:xfrm>
            <a:off x="2433827" y="3310128"/>
            <a:ext cx="1216660" cy="1201420"/>
            <a:chOff x="2433827" y="3310128"/>
            <a:chExt cx="1216660" cy="1201420"/>
          </a:xfrm>
        </p:grpSpPr>
        <p:pic>
          <p:nvPicPr>
            <p:cNvPr id="14" name="object 14"/>
            <p:cNvPicPr/>
            <p:nvPr/>
          </p:nvPicPr>
          <p:blipFill>
            <a:blip r:embed="rId9" cstate="print"/>
            <a:stretch>
              <a:fillRect/>
            </a:stretch>
          </p:blipFill>
          <p:spPr>
            <a:xfrm>
              <a:off x="2471927" y="3316224"/>
              <a:ext cx="1178052" cy="1178052"/>
            </a:xfrm>
            <a:prstGeom prst="rect">
              <a:avLst/>
            </a:prstGeom>
          </p:spPr>
        </p:pic>
        <p:pic>
          <p:nvPicPr>
            <p:cNvPr id="15" name="object 15"/>
            <p:cNvPicPr/>
            <p:nvPr/>
          </p:nvPicPr>
          <p:blipFill>
            <a:blip r:embed="rId6" cstate="print"/>
            <a:stretch>
              <a:fillRect/>
            </a:stretch>
          </p:blipFill>
          <p:spPr>
            <a:xfrm>
              <a:off x="2433827" y="3310128"/>
              <a:ext cx="1200912" cy="1200912"/>
            </a:xfrm>
            <a:prstGeom prst="rect">
              <a:avLst/>
            </a:prstGeom>
          </p:spPr>
        </p:pic>
        <p:pic>
          <p:nvPicPr>
            <p:cNvPr id="16" name="object 16"/>
            <p:cNvPicPr/>
            <p:nvPr/>
          </p:nvPicPr>
          <p:blipFill>
            <a:blip r:embed="rId10" cstate="print"/>
            <a:stretch>
              <a:fillRect/>
            </a:stretch>
          </p:blipFill>
          <p:spPr>
            <a:xfrm>
              <a:off x="2555747" y="3378708"/>
              <a:ext cx="985265" cy="899922"/>
            </a:xfrm>
            <a:prstGeom prst="rect">
              <a:avLst/>
            </a:prstGeom>
          </p:spPr>
        </p:pic>
        <p:pic>
          <p:nvPicPr>
            <p:cNvPr id="17" name="object 17"/>
            <p:cNvPicPr/>
            <p:nvPr/>
          </p:nvPicPr>
          <p:blipFill>
            <a:blip r:embed="rId11" cstate="print"/>
            <a:stretch>
              <a:fillRect/>
            </a:stretch>
          </p:blipFill>
          <p:spPr>
            <a:xfrm>
              <a:off x="2631947" y="3913632"/>
              <a:ext cx="822198" cy="567690"/>
            </a:xfrm>
            <a:prstGeom prst="rect">
              <a:avLst/>
            </a:prstGeom>
          </p:spPr>
        </p:pic>
      </p:grpSp>
      <p:grpSp>
        <p:nvGrpSpPr>
          <p:cNvPr id="18" name="object 18"/>
          <p:cNvGrpSpPr/>
          <p:nvPr/>
        </p:nvGrpSpPr>
        <p:grpSpPr>
          <a:xfrm>
            <a:off x="124968" y="3281172"/>
            <a:ext cx="1201420" cy="1201420"/>
            <a:chOff x="124968" y="3281172"/>
            <a:chExt cx="1201420" cy="1201420"/>
          </a:xfrm>
        </p:grpSpPr>
        <p:pic>
          <p:nvPicPr>
            <p:cNvPr id="19" name="object 19"/>
            <p:cNvPicPr/>
            <p:nvPr/>
          </p:nvPicPr>
          <p:blipFill>
            <a:blip r:embed="rId12" cstate="print"/>
            <a:stretch>
              <a:fillRect/>
            </a:stretch>
          </p:blipFill>
          <p:spPr>
            <a:xfrm>
              <a:off x="155448" y="3316224"/>
              <a:ext cx="1159764" cy="1156715"/>
            </a:xfrm>
            <a:prstGeom prst="rect">
              <a:avLst/>
            </a:prstGeom>
          </p:spPr>
        </p:pic>
        <p:pic>
          <p:nvPicPr>
            <p:cNvPr id="20" name="object 20"/>
            <p:cNvPicPr/>
            <p:nvPr/>
          </p:nvPicPr>
          <p:blipFill>
            <a:blip r:embed="rId6" cstate="print"/>
            <a:stretch>
              <a:fillRect/>
            </a:stretch>
          </p:blipFill>
          <p:spPr>
            <a:xfrm>
              <a:off x="124968" y="3281172"/>
              <a:ext cx="1200912" cy="1200912"/>
            </a:xfrm>
            <a:prstGeom prst="rect">
              <a:avLst/>
            </a:prstGeom>
          </p:spPr>
        </p:pic>
        <p:pic>
          <p:nvPicPr>
            <p:cNvPr id="21" name="object 21"/>
            <p:cNvPicPr/>
            <p:nvPr/>
          </p:nvPicPr>
          <p:blipFill>
            <a:blip r:embed="rId13" cstate="print"/>
            <a:stretch>
              <a:fillRect/>
            </a:stretch>
          </p:blipFill>
          <p:spPr>
            <a:xfrm>
              <a:off x="252984" y="3496056"/>
              <a:ext cx="985266" cy="899922"/>
            </a:xfrm>
            <a:prstGeom prst="rect">
              <a:avLst/>
            </a:prstGeom>
          </p:spPr>
        </p:pic>
      </p:grpSp>
      <p:sp>
        <p:nvSpPr>
          <p:cNvPr id="22" name="object 22"/>
          <p:cNvSpPr txBox="1"/>
          <p:nvPr/>
        </p:nvSpPr>
        <p:spPr>
          <a:xfrm>
            <a:off x="1393316" y="3702811"/>
            <a:ext cx="845185"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007EAC"/>
                </a:solidFill>
                <a:latin typeface="Arial"/>
                <a:cs typeface="Arial"/>
              </a:rPr>
              <a:t>К</a:t>
            </a:r>
            <a:r>
              <a:rPr sz="1200" spc="-20" dirty="0">
                <a:solidFill>
                  <a:srgbClr val="007EAC"/>
                </a:solidFill>
                <a:latin typeface="Arial"/>
                <a:cs typeface="Arial"/>
              </a:rPr>
              <a:t>о</a:t>
            </a:r>
            <a:r>
              <a:rPr sz="1200" spc="-5" dirty="0">
                <a:solidFill>
                  <a:srgbClr val="007EAC"/>
                </a:solidFill>
                <a:latin typeface="Arial"/>
                <a:cs typeface="Arial"/>
              </a:rPr>
              <a:t>л</a:t>
            </a:r>
            <a:r>
              <a:rPr sz="1200" dirty="0">
                <a:solidFill>
                  <a:srgbClr val="007EAC"/>
                </a:solidFill>
                <a:latin typeface="Arial"/>
                <a:cs typeface="Arial"/>
              </a:rPr>
              <a:t>ичест</a:t>
            </a:r>
            <a:r>
              <a:rPr sz="1200" spc="-15" dirty="0">
                <a:solidFill>
                  <a:srgbClr val="007EAC"/>
                </a:solidFill>
                <a:latin typeface="Arial"/>
                <a:cs typeface="Arial"/>
              </a:rPr>
              <a:t>в</a:t>
            </a:r>
            <a:r>
              <a:rPr sz="1200" dirty="0">
                <a:solidFill>
                  <a:srgbClr val="007EAC"/>
                </a:solidFill>
                <a:latin typeface="Arial"/>
                <a:cs typeface="Arial"/>
              </a:rPr>
              <a:t>о  коек</a:t>
            </a:r>
            <a:endParaRPr sz="1200">
              <a:latin typeface="Arial"/>
              <a:cs typeface="Arial"/>
            </a:endParaRPr>
          </a:p>
        </p:txBody>
      </p:sp>
      <p:sp>
        <p:nvSpPr>
          <p:cNvPr id="23" name="object 23"/>
          <p:cNvSpPr txBox="1"/>
          <p:nvPr/>
        </p:nvSpPr>
        <p:spPr>
          <a:xfrm>
            <a:off x="3728973" y="3634485"/>
            <a:ext cx="866775" cy="521297"/>
          </a:xfrm>
          <a:prstGeom prst="rect">
            <a:avLst/>
          </a:prstGeom>
        </p:spPr>
        <p:txBody>
          <a:bodyPr vert="horz" wrap="square" lIns="0" tIns="13335" rIns="0" bIns="0" rtlCol="0">
            <a:spAutoFit/>
          </a:bodyPr>
          <a:lstStyle/>
          <a:p>
            <a:pPr marL="12700" marR="5080">
              <a:lnSpc>
                <a:spcPct val="100000"/>
              </a:lnSpc>
              <a:spcBef>
                <a:spcPts val="105"/>
              </a:spcBef>
            </a:pPr>
            <a:r>
              <a:rPr sz="1100" spc="-5" dirty="0">
                <a:solidFill>
                  <a:srgbClr val="007EAC"/>
                </a:solidFill>
                <a:latin typeface="Arial"/>
                <a:cs typeface="Arial"/>
              </a:rPr>
              <a:t>Ч</a:t>
            </a:r>
            <a:r>
              <a:rPr sz="1100" spc="-10" dirty="0">
                <a:solidFill>
                  <a:srgbClr val="007EAC"/>
                </a:solidFill>
                <a:latin typeface="Arial"/>
                <a:cs typeface="Arial"/>
              </a:rPr>
              <a:t>и</a:t>
            </a:r>
            <a:r>
              <a:rPr sz="1100" dirty="0">
                <a:solidFill>
                  <a:srgbClr val="007EAC"/>
                </a:solidFill>
                <a:latin typeface="Arial"/>
                <a:cs typeface="Arial"/>
              </a:rPr>
              <a:t>сл</a:t>
            </a:r>
            <a:r>
              <a:rPr sz="1100" spc="-5" dirty="0">
                <a:solidFill>
                  <a:srgbClr val="007EAC"/>
                </a:solidFill>
                <a:latin typeface="Arial"/>
                <a:cs typeface="Arial"/>
              </a:rPr>
              <a:t>ен</a:t>
            </a:r>
            <a:r>
              <a:rPr sz="1100" dirty="0">
                <a:solidFill>
                  <a:srgbClr val="007EAC"/>
                </a:solidFill>
                <a:latin typeface="Arial"/>
                <a:cs typeface="Arial"/>
              </a:rPr>
              <a:t>н</a:t>
            </a:r>
            <a:r>
              <a:rPr sz="1100" spc="-5" dirty="0">
                <a:solidFill>
                  <a:srgbClr val="007EAC"/>
                </a:solidFill>
                <a:latin typeface="Arial"/>
                <a:cs typeface="Arial"/>
              </a:rPr>
              <a:t>ост</a:t>
            </a:r>
            <a:r>
              <a:rPr sz="1100" dirty="0">
                <a:solidFill>
                  <a:srgbClr val="007EAC"/>
                </a:solidFill>
                <a:latin typeface="Arial"/>
                <a:cs typeface="Arial"/>
              </a:rPr>
              <a:t>ь  </a:t>
            </a:r>
            <a:r>
              <a:rPr sz="1100" spc="-5" dirty="0">
                <a:solidFill>
                  <a:srgbClr val="007EAC"/>
                </a:solidFill>
                <a:latin typeface="Arial"/>
                <a:cs typeface="Arial"/>
              </a:rPr>
              <a:t>врачей </a:t>
            </a:r>
            <a:r>
              <a:rPr sz="1100">
                <a:solidFill>
                  <a:srgbClr val="007EAC"/>
                </a:solidFill>
                <a:latin typeface="Arial"/>
                <a:cs typeface="Arial"/>
              </a:rPr>
              <a:t>в </a:t>
            </a:r>
            <a:r>
              <a:rPr sz="1100" spc="5">
                <a:solidFill>
                  <a:srgbClr val="007EAC"/>
                </a:solidFill>
                <a:latin typeface="Arial"/>
                <a:cs typeface="Arial"/>
              </a:rPr>
              <a:t> </a:t>
            </a:r>
            <a:r>
              <a:rPr lang="ru-RU" sz="1100" spc="-5" dirty="0" smtClean="0">
                <a:solidFill>
                  <a:srgbClr val="007EAC"/>
                </a:solidFill>
                <a:latin typeface="Arial"/>
                <a:cs typeface="Arial"/>
              </a:rPr>
              <a:t>округе</a:t>
            </a:r>
            <a:endParaRPr sz="1100">
              <a:latin typeface="Arial"/>
              <a:cs typeface="Arial"/>
            </a:endParaRPr>
          </a:p>
        </p:txBody>
      </p:sp>
      <p:sp>
        <p:nvSpPr>
          <p:cNvPr id="24" name="object 24"/>
          <p:cNvSpPr txBox="1"/>
          <p:nvPr/>
        </p:nvSpPr>
        <p:spPr>
          <a:xfrm>
            <a:off x="6174485" y="3520185"/>
            <a:ext cx="1108710" cy="696595"/>
          </a:xfrm>
          <a:prstGeom prst="rect">
            <a:avLst/>
          </a:prstGeom>
        </p:spPr>
        <p:txBody>
          <a:bodyPr vert="horz" wrap="square" lIns="0" tIns="13335" rIns="0" bIns="0" rtlCol="0">
            <a:spAutoFit/>
          </a:bodyPr>
          <a:lstStyle/>
          <a:p>
            <a:pPr marL="12700" marR="5080">
              <a:lnSpc>
                <a:spcPct val="100000"/>
              </a:lnSpc>
              <a:spcBef>
                <a:spcPts val="105"/>
              </a:spcBef>
            </a:pPr>
            <a:r>
              <a:rPr sz="1100" dirty="0">
                <a:solidFill>
                  <a:srgbClr val="007EAC"/>
                </a:solidFill>
                <a:latin typeface="Arial"/>
                <a:cs typeface="Arial"/>
              </a:rPr>
              <a:t>Об</a:t>
            </a:r>
            <a:r>
              <a:rPr sz="1100" spc="-5" dirty="0">
                <a:solidFill>
                  <a:srgbClr val="007EAC"/>
                </a:solidFill>
                <a:latin typeface="Arial"/>
                <a:cs typeface="Arial"/>
              </a:rPr>
              <a:t>еспеченность  медицинскими </a:t>
            </a:r>
            <a:r>
              <a:rPr sz="1100" dirty="0">
                <a:solidFill>
                  <a:srgbClr val="007EAC"/>
                </a:solidFill>
                <a:latin typeface="Arial"/>
                <a:cs typeface="Arial"/>
              </a:rPr>
              <a:t> </a:t>
            </a:r>
            <a:r>
              <a:rPr sz="1100" spc="-5" dirty="0">
                <a:solidFill>
                  <a:srgbClr val="007EAC"/>
                </a:solidFill>
                <a:latin typeface="Arial"/>
                <a:cs typeface="Arial"/>
              </a:rPr>
              <a:t>работниками </a:t>
            </a:r>
            <a:r>
              <a:rPr sz="1100" spc="60" dirty="0">
                <a:solidFill>
                  <a:srgbClr val="007EAC"/>
                </a:solidFill>
                <a:latin typeface="Arial"/>
                <a:cs typeface="Arial"/>
              </a:rPr>
              <a:t> </a:t>
            </a:r>
            <a:r>
              <a:rPr sz="1100" dirty="0">
                <a:solidFill>
                  <a:srgbClr val="007EAC"/>
                </a:solidFill>
                <a:latin typeface="Arial"/>
                <a:cs typeface="Arial"/>
              </a:rPr>
              <a:t>(на</a:t>
            </a:r>
            <a:r>
              <a:rPr sz="1100" spc="-45" dirty="0">
                <a:solidFill>
                  <a:srgbClr val="007EAC"/>
                </a:solidFill>
                <a:latin typeface="Arial"/>
                <a:cs typeface="Arial"/>
              </a:rPr>
              <a:t> </a:t>
            </a:r>
            <a:r>
              <a:rPr sz="1100" spc="-5" dirty="0">
                <a:solidFill>
                  <a:srgbClr val="007EAC"/>
                </a:solidFill>
                <a:latin typeface="Arial"/>
                <a:cs typeface="Arial"/>
              </a:rPr>
              <a:t>10</a:t>
            </a:r>
            <a:r>
              <a:rPr sz="1100" spc="-30" dirty="0">
                <a:solidFill>
                  <a:srgbClr val="007EAC"/>
                </a:solidFill>
                <a:latin typeface="Arial"/>
                <a:cs typeface="Arial"/>
              </a:rPr>
              <a:t> </a:t>
            </a:r>
            <a:r>
              <a:rPr sz="1100" dirty="0">
                <a:solidFill>
                  <a:srgbClr val="007EAC"/>
                </a:solidFill>
                <a:latin typeface="Arial"/>
                <a:cs typeface="Arial"/>
              </a:rPr>
              <a:t>тыс.</a:t>
            </a:r>
            <a:r>
              <a:rPr sz="1100" spc="-50" dirty="0">
                <a:solidFill>
                  <a:srgbClr val="007EAC"/>
                </a:solidFill>
                <a:latin typeface="Arial"/>
                <a:cs typeface="Arial"/>
              </a:rPr>
              <a:t> </a:t>
            </a:r>
            <a:r>
              <a:rPr sz="1100" dirty="0">
                <a:solidFill>
                  <a:srgbClr val="007EAC"/>
                </a:solidFill>
                <a:latin typeface="Arial"/>
                <a:cs typeface="Arial"/>
              </a:rPr>
              <a:t>чел.)</a:t>
            </a:r>
            <a:endParaRPr sz="1100">
              <a:latin typeface="Arial"/>
              <a:cs typeface="Arial"/>
            </a:endParaRPr>
          </a:p>
        </p:txBody>
      </p:sp>
      <p:pic>
        <p:nvPicPr>
          <p:cNvPr id="25" name="object 25"/>
          <p:cNvPicPr/>
          <p:nvPr/>
        </p:nvPicPr>
        <p:blipFill>
          <a:blip r:embed="rId14" cstate="print"/>
          <a:stretch>
            <a:fillRect/>
          </a:stretch>
        </p:blipFill>
        <p:spPr>
          <a:xfrm>
            <a:off x="5646420" y="4811268"/>
            <a:ext cx="1135379" cy="1324356"/>
          </a:xfrm>
          <a:prstGeom prst="rect">
            <a:avLst/>
          </a:prstGeom>
        </p:spPr>
      </p:pic>
      <p:sp>
        <p:nvSpPr>
          <p:cNvPr id="26" name="object 26"/>
          <p:cNvSpPr txBox="1"/>
          <p:nvPr/>
        </p:nvSpPr>
        <p:spPr>
          <a:xfrm>
            <a:off x="659993" y="5171008"/>
            <a:ext cx="4236085" cy="758190"/>
          </a:xfrm>
          <a:prstGeom prst="rect">
            <a:avLst/>
          </a:prstGeom>
        </p:spPr>
        <p:txBody>
          <a:bodyPr vert="horz" wrap="square" lIns="0" tIns="12700" rIns="0" bIns="0" rtlCol="0">
            <a:spAutoFit/>
          </a:bodyPr>
          <a:lstStyle/>
          <a:p>
            <a:pPr marL="12700" marR="5080" indent="340995" algn="just">
              <a:lnSpc>
                <a:spcPct val="100000"/>
              </a:lnSpc>
              <a:spcBef>
                <a:spcPts val="100"/>
              </a:spcBef>
            </a:pPr>
            <a:r>
              <a:rPr sz="1200" spc="-5" dirty="0">
                <a:latin typeface="Arial"/>
                <a:cs typeface="Arial"/>
              </a:rPr>
              <a:t>На</a:t>
            </a:r>
            <a:r>
              <a:rPr sz="1200" dirty="0">
                <a:latin typeface="Arial"/>
                <a:cs typeface="Arial"/>
              </a:rPr>
              <a:t> </a:t>
            </a:r>
            <a:r>
              <a:rPr sz="1200" spc="-10">
                <a:latin typeface="Arial"/>
                <a:cs typeface="Arial"/>
              </a:rPr>
              <a:t>территории</a:t>
            </a:r>
            <a:r>
              <a:rPr sz="1200" spc="-5">
                <a:latin typeface="Arial"/>
                <a:cs typeface="Arial"/>
              </a:rPr>
              <a:t> </a:t>
            </a:r>
            <a:r>
              <a:rPr lang="ru-RU" sz="1200" spc="-5" dirty="0" smtClean="0">
                <a:latin typeface="Arial"/>
                <a:cs typeface="Arial"/>
              </a:rPr>
              <a:t>округа</a:t>
            </a:r>
            <a:r>
              <a:rPr sz="1200" smtClean="0">
                <a:latin typeface="Arial"/>
                <a:cs typeface="Arial"/>
              </a:rPr>
              <a:t> </a:t>
            </a:r>
            <a:r>
              <a:rPr sz="1200" spc="-10" dirty="0">
                <a:latin typeface="Arial"/>
                <a:cs typeface="Arial"/>
              </a:rPr>
              <a:t>находится</a:t>
            </a:r>
            <a:r>
              <a:rPr sz="1200" spc="-5" dirty="0">
                <a:latin typeface="Arial"/>
                <a:cs typeface="Arial"/>
              </a:rPr>
              <a:t> Смоленская </a:t>
            </a:r>
            <a:r>
              <a:rPr sz="1200" dirty="0">
                <a:latin typeface="Arial"/>
                <a:cs typeface="Arial"/>
              </a:rPr>
              <a:t> </a:t>
            </a:r>
            <a:r>
              <a:rPr sz="1200" spc="-5" dirty="0">
                <a:latin typeface="Arial"/>
                <a:cs typeface="Arial"/>
              </a:rPr>
              <a:t>психиатрическая </a:t>
            </a:r>
            <a:r>
              <a:rPr sz="1200" spc="-10" dirty="0">
                <a:latin typeface="Arial"/>
                <a:cs typeface="Arial"/>
              </a:rPr>
              <a:t>больница строгого</a:t>
            </a:r>
            <a:r>
              <a:rPr sz="1200" spc="-5" dirty="0">
                <a:latin typeface="Arial"/>
                <a:cs typeface="Arial"/>
              </a:rPr>
              <a:t> типа </a:t>
            </a:r>
            <a:r>
              <a:rPr sz="1200" dirty="0">
                <a:latin typeface="Arial"/>
                <a:cs typeface="Arial"/>
              </a:rPr>
              <a:t>с </a:t>
            </a:r>
            <a:r>
              <a:rPr sz="1200" spc="-5" dirty="0">
                <a:latin typeface="Arial"/>
                <a:cs typeface="Arial"/>
              </a:rPr>
              <a:t>интенсивным </a:t>
            </a:r>
            <a:r>
              <a:rPr sz="1200" dirty="0">
                <a:latin typeface="Arial"/>
                <a:cs typeface="Arial"/>
              </a:rPr>
              <a:t> </a:t>
            </a:r>
            <a:r>
              <a:rPr sz="1200" spc="-10" dirty="0">
                <a:latin typeface="Arial"/>
                <a:cs typeface="Arial"/>
              </a:rPr>
              <a:t>наблюдением,</a:t>
            </a:r>
            <a:r>
              <a:rPr sz="1200" spc="-5" dirty="0">
                <a:latin typeface="Arial"/>
                <a:cs typeface="Arial"/>
              </a:rPr>
              <a:t> </a:t>
            </a:r>
            <a:r>
              <a:rPr sz="1200" dirty="0">
                <a:latin typeface="Arial"/>
                <a:cs typeface="Arial"/>
              </a:rPr>
              <a:t>в</a:t>
            </a:r>
            <a:r>
              <a:rPr sz="1200" spc="5" dirty="0">
                <a:latin typeface="Arial"/>
                <a:cs typeface="Arial"/>
              </a:rPr>
              <a:t> </a:t>
            </a:r>
            <a:r>
              <a:rPr sz="1200" spc="-10" dirty="0">
                <a:latin typeface="Arial"/>
                <a:cs typeface="Arial"/>
              </a:rPr>
              <a:t>которой</a:t>
            </a:r>
            <a:r>
              <a:rPr sz="1200" spc="-5" dirty="0">
                <a:latin typeface="Arial"/>
                <a:cs typeface="Arial"/>
              </a:rPr>
              <a:t> </a:t>
            </a:r>
            <a:r>
              <a:rPr sz="1200" spc="-20" dirty="0">
                <a:latin typeface="Arial"/>
                <a:cs typeface="Arial"/>
              </a:rPr>
              <a:t>наблюдается</a:t>
            </a:r>
            <a:r>
              <a:rPr sz="1200" spc="-15" dirty="0">
                <a:latin typeface="Arial"/>
                <a:cs typeface="Arial"/>
              </a:rPr>
              <a:t> </a:t>
            </a:r>
            <a:r>
              <a:rPr sz="1200" spc="-10" dirty="0">
                <a:latin typeface="Arial"/>
                <a:cs typeface="Arial"/>
              </a:rPr>
              <a:t>более</a:t>
            </a:r>
            <a:r>
              <a:rPr sz="1200" spc="-5" dirty="0">
                <a:latin typeface="Arial"/>
                <a:cs typeface="Arial"/>
              </a:rPr>
              <a:t> </a:t>
            </a:r>
            <a:r>
              <a:rPr sz="1200" spc="-15" dirty="0">
                <a:latin typeface="Arial"/>
                <a:cs typeface="Arial"/>
              </a:rPr>
              <a:t>500 </a:t>
            </a:r>
            <a:r>
              <a:rPr sz="1200" spc="-10" dirty="0">
                <a:latin typeface="Arial"/>
                <a:cs typeface="Arial"/>
              </a:rPr>
              <a:t> </a:t>
            </a:r>
            <a:r>
              <a:rPr sz="1200" spc="-5" dirty="0">
                <a:latin typeface="Arial"/>
                <a:cs typeface="Arial"/>
              </a:rPr>
              <a:t>пациентов.</a:t>
            </a:r>
            <a:endParaRPr sz="1200">
              <a:latin typeface="Arial"/>
              <a:cs typeface="Arial"/>
            </a:endParaRPr>
          </a:p>
        </p:txBody>
      </p:sp>
      <p:sp>
        <p:nvSpPr>
          <p:cNvPr id="27" name="object 27"/>
          <p:cNvSpPr txBox="1"/>
          <p:nvPr/>
        </p:nvSpPr>
        <p:spPr>
          <a:xfrm>
            <a:off x="493877" y="3603116"/>
            <a:ext cx="476884" cy="513715"/>
          </a:xfrm>
          <a:prstGeom prst="rect">
            <a:avLst/>
          </a:prstGeom>
        </p:spPr>
        <p:txBody>
          <a:bodyPr vert="horz" wrap="square" lIns="0" tIns="13335" rIns="0" bIns="0" rtlCol="0">
            <a:spAutoFit/>
          </a:bodyPr>
          <a:lstStyle/>
          <a:p>
            <a:pPr marL="12700">
              <a:lnSpc>
                <a:spcPct val="100000"/>
              </a:lnSpc>
              <a:spcBef>
                <a:spcPts val="105"/>
              </a:spcBef>
            </a:pPr>
            <a:r>
              <a:rPr lang="ru-RU" sz="3200" b="1" spc="-10" dirty="0" smtClean="0">
                <a:solidFill>
                  <a:srgbClr val="FFFFFF"/>
                </a:solidFill>
                <a:latin typeface="Arial"/>
                <a:cs typeface="Arial"/>
              </a:rPr>
              <a:t>39</a:t>
            </a:r>
            <a:endParaRPr sz="3200">
              <a:latin typeface="Arial"/>
              <a:cs typeface="Arial"/>
            </a:endParaRPr>
          </a:p>
        </p:txBody>
      </p:sp>
      <p:sp>
        <p:nvSpPr>
          <p:cNvPr id="28" name="object 28"/>
          <p:cNvSpPr txBox="1"/>
          <p:nvPr/>
        </p:nvSpPr>
        <p:spPr>
          <a:xfrm>
            <a:off x="2780157" y="3485515"/>
            <a:ext cx="510540" cy="823594"/>
          </a:xfrm>
          <a:prstGeom prst="rect">
            <a:avLst/>
          </a:prstGeom>
        </p:spPr>
        <p:txBody>
          <a:bodyPr vert="horz" wrap="square" lIns="0" tIns="13335" rIns="0" bIns="0" rtlCol="0">
            <a:spAutoFit/>
          </a:bodyPr>
          <a:lstStyle/>
          <a:p>
            <a:pPr marL="29209">
              <a:lnSpc>
                <a:spcPct val="100000"/>
              </a:lnSpc>
              <a:spcBef>
                <a:spcPts val="105"/>
              </a:spcBef>
            </a:pPr>
            <a:r>
              <a:rPr sz="3200" b="1" spc="-10" smtClean="0">
                <a:solidFill>
                  <a:srgbClr val="007EAC"/>
                </a:solidFill>
                <a:latin typeface="Arial"/>
                <a:cs typeface="Arial"/>
              </a:rPr>
              <a:t>1</a:t>
            </a:r>
            <a:r>
              <a:rPr lang="ru-RU" sz="3200" b="1" spc="-10" dirty="0" smtClean="0">
                <a:solidFill>
                  <a:srgbClr val="007EAC"/>
                </a:solidFill>
                <a:latin typeface="Arial"/>
                <a:cs typeface="Arial"/>
              </a:rPr>
              <a:t>6</a:t>
            </a:r>
            <a:endParaRPr sz="3200">
              <a:latin typeface="Arial"/>
              <a:cs typeface="Arial"/>
            </a:endParaRPr>
          </a:p>
          <a:p>
            <a:pPr marL="12700">
              <a:lnSpc>
                <a:spcPct val="100000"/>
              </a:lnSpc>
              <a:spcBef>
                <a:spcPts val="35"/>
              </a:spcBef>
            </a:pPr>
            <a:r>
              <a:rPr sz="2000" dirty="0">
                <a:solidFill>
                  <a:srgbClr val="00BED2"/>
                </a:solidFill>
                <a:latin typeface="Arial"/>
                <a:cs typeface="Arial"/>
              </a:rPr>
              <a:t>ч</a:t>
            </a:r>
            <a:r>
              <a:rPr sz="2000" spc="-75" dirty="0">
                <a:solidFill>
                  <a:srgbClr val="00BED2"/>
                </a:solidFill>
                <a:latin typeface="Arial"/>
                <a:cs typeface="Arial"/>
              </a:rPr>
              <a:t>е</a:t>
            </a:r>
            <a:r>
              <a:rPr sz="2000" spc="-5" dirty="0">
                <a:solidFill>
                  <a:srgbClr val="00BED2"/>
                </a:solidFill>
                <a:latin typeface="Arial"/>
                <a:cs typeface="Arial"/>
              </a:rPr>
              <a:t>л.</a:t>
            </a:r>
            <a:endParaRPr sz="2000">
              <a:latin typeface="Arial"/>
              <a:cs typeface="Arial"/>
            </a:endParaRPr>
          </a:p>
        </p:txBody>
      </p:sp>
      <p:sp>
        <p:nvSpPr>
          <p:cNvPr id="29" name="object 29"/>
          <p:cNvSpPr txBox="1"/>
          <p:nvPr/>
        </p:nvSpPr>
        <p:spPr>
          <a:xfrm>
            <a:off x="4849820" y="3496817"/>
            <a:ext cx="1071570" cy="813684"/>
          </a:xfrm>
          <a:prstGeom prst="rect">
            <a:avLst/>
          </a:prstGeom>
        </p:spPr>
        <p:txBody>
          <a:bodyPr vert="horz" wrap="square" lIns="0" tIns="13335" rIns="0" bIns="0" rtlCol="0">
            <a:spAutoFit/>
          </a:bodyPr>
          <a:lstStyle/>
          <a:p>
            <a:pPr algn="ctr">
              <a:lnSpc>
                <a:spcPct val="100000"/>
              </a:lnSpc>
              <a:spcBef>
                <a:spcPts val="105"/>
              </a:spcBef>
            </a:pPr>
            <a:r>
              <a:rPr lang="ru-RU" sz="3200" b="1" spc="-5" dirty="0" smtClean="0">
                <a:solidFill>
                  <a:srgbClr val="001F5F"/>
                </a:solidFill>
                <a:latin typeface="Arial"/>
                <a:cs typeface="Arial"/>
              </a:rPr>
              <a:t>55,09</a:t>
            </a:r>
            <a:endParaRPr sz="3200">
              <a:latin typeface="Arial"/>
              <a:cs typeface="Arial"/>
            </a:endParaRPr>
          </a:p>
          <a:p>
            <a:pPr marL="1270" algn="ctr">
              <a:lnSpc>
                <a:spcPct val="100000"/>
              </a:lnSpc>
              <a:spcBef>
                <a:spcPts val="35"/>
              </a:spcBef>
            </a:pPr>
            <a:r>
              <a:rPr sz="2000" spc="-20" dirty="0">
                <a:solidFill>
                  <a:srgbClr val="001F5F"/>
                </a:solidFill>
                <a:latin typeface="Arial"/>
                <a:cs typeface="Arial"/>
              </a:rPr>
              <a:t>чел.</a:t>
            </a:r>
            <a:endParaRPr sz="2000">
              <a:latin typeface="Arial"/>
              <a:cs typeface="Arial"/>
            </a:endParaRPr>
          </a:p>
        </p:txBody>
      </p:sp>
      <p:pic>
        <p:nvPicPr>
          <p:cNvPr id="30" name="object 30"/>
          <p:cNvPicPr/>
          <p:nvPr/>
        </p:nvPicPr>
        <p:blipFill>
          <a:blip r:embed="rId15" cstate="print"/>
          <a:stretch>
            <a:fillRect/>
          </a:stretch>
        </p:blipFill>
        <p:spPr>
          <a:xfrm>
            <a:off x="181355" y="163068"/>
            <a:ext cx="644651" cy="814684"/>
          </a:xfrm>
          <a:prstGeom prst="rect">
            <a:avLst/>
          </a:prstGeom>
        </p:spPr>
      </p:pic>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25</a:t>
            </a:fld>
            <a:endParaRPr spc="-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3439" y="1176528"/>
            <a:ext cx="1659636" cy="1656588"/>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4332223" y="335026"/>
            <a:ext cx="881380" cy="391160"/>
          </a:xfrm>
          <a:prstGeom prst="rect">
            <a:avLst/>
          </a:prstGeom>
        </p:spPr>
        <p:txBody>
          <a:bodyPr vert="horz" wrap="square" lIns="0" tIns="12700" rIns="0" bIns="0" rtlCol="0">
            <a:spAutoFit/>
          </a:bodyPr>
          <a:lstStyle/>
          <a:p>
            <a:pPr marL="12700">
              <a:lnSpc>
                <a:spcPct val="100000"/>
              </a:lnSpc>
              <a:spcBef>
                <a:spcPts val="100"/>
              </a:spcBef>
            </a:pPr>
            <a:r>
              <a:rPr spc="-5" dirty="0"/>
              <a:t>С</a:t>
            </a:r>
            <a:r>
              <a:rPr spc="-10" dirty="0"/>
              <a:t>п</a:t>
            </a:r>
            <a:r>
              <a:rPr spc="-5" dirty="0"/>
              <a:t>о</a:t>
            </a:r>
            <a:r>
              <a:rPr spc="-55" dirty="0"/>
              <a:t>р</a:t>
            </a:r>
            <a:r>
              <a:rPr dirty="0"/>
              <a:t>т</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6" name="object 6"/>
          <p:cNvPicPr/>
          <p:nvPr/>
        </p:nvPicPr>
        <p:blipFill>
          <a:blip r:embed="rId4" cstate="print"/>
          <a:stretch>
            <a:fillRect/>
          </a:stretch>
        </p:blipFill>
        <p:spPr>
          <a:xfrm>
            <a:off x="871727" y="4712208"/>
            <a:ext cx="1624584" cy="1621536"/>
          </a:xfrm>
          <a:prstGeom prst="rect">
            <a:avLst/>
          </a:prstGeom>
        </p:spPr>
      </p:pic>
      <p:pic>
        <p:nvPicPr>
          <p:cNvPr id="7" name="object 7"/>
          <p:cNvPicPr/>
          <p:nvPr/>
        </p:nvPicPr>
        <p:blipFill>
          <a:blip r:embed="rId5" cstate="print"/>
          <a:stretch>
            <a:fillRect/>
          </a:stretch>
        </p:blipFill>
        <p:spPr>
          <a:xfrm>
            <a:off x="405384" y="2987040"/>
            <a:ext cx="1620012" cy="1616964"/>
          </a:xfrm>
          <a:prstGeom prst="rect">
            <a:avLst/>
          </a:prstGeom>
        </p:spPr>
      </p:pic>
      <p:sp>
        <p:nvSpPr>
          <p:cNvPr id="8" name="object 8"/>
          <p:cNvSpPr txBox="1"/>
          <p:nvPr/>
        </p:nvSpPr>
        <p:spPr>
          <a:xfrm>
            <a:off x="3019425" y="1336929"/>
            <a:ext cx="3639820" cy="5409173"/>
          </a:xfrm>
          <a:prstGeom prst="rect">
            <a:avLst/>
          </a:prstGeom>
        </p:spPr>
        <p:txBody>
          <a:bodyPr vert="horz" wrap="square" lIns="0" tIns="12700" rIns="0" bIns="0" rtlCol="0">
            <a:spAutoFit/>
          </a:bodyPr>
          <a:lstStyle/>
          <a:p>
            <a:pPr marL="217170" marR="78740" indent="-635" algn="ctr">
              <a:lnSpc>
                <a:spcPct val="100000"/>
              </a:lnSpc>
              <a:spcBef>
                <a:spcPts val="100"/>
              </a:spcBef>
            </a:pPr>
            <a:r>
              <a:rPr sz="1800" spc="-5" dirty="0">
                <a:latin typeface="Arial"/>
                <a:cs typeface="Arial"/>
              </a:rPr>
              <a:t>Численность </a:t>
            </a:r>
            <a:r>
              <a:rPr sz="1800" spc="-15" dirty="0">
                <a:latin typeface="Arial"/>
                <a:cs typeface="Arial"/>
              </a:rPr>
              <a:t>населения, </a:t>
            </a:r>
            <a:r>
              <a:rPr sz="1800" spc="-10" dirty="0">
                <a:latin typeface="Arial"/>
                <a:cs typeface="Arial"/>
              </a:rPr>
              <a:t> </a:t>
            </a:r>
            <a:r>
              <a:rPr sz="1800" spc="-5" dirty="0">
                <a:latin typeface="Arial"/>
                <a:cs typeface="Arial"/>
              </a:rPr>
              <a:t>занимающаяся </a:t>
            </a:r>
            <a:r>
              <a:rPr sz="1800" spc="-20" dirty="0">
                <a:latin typeface="Arial"/>
                <a:cs typeface="Arial"/>
              </a:rPr>
              <a:t>физкультурой </a:t>
            </a:r>
            <a:r>
              <a:rPr sz="1800" dirty="0">
                <a:latin typeface="Arial"/>
                <a:cs typeface="Arial"/>
              </a:rPr>
              <a:t>и </a:t>
            </a:r>
            <a:r>
              <a:rPr sz="1800" spc="-490" dirty="0">
                <a:latin typeface="Arial"/>
                <a:cs typeface="Arial"/>
              </a:rPr>
              <a:t> </a:t>
            </a:r>
            <a:r>
              <a:rPr sz="1800" spc="-15" dirty="0">
                <a:latin typeface="Arial"/>
                <a:cs typeface="Arial"/>
              </a:rPr>
              <a:t>спортом</a:t>
            </a:r>
            <a:endParaRPr sz="1800" dirty="0">
              <a:latin typeface="Arial"/>
              <a:cs typeface="Arial"/>
            </a:endParaRPr>
          </a:p>
          <a:p>
            <a:pPr marL="1014094">
              <a:lnSpc>
                <a:spcPct val="100000"/>
              </a:lnSpc>
              <a:spcBef>
                <a:spcPts val="625"/>
              </a:spcBef>
            </a:pPr>
            <a:r>
              <a:rPr lang="ru-RU" sz="3200" b="1" spc="-160" dirty="0" smtClean="0">
                <a:solidFill>
                  <a:srgbClr val="31C45C"/>
                </a:solidFill>
                <a:latin typeface="Arial"/>
                <a:cs typeface="Arial"/>
              </a:rPr>
              <a:t>1361</a:t>
            </a:r>
            <a:r>
              <a:rPr sz="3200" b="1" spc="-160" smtClean="0">
                <a:solidFill>
                  <a:srgbClr val="31C45C"/>
                </a:solidFill>
                <a:latin typeface="Arial"/>
                <a:cs typeface="Arial"/>
              </a:rPr>
              <a:t> </a:t>
            </a:r>
            <a:r>
              <a:rPr sz="1800" spc="-20" dirty="0">
                <a:latin typeface="Arial"/>
                <a:cs typeface="Arial"/>
              </a:rPr>
              <a:t>чел.</a:t>
            </a:r>
            <a:endParaRPr sz="1800" dirty="0">
              <a:latin typeface="Arial"/>
              <a:cs typeface="Arial"/>
            </a:endParaRPr>
          </a:p>
          <a:p>
            <a:pPr marL="12700">
              <a:lnSpc>
                <a:spcPct val="100000"/>
              </a:lnSpc>
              <a:spcBef>
                <a:spcPts val="2150"/>
              </a:spcBef>
            </a:pPr>
            <a:r>
              <a:rPr lang="ru-RU" sz="3200" b="1" spc="-10" dirty="0" smtClean="0">
                <a:solidFill>
                  <a:srgbClr val="31C45C"/>
                </a:solidFill>
                <a:latin typeface="Arial"/>
                <a:cs typeface="Arial"/>
              </a:rPr>
              <a:t>   </a:t>
            </a:r>
            <a:r>
              <a:rPr sz="3200" b="1" spc="-10" dirty="0" smtClean="0">
                <a:solidFill>
                  <a:srgbClr val="31C45C"/>
                </a:solidFill>
                <a:latin typeface="Arial"/>
                <a:cs typeface="Arial"/>
              </a:rPr>
              <a:t>3</a:t>
            </a:r>
            <a:r>
              <a:rPr sz="3200" b="1" dirty="0" smtClean="0">
                <a:solidFill>
                  <a:srgbClr val="31C45C"/>
                </a:solidFill>
                <a:latin typeface="Arial"/>
                <a:cs typeface="Arial"/>
              </a:rPr>
              <a:t>0</a:t>
            </a:r>
            <a:r>
              <a:rPr sz="3200" b="1" spc="-405" dirty="0" smtClean="0">
                <a:solidFill>
                  <a:srgbClr val="31C45C"/>
                </a:solidFill>
                <a:latin typeface="Arial"/>
                <a:cs typeface="Arial"/>
              </a:rPr>
              <a:t> </a:t>
            </a:r>
            <a:r>
              <a:rPr sz="1800" b="1" spc="-5" dirty="0" err="1">
                <a:latin typeface="Arial"/>
                <a:cs typeface="Arial"/>
              </a:rPr>
              <a:t>спо</a:t>
            </a:r>
            <a:r>
              <a:rPr sz="1800" b="1" spc="-20" dirty="0" err="1">
                <a:latin typeface="Arial"/>
                <a:cs typeface="Arial"/>
              </a:rPr>
              <a:t>р</a:t>
            </a:r>
            <a:r>
              <a:rPr sz="1800" b="1" spc="-35" dirty="0" err="1">
                <a:latin typeface="Arial"/>
                <a:cs typeface="Arial"/>
              </a:rPr>
              <a:t>т</a:t>
            </a:r>
            <a:r>
              <a:rPr sz="1800" b="1" dirty="0" err="1">
                <a:latin typeface="Arial"/>
                <a:cs typeface="Arial"/>
              </a:rPr>
              <a:t>и</a:t>
            </a:r>
            <a:r>
              <a:rPr sz="1800" b="1" spc="-5" dirty="0" err="1">
                <a:latin typeface="Arial"/>
                <a:cs typeface="Arial"/>
              </a:rPr>
              <a:t>в</a:t>
            </a:r>
            <a:r>
              <a:rPr sz="1800" b="1" dirty="0" err="1">
                <a:latin typeface="Arial"/>
                <a:cs typeface="Arial"/>
              </a:rPr>
              <a:t>ных</a:t>
            </a:r>
            <a:r>
              <a:rPr sz="1800" b="1" spc="45" dirty="0">
                <a:latin typeface="Arial"/>
                <a:cs typeface="Arial"/>
              </a:rPr>
              <a:t> </a:t>
            </a:r>
            <a:r>
              <a:rPr sz="1800" b="1" dirty="0" err="1" smtClean="0">
                <a:latin typeface="Arial"/>
                <a:cs typeface="Arial"/>
              </a:rPr>
              <a:t>о</a:t>
            </a:r>
            <a:r>
              <a:rPr sz="1800" b="1" spc="-20" dirty="0" err="1" smtClean="0">
                <a:latin typeface="Arial"/>
                <a:cs typeface="Arial"/>
              </a:rPr>
              <a:t>б</a:t>
            </a:r>
            <a:r>
              <a:rPr sz="1800" b="1" dirty="0" err="1" smtClean="0">
                <a:latin typeface="Arial"/>
                <a:cs typeface="Arial"/>
              </a:rPr>
              <a:t>ъ</a:t>
            </a:r>
            <a:r>
              <a:rPr sz="1800" b="1" spc="-10" dirty="0" err="1" smtClean="0">
                <a:latin typeface="Arial"/>
                <a:cs typeface="Arial"/>
              </a:rPr>
              <a:t>е</a:t>
            </a:r>
            <a:r>
              <a:rPr sz="1800" b="1" spc="-5" dirty="0" err="1" smtClean="0">
                <a:latin typeface="Arial"/>
                <a:cs typeface="Arial"/>
              </a:rPr>
              <a:t>к</a:t>
            </a:r>
            <a:r>
              <a:rPr sz="1800" b="1" spc="-55" dirty="0" err="1" smtClean="0">
                <a:latin typeface="Arial"/>
                <a:cs typeface="Arial"/>
              </a:rPr>
              <a:t>т</a:t>
            </a:r>
            <a:r>
              <a:rPr sz="1800" b="1" dirty="0" err="1" smtClean="0">
                <a:latin typeface="Arial"/>
                <a:cs typeface="Arial"/>
              </a:rPr>
              <a:t>ов</a:t>
            </a:r>
            <a:endParaRPr lang="ru-RU" sz="1800" b="1" dirty="0" smtClean="0">
              <a:latin typeface="Arial"/>
              <a:cs typeface="Arial"/>
            </a:endParaRPr>
          </a:p>
          <a:p>
            <a:pPr marL="12700">
              <a:spcBef>
                <a:spcPts val="2150"/>
              </a:spcBef>
            </a:pPr>
            <a:r>
              <a:rPr lang="ru-RU" sz="3200" b="1" dirty="0" smtClean="0">
                <a:solidFill>
                  <a:srgbClr val="31C45C"/>
                </a:solidFill>
                <a:latin typeface="Arial"/>
                <a:cs typeface="Arial"/>
              </a:rPr>
              <a:t>       1</a:t>
            </a:r>
            <a:r>
              <a:rPr lang="ru-RU" sz="3200" b="1" spc="-395" dirty="0" smtClean="0">
                <a:solidFill>
                  <a:srgbClr val="31C45C"/>
                </a:solidFill>
                <a:latin typeface="Arial"/>
                <a:cs typeface="Arial"/>
              </a:rPr>
              <a:t> </a:t>
            </a:r>
            <a:r>
              <a:rPr lang="ru-RU" b="1" spc="-5" dirty="0" smtClean="0">
                <a:latin typeface="Arial"/>
                <a:cs typeface="Arial"/>
              </a:rPr>
              <a:t>ФОК</a:t>
            </a:r>
            <a:endParaRPr lang="ru-RU" dirty="0" smtClean="0">
              <a:latin typeface="Arial"/>
              <a:cs typeface="Arial"/>
            </a:endParaRPr>
          </a:p>
          <a:p>
            <a:pPr marL="12700">
              <a:spcBef>
                <a:spcPts val="2150"/>
              </a:spcBef>
            </a:pPr>
            <a:r>
              <a:rPr lang="ru-RU" sz="3200" b="1" dirty="0">
                <a:solidFill>
                  <a:srgbClr val="31C45C"/>
                </a:solidFill>
                <a:latin typeface="Arial"/>
                <a:cs typeface="Arial"/>
              </a:rPr>
              <a:t> </a:t>
            </a:r>
            <a:r>
              <a:rPr lang="ru-RU" sz="3200" b="1" dirty="0" smtClean="0">
                <a:solidFill>
                  <a:srgbClr val="31C45C"/>
                </a:solidFill>
                <a:latin typeface="Arial"/>
                <a:cs typeface="Arial"/>
              </a:rPr>
              <a:t>      </a:t>
            </a:r>
            <a:r>
              <a:rPr sz="3200" b="1" dirty="0" smtClean="0">
                <a:solidFill>
                  <a:srgbClr val="31C45C"/>
                </a:solidFill>
                <a:latin typeface="Arial"/>
                <a:cs typeface="Arial"/>
              </a:rPr>
              <a:t>1</a:t>
            </a:r>
            <a:r>
              <a:rPr sz="3200" b="1" spc="-395" dirty="0" smtClean="0">
                <a:solidFill>
                  <a:srgbClr val="31C45C"/>
                </a:solidFill>
                <a:latin typeface="Arial"/>
                <a:cs typeface="Arial"/>
              </a:rPr>
              <a:t> </a:t>
            </a:r>
            <a:r>
              <a:rPr sz="1800" b="1" spc="-5" dirty="0">
                <a:latin typeface="Arial"/>
                <a:cs typeface="Arial"/>
              </a:rPr>
              <a:t>спо</a:t>
            </a:r>
            <a:r>
              <a:rPr sz="1800" b="1" spc="-20" dirty="0">
                <a:latin typeface="Arial"/>
                <a:cs typeface="Arial"/>
              </a:rPr>
              <a:t>р</a:t>
            </a:r>
            <a:r>
              <a:rPr sz="1800" b="1" spc="-35" dirty="0">
                <a:latin typeface="Arial"/>
                <a:cs typeface="Arial"/>
              </a:rPr>
              <a:t>т</a:t>
            </a:r>
            <a:r>
              <a:rPr sz="1800" b="1" dirty="0">
                <a:latin typeface="Arial"/>
                <a:cs typeface="Arial"/>
              </a:rPr>
              <a:t>и</a:t>
            </a:r>
            <a:r>
              <a:rPr sz="1800" b="1" spc="-5" dirty="0">
                <a:latin typeface="Arial"/>
                <a:cs typeface="Arial"/>
              </a:rPr>
              <a:t>в</a:t>
            </a:r>
            <a:r>
              <a:rPr sz="1800" b="1" dirty="0">
                <a:latin typeface="Arial"/>
                <a:cs typeface="Arial"/>
              </a:rPr>
              <a:t>ная</a:t>
            </a:r>
            <a:r>
              <a:rPr sz="1800" b="1" spc="30" dirty="0">
                <a:latin typeface="Arial"/>
                <a:cs typeface="Arial"/>
              </a:rPr>
              <a:t> </a:t>
            </a:r>
            <a:r>
              <a:rPr sz="1800" b="1" spc="-40" dirty="0">
                <a:latin typeface="Arial"/>
                <a:cs typeface="Arial"/>
              </a:rPr>
              <a:t>ш</a:t>
            </a:r>
            <a:r>
              <a:rPr sz="1800" b="1" spc="-25" dirty="0">
                <a:latin typeface="Arial"/>
                <a:cs typeface="Arial"/>
              </a:rPr>
              <a:t>к</a:t>
            </a:r>
            <a:r>
              <a:rPr sz="1800" b="1" spc="-45" dirty="0">
                <a:latin typeface="Arial"/>
                <a:cs typeface="Arial"/>
              </a:rPr>
              <a:t>о</a:t>
            </a:r>
            <a:r>
              <a:rPr sz="1800" b="1" spc="-5" dirty="0">
                <a:latin typeface="Arial"/>
                <a:cs typeface="Arial"/>
              </a:rPr>
              <a:t>ла</a:t>
            </a:r>
            <a:endParaRPr sz="1800" dirty="0">
              <a:latin typeface="Arial"/>
              <a:cs typeface="Arial"/>
            </a:endParaRPr>
          </a:p>
          <a:p>
            <a:pPr marL="327025">
              <a:lnSpc>
                <a:spcPct val="100000"/>
              </a:lnSpc>
              <a:spcBef>
                <a:spcPts val="900"/>
              </a:spcBef>
            </a:pPr>
            <a:r>
              <a:rPr sz="1600" spc="-5" dirty="0">
                <a:latin typeface="Arial"/>
                <a:cs typeface="Arial"/>
              </a:rPr>
              <a:t>МКУ</a:t>
            </a:r>
            <a:r>
              <a:rPr sz="1600" spc="15" dirty="0">
                <a:latin typeface="Arial"/>
                <a:cs typeface="Arial"/>
              </a:rPr>
              <a:t> </a:t>
            </a:r>
            <a:r>
              <a:rPr sz="1600" spc="-5" dirty="0">
                <a:latin typeface="Arial"/>
                <a:cs typeface="Arial"/>
              </a:rPr>
              <a:t>Сычевская</a:t>
            </a:r>
            <a:r>
              <a:rPr sz="1600" spc="-10" dirty="0">
                <a:latin typeface="Arial"/>
                <a:cs typeface="Arial"/>
              </a:rPr>
              <a:t> спортивная</a:t>
            </a:r>
            <a:r>
              <a:rPr sz="1600" spc="10" dirty="0">
                <a:latin typeface="Arial"/>
                <a:cs typeface="Arial"/>
              </a:rPr>
              <a:t> </a:t>
            </a:r>
            <a:r>
              <a:rPr sz="1600" spc="-10" dirty="0">
                <a:latin typeface="Arial"/>
                <a:cs typeface="Arial"/>
              </a:rPr>
              <a:t>школа</a:t>
            </a:r>
            <a:endParaRPr sz="1600" dirty="0">
              <a:latin typeface="Arial"/>
              <a:cs typeface="Arial"/>
            </a:endParaRPr>
          </a:p>
          <a:p>
            <a:pPr>
              <a:lnSpc>
                <a:spcPct val="100000"/>
              </a:lnSpc>
            </a:pPr>
            <a:endParaRPr sz="1800" dirty="0">
              <a:latin typeface="Arial"/>
              <a:cs typeface="Arial"/>
            </a:endParaRPr>
          </a:p>
          <a:p>
            <a:pPr marR="351790" algn="ctr">
              <a:lnSpc>
                <a:spcPts val="2140"/>
              </a:lnSpc>
            </a:pPr>
            <a:r>
              <a:rPr sz="1800" dirty="0" smtClean="0">
                <a:latin typeface="Arial"/>
                <a:cs typeface="Arial"/>
              </a:rPr>
              <a:t>В </a:t>
            </a:r>
            <a:r>
              <a:rPr sz="1800" spc="-10" smtClean="0">
                <a:latin typeface="Arial"/>
                <a:cs typeface="Arial"/>
              </a:rPr>
              <a:t>20</a:t>
            </a:r>
            <a:r>
              <a:rPr lang="ru-RU" sz="1800" spc="-10" dirty="0" smtClean="0">
                <a:latin typeface="Arial"/>
                <a:cs typeface="Arial"/>
              </a:rPr>
              <a:t>24</a:t>
            </a:r>
            <a:r>
              <a:rPr sz="1800" spc="10" smtClean="0">
                <a:latin typeface="Arial"/>
                <a:cs typeface="Arial"/>
              </a:rPr>
              <a:t> </a:t>
            </a:r>
            <a:r>
              <a:rPr sz="1800" spc="-215" dirty="0">
                <a:latin typeface="Arial"/>
                <a:cs typeface="Arial"/>
              </a:rPr>
              <a:t>г</a:t>
            </a:r>
            <a:r>
              <a:rPr sz="1800" dirty="0">
                <a:latin typeface="Arial"/>
                <a:cs typeface="Arial"/>
              </a:rPr>
              <a:t>. </a:t>
            </a:r>
            <a:r>
              <a:rPr sz="1800" spc="-10" dirty="0">
                <a:latin typeface="Arial"/>
                <a:cs typeface="Arial"/>
              </a:rPr>
              <a:t>п</a:t>
            </a:r>
            <a:r>
              <a:rPr sz="1800" spc="-5" dirty="0">
                <a:latin typeface="Arial"/>
                <a:cs typeface="Arial"/>
              </a:rPr>
              <a:t>р</a:t>
            </a:r>
            <a:r>
              <a:rPr sz="1800" spc="-10" dirty="0">
                <a:latin typeface="Arial"/>
                <a:cs typeface="Arial"/>
              </a:rPr>
              <a:t>о</a:t>
            </a:r>
            <a:r>
              <a:rPr sz="1800" spc="-25" dirty="0">
                <a:latin typeface="Arial"/>
                <a:cs typeface="Arial"/>
              </a:rPr>
              <a:t>в</a:t>
            </a:r>
            <a:r>
              <a:rPr sz="1800" spc="-45" dirty="0">
                <a:latin typeface="Arial"/>
                <a:cs typeface="Arial"/>
              </a:rPr>
              <a:t>е</a:t>
            </a:r>
            <a:r>
              <a:rPr sz="1800" dirty="0">
                <a:latin typeface="Arial"/>
                <a:cs typeface="Arial"/>
              </a:rPr>
              <a:t>д</a:t>
            </a:r>
            <a:r>
              <a:rPr sz="1800" spc="-5" dirty="0">
                <a:latin typeface="Arial"/>
                <a:cs typeface="Arial"/>
              </a:rPr>
              <a:t>ено</a:t>
            </a:r>
            <a:endParaRPr sz="1800" dirty="0">
              <a:latin typeface="Arial"/>
              <a:cs typeface="Arial"/>
            </a:endParaRPr>
          </a:p>
          <a:p>
            <a:pPr marR="349250" algn="ctr">
              <a:lnSpc>
                <a:spcPts val="3820"/>
              </a:lnSpc>
            </a:pPr>
            <a:r>
              <a:rPr lang="ru-RU" sz="3200" b="1" spc="-10" dirty="0" smtClean="0">
                <a:solidFill>
                  <a:srgbClr val="31C45C"/>
                </a:solidFill>
                <a:latin typeface="Arial"/>
                <a:cs typeface="Arial"/>
              </a:rPr>
              <a:t>68</a:t>
            </a:r>
            <a:r>
              <a:rPr sz="3200" b="1" spc="-405" smtClean="0">
                <a:solidFill>
                  <a:srgbClr val="31C45C"/>
                </a:solidFill>
                <a:latin typeface="Arial"/>
                <a:cs typeface="Arial"/>
              </a:rPr>
              <a:t> </a:t>
            </a:r>
            <a:r>
              <a:rPr sz="1800" dirty="0" err="1" smtClean="0">
                <a:latin typeface="Arial"/>
                <a:cs typeface="Arial"/>
              </a:rPr>
              <a:t>сп</a:t>
            </a:r>
            <a:r>
              <a:rPr sz="1800" spc="-10" dirty="0" err="1" smtClean="0">
                <a:latin typeface="Arial"/>
                <a:cs typeface="Arial"/>
              </a:rPr>
              <a:t>о</a:t>
            </a:r>
            <a:r>
              <a:rPr sz="1800" spc="-45" dirty="0" err="1" smtClean="0">
                <a:latin typeface="Arial"/>
                <a:cs typeface="Arial"/>
              </a:rPr>
              <a:t>р</a:t>
            </a:r>
            <a:r>
              <a:rPr sz="1800" dirty="0" err="1" smtClean="0">
                <a:latin typeface="Arial"/>
                <a:cs typeface="Arial"/>
              </a:rPr>
              <a:t>ти</a:t>
            </a:r>
            <a:r>
              <a:rPr sz="1800" spc="-5" dirty="0" err="1" smtClean="0">
                <a:latin typeface="Arial"/>
                <a:cs typeface="Arial"/>
              </a:rPr>
              <a:t>в</a:t>
            </a:r>
            <a:r>
              <a:rPr sz="1800" dirty="0" err="1" smtClean="0">
                <a:latin typeface="Arial"/>
                <a:cs typeface="Arial"/>
              </a:rPr>
              <a:t>но-м</a:t>
            </a:r>
            <a:r>
              <a:rPr sz="1800" spc="-10" dirty="0" err="1" smtClean="0">
                <a:latin typeface="Arial"/>
                <a:cs typeface="Arial"/>
              </a:rPr>
              <a:t>а</a:t>
            </a:r>
            <a:r>
              <a:rPr sz="1800" dirty="0" err="1" smtClean="0">
                <a:latin typeface="Arial"/>
                <a:cs typeface="Arial"/>
              </a:rPr>
              <a:t>с</a:t>
            </a:r>
            <a:r>
              <a:rPr sz="1800" spc="20" dirty="0" err="1" smtClean="0">
                <a:latin typeface="Arial"/>
                <a:cs typeface="Arial"/>
              </a:rPr>
              <a:t>с</a:t>
            </a:r>
            <a:r>
              <a:rPr sz="1800" spc="-5" dirty="0" err="1" smtClean="0">
                <a:latin typeface="Arial"/>
                <a:cs typeface="Arial"/>
              </a:rPr>
              <a:t>ов</a:t>
            </a:r>
            <a:r>
              <a:rPr lang="ru-RU" sz="1800" spc="-5" dirty="0" err="1" smtClean="0">
                <a:latin typeface="Arial"/>
                <a:cs typeface="Arial"/>
              </a:rPr>
              <a:t>ых</a:t>
            </a:r>
            <a:endParaRPr sz="1800" dirty="0">
              <a:latin typeface="Arial"/>
              <a:cs typeface="Arial"/>
            </a:endParaRPr>
          </a:p>
          <a:p>
            <a:pPr marR="351155" algn="ctr">
              <a:lnSpc>
                <a:spcPct val="100000"/>
              </a:lnSpc>
              <a:spcBef>
                <a:spcPts val="45"/>
              </a:spcBef>
            </a:pPr>
            <a:r>
              <a:rPr sz="1800" spc="-5" dirty="0" err="1" smtClean="0">
                <a:latin typeface="Arial"/>
                <a:cs typeface="Arial"/>
              </a:rPr>
              <a:t>мероприяти</a:t>
            </a:r>
            <a:r>
              <a:rPr lang="ru-RU" spc="-5" dirty="0" err="1" smtClean="0">
                <a:latin typeface="Arial"/>
                <a:cs typeface="Arial"/>
              </a:rPr>
              <a:t>й</a:t>
            </a:r>
            <a:endParaRPr sz="1800" dirty="0">
              <a:latin typeface="Arial"/>
              <a:cs typeface="Arial"/>
            </a:endParaRPr>
          </a:p>
        </p:txBody>
      </p:sp>
      <p:pic>
        <p:nvPicPr>
          <p:cNvPr id="9" name="object 9"/>
          <p:cNvPicPr/>
          <p:nvPr/>
        </p:nvPicPr>
        <p:blipFill>
          <a:blip r:embed="rId6" cstate="print"/>
          <a:stretch>
            <a:fillRect/>
          </a:stretch>
        </p:blipFill>
        <p:spPr>
          <a:xfrm>
            <a:off x="181355" y="163068"/>
            <a:ext cx="644651" cy="814684"/>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26</a:t>
            </a:fld>
            <a:endParaRPr spc="-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3859" y="3514331"/>
            <a:ext cx="1020318" cy="965466"/>
          </a:xfrm>
          <a:prstGeom prst="rect">
            <a:avLst/>
          </a:prstGeom>
        </p:spPr>
      </p:pic>
      <p:pic>
        <p:nvPicPr>
          <p:cNvPr id="8" name="object 8"/>
          <p:cNvPicPr/>
          <p:nvPr/>
        </p:nvPicPr>
        <p:blipFill>
          <a:blip r:embed="rId3" cstate="print"/>
          <a:stretch>
            <a:fillRect/>
          </a:stretch>
        </p:blipFill>
        <p:spPr>
          <a:xfrm>
            <a:off x="2060448" y="155448"/>
            <a:ext cx="5498592" cy="768096"/>
          </a:xfrm>
          <a:prstGeom prst="rect">
            <a:avLst/>
          </a:prstGeom>
        </p:spPr>
      </p:pic>
      <p:sp>
        <p:nvSpPr>
          <p:cNvPr id="9" name="object 9"/>
          <p:cNvSpPr txBox="1"/>
          <p:nvPr/>
        </p:nvSpPr>
        <p:spPr>
          <a:xfrm>
            <a:off x="4164584" y="343027"/>
            <a:ext cx="1294130"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FFFFFF"/>
                </a:solidFill>
                <a:latin typeface="Arial"/>
                <a:cs typeface="Arial"/>
              </a:rPr>
              <a:t>Культура</a:t>
            </a:r>
            <a:endParaRPr sz="2400">
              <a:latin typeface="Arial"/>
              <a:cs typeface="Arial"/>
            </a:endParaRPr>
          </a:p>
        </p:txBody>
      </p:sp>
      <p:sp>
        <p:nvSpPr>
          <p:cNvPr id="10" name="object 10"/>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11" name="object 11"/>
          <p:cNvPicPr/>
          <p:nvPr/>
        </p:nvPicPr>
        <p:blipFill>
          <a:blip r:embed="rId4" cstate="print"/>
          <a:stretch>
            <a:fillRect/>
          </a:stretch>
        </p:blipFill>
        <p:spPr>
          <a:xfrm>
            <a:off x="413004" y="5187696"/>
            <a:ext cx="952500" cy="954024"/>
          </a:xfrm>
          <a:prstGeom prst="rect">
            <a:avLst/>
          </a:prstGeom>
        </p:spPr>
      </p:pic>
      <p:pic>
        <p:nvPicPr>
          <p:cNvPr id="12" name="object 12"/>
          <p:cNvPicPr/>
          <p:nvPr/>
        </p:nvPicPr>
        <p:blipFill>
          <a:blip r:embed="rId5" cstate="print"/>
          <a:stretch>
            <a:fillRect/>
          </a:stretch>
        </p:blipFill>
        <p:spPr>
          <a:xfrm>
            <a:off x="384047" y="2097024"/>
            <a:ext cx="993647" cy="995172"/>
          </a:xfrm>
          <a:prstGeom prst="rect">
            <a:avLst/>
          </a:prstGeom>
        </p:spPr>
      </p:pic>
      <p:sp>
        <p:nvSpPr>
          <p:cNvPr id="13" name="object 13"/>
          <p:cNvSpPr txBox="1"/>
          <p:nvPr/>
        </p:nvSpPr>
        <p:spPr>
          <a:xfrm>
            <a:off x="353364" y="5351526"/>
            <a:ext cx="1078230" cy="1094740"/>
          </a:xfrm>
          <a:prstGeom prst="rect">
            <a:avLst/>
          </a:prstGeom>
        </p:spPr>
        <p:txBody>
          <a:bodyPr vert="horz" wrap="square" lIns="0" tIns="12065" rIns="0" bIns="0" rtlCol="0">
            <a:spAutoFit/>
          </a:bodyPr>
          <a:lstStyle/>
          <a:p>
            <a:pPr marR="26670" algn="ctr">
              <a:lnSpc>
                <a:spcPct val="100000"/>
              </a:lnSpc>
              <a:spcBef>
                <a:spcPts val="95"/>
              </a:spcBef>
            </a:pPr>
            <a:r>
              <a:rPr sz="4000" b="1" spc="-10" dirty="0" smtClean="0">
                <a:solidFill>
                  <a:srgbClr val="FFFFFF"/>
                </a:solidFill>
                <a:latin typeface="Arial"/>
                <a:cs typeface="Arial"/>
              </a:rPr>
              <a:t>1</a:t>
            </a:r>
            <a:r>
              <a:rPr lang="ru-RU" sz="4000" b="1" spc="-10" dirty="0" smtClean="0">
                <a:solidFill>
                  <a:srgbClr val="FFFFFF"/>
                </a:solidFill>
                <a:latin typeface="Arial"/>
                <a:cs typeface="Arial"/>
              </a:rPr>
              <a:t>7</a:t>
            </a:r>
            <a:endParaRPr sz="4000" dirty="0">
              <a:latin typeface="Arial"/>
              <a:cs typeface="Arial"/>
            </a:endParaRPr>
          </a:p>
          <a:p>
            <a:pPr algn="ctr">
              <a:lnSpc>
                <a:spcPct val="100000"/>
              </a:lnSpc>
              <a:spcBef>
                <a:spcPts val="1939"/>
              </a:spcBef>
            </a:pPr>
            <a:r>
              <a:rPr sz="1400" b="1" spc="-15" dirty="0">
                <a:solidFill>
                  <a:srgbClr val="235676"/>
                </a:solidFill>
                <a:latin typeface="Arial"/>
                <a:cs typeface="Arial"/>
              </a:rPr>
              <a:t>Библиотеки</a:t>
            </a:r>
            <a:endParaRPr sz="1400" dirty="0">
              <a:latin typeface="Arial"/>
              <a:cs typeface="Arial"/>
            </a:endParaRPr>
          </a:p>
        </p:txBody>
      </p:sp>
      <p:sp>
        <p:nvSpPr>
          <p:cNvPr id="14" name="object 14"/>
          <p:cNvSpPr txBox="1"/>
          <p:nvPr/>
        </p:nvSpPr>
        <p:spPr>
          <a:xfrm>
            <a:off x="272592" y="3663442"/>
            <a:ext cx="1273810" cy="1316355"/>
          </a:xfrm>
          <a:prstGeom prst="rect">
            <a:avLst/>
          </a:prstGeom>
        </p:spPr>
        <p:txBody>
          <a:bodyPr vert="horz" wrap="square" lIns="0" tIns="12065" rIns="0" bIns="0" rtlCol="0">
            <a:spAutoFit/>
          </a:bodyPr>
          <a:lstStyle/>
          <a:p>
            <a:pPr marL="288290">
              <a:lnSpc>
                <a:spcPct val="100000"/>
              </a:lnSpc>
              <a:spcBef>
                <a:spcPts val="95"/>
              </a:spcBef>
            </a:pPr>
            <a:r>
              <a:rPr sz="4000" b="1" spc="-10" dirty="0">
                <a:solidFill>
                  <a:srgbClr val="FFFFFF"/>
                </a:solidFill>
                <a:latin typeface="Arial"/>
                <a:cs typeface="Arial"/>
              </a:rPr>
              <a:t>14</a:t>
            </a:r>
            <a:endParaRPr sz="4000">
              <a:latin typeface="Arial"/>
              <a:cs typeface="Arial"/>
            </a:endParaRPr>
          </a:p>
          <a:p>
            <a:pPr marL="219710" marR="5080" indent="-207645">
              <a:lnSpc>
                <a:spcPct val="100000"/>
              </a:lnSpc>
              <a:spcBef>
                <a:spcPts val="2010"/>
              </a:spcBef>
            </a:pPr>
            <a:r>
              <a:rPr sz="1400" b="1" spc="-15" dirty="0">
                <a:solidFill>
                  <a:srgbClr val="235676"/>
                </a:solidFill>
                <a:latin typeface="Arial"/>
                <a:cs typeface="Arial"/>
              </a:rPr>
              <a:t>Клубы</a:t>
            </a:r>
            <a:r>
              <a:rPr sz="1400" b="1" spc="-10" dirty="0">
                <a:solidFill>
                  <a:srgbClr val="235676"/>
                </a:solidFill>
                <a:latin typeface="Arial"/>
                <a:cs typeface="Arial"/>
              </a:rPr>
              <a:t> </a:t>
            </a:r>
            <a:r>
              <a:rPr sz="1400" b="1" dirty="0">
                <a:solidFill>
                  <a:srgbClr val="235676"/>
                </a:solidFill>
                <a:latin typeface="Arial"/>
                <a:cs typeface="Arial"/>
              </a:rPr>
              <a:t>и</a:t>
            </a:r>
            <a:r>
              <a:rPr sz="1400" b="1" spc="-45" dirty="0">
                <a:solidFill>
                  <a:srgbClr val="235676"/>
                </a:solidFill>
                <a:latin typeface="Arial"/>
                <a:cs typeface="Arial"/>
              </a:rPr>
              <a:t> </a:t>
            </a:r>
            <a:r>
              <a:rPr sz="1400" b="1" spc="-10" dirty="0">
                <a:solidFill>
                  <a:srgbClr val="235676"/>
                </a:solidFill>
                <a:latin typeface="Arial"/>
                <a:cs typeface="Arial"/>
              </a:rPr>
              <a:t>Дома </a:t>
            </a:r>
            <a:r>
              <a:rPr sz="1400" b="1" spc="-375" dirty="0">
                <a:solidFill>
                  <a:srgbClr val="235676"/>
                </a:solidFill>
                <a:latin typeface="Arial"/>
                <a:cs typeface="Arial"/>
              </a:rPr>
              <a:t> </a:t>
            </a:r>
            <a:r>
              <a:rPr sz="1400" b="1" spc="-30" dirty="0">
                <a:solidFill>
                  <a:srgbClr val="235676"/>
                </a:solidFill>
                <a:latin typeface="Arial"/>
                <a:cs typeface="Arial"/>
              </a:rPr>
              <a:t>культуры</a:t>
            </a:r>
            <a:endParaRPr sz="1400">
              <a:latin typeface="Arial"/>
              <a:cs typeface="Arial"/>
            </a:endParaRPr>
          </a:p>
        </p:txBody>
      </p:sp>
      <p:sp>
        <p:nvSpPr>
          <p:cNvPr id="15" name="object 15"/>
          <p:cNvSpPr txBox="1"/>
          <p:nvPr/>
        </p:nvSpPr>
        <p:spPr>
          <a:xfrm>
            <a:off x="628904" y="2250440"/>
            <a:ext cx="560070" cy="1116965"/>
          </a:xfrm>
          <a:prstGeom prst="rect">
            <a:avLst/>
          </a:prstGeom>
        </p:spPr>
        <p:txBody>
          <a:bodyPr vert="horz" wrap="square" lIns="0" tIns="13335" rIns="0" bIns="0" rtlCol="0">
            <a:spAutoFit/>
          </a:bodyPr>
          <a:lstStyle/>
          <a:p>
            <a:pPr marL="83185">
              <a:lnSpc>
                <a:spcPct val="100000"/>
              </a:lnSpc>
              <a:spcBef>
                <a:spcPts val="105"/>
              </a:spcBef>
            </a:pPr>
            <a:r>
              <a:rPr sz="4400" b="1" dirty="0">
                <a:solidFill>
                  <a:srgbClr val="FFFFFF"/>
                </a:solidFill>
                <a:latin typeface="Arial"/>
                <a:cs typeface="Arial"/>
              </a:rPr>
              <a:t>1</a:t>
            </a:r>
            <a:endParaRPr sz="4400">
              <a:latin typeface="Arial"/>
              <a:cs typeface="Arial"/>
            </a:endParaRPr>
          </a:p>
          <a:p>
            <a:pPr marL="12700">
              <a:lnSpc>
                <a:spcPct val="100000"/>
              </a:lnSpc>
              <a:spcBef>
                <a:spcPts val="1630"/>
              </a:spcBef>
            </a:pPr>
            <a:r>
              <a:rPr sz="1400" b="1" spc="15" dirty="0">
                <a:solidFill>
                  <a:srgbClr val="235676"/>
                </a:solidFill>
                <a:latin typeface="Arial"/>
                <a:cs typeface="Arial"/>
              </a:rPr>
              <a:t>М</a:t>
            </a:r>
            <a:r>
              <a:rPr sz="1400" b="1" spc="-75" dirty="0">
                <a:solidFill>
                  <a:srgbClr val="235676"/>
                </a:solidFill>
                <a:latin typeface="Arial"/>
                <a:cs typeface="Arial"/>
              </a:rPr>
              <a:t>у</a:t>
            </a:r>
            <a:r>
              <a:rPr sz="1400" b="1" spc="-30" dirty="0">
                <a:solidFill>
                  <a:srgbClr val="235676"/>
                </a:solidFill>
                <a:latin typeface="Arial"/>
                <a:cs typeface="Arial"/>
              </a:rPr>
              <a:t>з</a:t>
            </a:r>
            <a:r>
              <a:rPr sz="1400" b="1" spc="-5" dirty="0">
                <a:solidFill>
                  <a:srgbClr val="235676"/>
                </a:solidFill>
                <a:latin typeface="Arial"/>
                <a:cs typeface="Arial"/>
              </a:rPr>
              <a:t>еи</a:t>
            </a:r>
            <a:endParaRPr sz="1400">
              <a:latin typeface="Arial"/>
              <a:cs typeface="Arial"/>
            </a:endParaRPr>
          </a:p>
        </p:txBody>
      </p:sp>
      <p:sp>
        <p:nvSpPr>
          <p:cNvPr id="20" name="object 20"/>
          <p:cNvSpPr txBox="1"/>
          <p:nvPr/>
        </p:nvSpPr>
        <p:spPr>
          <a:xfrm>
            <a:off x="1420796" y="2852731"/>
            <a:ext cx="2071702" cy="382156"/>
          </a:xfrm>
          <a:prstGeom prst="rect">
            <a:avLst/>
          </a:prstGeom>
        </p:spPr>
        <p:txBody>
          <a:bodyPr vert="horz" wrap="square" lIns="0" tIns="12700" rIns="0" bIns="0" rtlCol="0">
            <a:spAutoFit/>
          </a:bodyPr>
          <a:lstStyle/>
          <a:p>
            <a:pPr marL="803275" marR="5080" indent="-791210" algn="ctr">
              <a:lnSpc>
                <a:spcPct val="100000"/>
              </a:lnSpc>
              <a:spcBef>
                <a:spcPts val="100"/>
              </a:spcBef>
            </a:pPr>
            <a:r>
              <a:rPr sz="1200" b="1" spc="-10" smtClean="0">
                <a:solidFill>
                  <a:srgbClr val="FFFFFF"/>
                </a:solidFill>
                <a:latin typeface="Arial"/>
                <a:cs typeface="Arial"/>
              </a:rPr>
              <a:t>Сычевский</a:t>
            </a:r>
            <a:r>
              <a:rPr lang="ru-RU" sz="1200" b="1" spc="-10" dirty="0" smtClean="0">
                <a:solidFill>
                  <a:srgbClr val="FFFFFF"/>
                </a:solidFill>
                <a:latin typeface="Arial"/>
                <a:cs typeface="Arial"/>
              </a:rPr>
              <a:t>  </a:t>
            </a:r>
            <a:r>
              <a:rPr sz="1200" b="1" spc="-5" smtClean="0">
                <a:solidFill>
                  <a:srgbClr val="FFFFFF"/>
                </a:solidFill>
                <a:latin typeface="Arial"/>
                <a:cs typeface="Arial"/>
              </a:rPr>
              <a:t>краеведческий</a:t>
            </a:r>
            <a:r>
              <a:rPr lang="ru-RU" sz="1200" b="1" spc="-5" dirty="0" smtClean="0">
                <a:solidFill>
                  <a:srgbClr val="FFFFFF"/>
                </a:solidFill>
                <a:latin typeface="Arial"/>
                <a:cs typeface="Arial"/>
              </a:rPr>
              <a:t> </a:t>
            </a:r>
            <a:r>
              <a:rPr sz="1200" b="1" spc="-15" smtClean="0">
                <a:solidFill>
                  <a:srgbClr val="FFFFFF"/>
                </a:solidFill>
                <a:latin typeface="Arial"/>
                <a:cs typeface="Arial"/>
              </a:rPr>
              <a:t>мзей</a:t>
            </a:r>
            <a:endParaRPr sz="1200">
              <a:latin typeface="Arial"/>
              <a:cs typeface="Arial"/>
            </a:endParaRPr>
          </a:p>
        </p:txBody>
      </p:sp>
      <p:sp>
        <p:nvSpPr>
          <p:cNvPr id="24" name="object 24"/>
          <p:cNvSpPr txBox="1"/>
          <p:nvPr/>
        </p:nvSpPr>
        <p:spPr>
          <a:xfrm>
            <a:off x="3992564" y="2924169"/>
            <a:ext cx="1993264"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Сычевский</a:t>
            </a:r>
            <a:r>
              <a:rPr sz="1200" b="1" spc="-20" dirty="0">
                <a:solidFill>
                  <a:srgbClr val="FFFFFF"/>
                </a:solidFill>
                <a:latin typeface="Arial"/>
                <a:cs typeface="Arial"/>
              </a:rPr>
              <a:t> </a:t>
            </a:r>
            <a:r>
              <a:rPr sz="1200" b="1" spc="-5" dirty="0">
                <a:solidFill>
                  <a:srgbClr val="FFFFFF"/>
                </a:solidFill>
                <a:latin typeface="Arial"/>
                <a:cs typeface="Arial"/>
              </a:rPr>
              <a:t>Дом </a:t>
            </a:r>
            <a:r>
              <a:rPr sz="1200" b="1" spc="-25" dirty="0">
                <a:solidFill>
                  <a:srgbClr val="FFFFFF"/>
                </a:solidFill>
                <a:latin typeface="Arial"/>
                <a:cs typeface="Arial"/>
              </a:rPr>
              <a:t>культуры</a:t>
            </a:r>
            <a:endParaRPr sz="1200">
              <a:latin typeface="Arial"/>
              <a:cs typeface="Arial"/>
            </a:endParaRPr>
          </a:p>
        </p:txBody>
      </p:sp>
      <p:pic>
        <p:nvPicPr>
          <p:cNvPr id="25" name="object 25"/>
          <p:cNvPicPr/>
          <p:nvPr/>
        </p:nvPicPr>
        <p:blipFill>
          <a:blip r:embed="rId6" cstate="print"/>
          <a:stretch>
            <a:fillRect/>
          </a:stretch>
        </p:blipFill>
        <p:spPr>
          <a:xfrm>
            <a:off x="181355" y="163068"/>
            <a:ext cx="644651" cy="814684"/>
          </a:xfrm>
          <a:prstGeom prst="rect">
            <a:avLst/>
          </a:prstGeom>
        </p:spPr>
      </p:pic>
      <p:sp>
        <p:nvSpPr>
          <p:cNvPr id="26" name="object 26"/>
          <p:cNvSpPr txBox="1"/>
          <p:nvPr/>
        </p:nvSpPr>
        <p:spPr>
          <a:xfrm>
            <a:off x="2367533" y="3416935"/>
            <a:ext cx="4220210" cy="3167534"/>
          </a:xfrm>
          <a:prstGeom prst="rect">
            <a:avLst/>
          </a:prstGeom>
        </p:spPr>
        <p:txBody>
          <a:bodyPr vert="horz" wrap="square" lIns="0" tIns="12700" rIns="0" bIns="0" rtlCol="0">
            <a:spAutoFit/>
          </a:bodyPr>
          <a:lstStyle/>
          <a:p>
            <a:pPr algn="ctr">
              <a:lnSpc>
                <a:spcPts val="2155"/>
              </a:lnSpc>
              <a:spcBef>
                <a:spcPts val="100"/>
              </a:spcBef>
            </a:pPr>
            <a:r>
              <a:rPr sz="1800" dirty="0">
                <a:latin typeface="Arial"/>
                <a:cs typeface="Arial"/>
              </a:rPr>
              <a:t>В </a:t>
            </a:r>
            <a:r>
              <a:rPr sz="1800" spc="-10" smtClean="0">
                <a:latin typeface="Arial"/>
                <a:cs typeface="Arial"/>
              </a:rPr>
              <a:t>20</a:t>
            </a:r>
            <a:r>
              <a:rPr lang="ru-RU" sz="1800" spc="-10" dirty="0" smtClean="0">
                <a:latin typeface="Arial"/>
                <a:cs typeface="Arial"/>
              </a:rPr>
              <a:t>24</a:t>
            </a:r>
            <a:r>
              <a:rPr sz="1800" spc="10" smtClean="0">
                <a:latin typeface="Arial"/>
                <a:cs typeface="Arial"/>
              </a:rPr>
              <a:t> </a:t>
            </a:r>
            <a:r>
              <a:rPr sz="1800" spc="-215" dirty="0">
                <a:latin typeface="Arial"/>
                <a:cs typeface="Arial"/>
              </a:rPr>
              <a:t>г</a:t>
            </a:r>
            <a:r>
              <a:rPr sz="1800" dirty="0">
                <a:latin typeface="Arial"/>
                <a:cs typeface="Arial"/>
              </a:rPr>
              <a:t>. </a:t>
            </a:r>
            <a:r>
              <a:rPr sz="1800" spc="-10" dirty="0">
                <a:latin typeface="Arial"/>
                <a:cs typeface="Arial"/>
              </a:rPr>
              <a:t>п</a:t>
            </a:r>
            <a:r>
              <a:rPr sz="1800" spc="-5" dirty="0">
                <a:latin typeface="Arial"/>
                <a:cs typeface="Arial"/>
              </a:rPr>
              <a:t>р</a:t>
            </a:r>
            <a:r>
              <a:rPr sz="1800" spc="-10" dirty="0">
                <a:latin typeface="Arial"/>
                <a:cs typeface="Arial"/>
              </a:rPr>
              <a:t>о</a:t>
            </a:r>
            <a:r>
              <a:rPr sz="1800" spc="-25" dirty="0">
                <a:latin typeface="Arial"/>
                <a:cs typeface="Arial"/>
              </a:rPr>
              <a:t>в</a:t>
            </a:r>
            <a:r>
              <a:rPr sz="1800" spc="-45" dirty="0">
                <a:latin typeface="Arial"/>
                <a:cs typeface="Arial"/>
              </a:rPr>
              <a:t>е</a:t>
            </a:r>
            <a:r>
              <a:rPr sz="1800" dirty="0">
                <a:latin typeface="Arial"/>
                <a:cs typeface="Arial"/>
              </a:rPr>
              <a:t>д</a:t>
            </a:r>
            <a:r>
              <a:rPr sz="1800" spc="-5" dirty="0">
                <a:latin typeface="Arial"/>
                <a:cs typeface="Arial"/>
              </a:rPr>
              <a:t>ено</a:t>
            </a:r>
            <a:endParaRPr sz="1800" dirty="0">
              <a:latin typeface="Arial"/>
              <a:cs typeface="Arial"/>
            </a:endParaRPr>
          </a:p>
          <a:p>
            <a:pPr algn="ctr">
              <a:lnSpc>
                <a:spcPts val="2875"/>
              </a:lnSpc>
            </a:pPr>
            <a:r>
              <a:rPr sz="2400" b="1" spc="-5">
                <a:solidFill>
                  <a:srgbClr val="40B640"/>
                </a:solidFill>
                <a:latin typeface="Arial"/>
                <a:cs typeface="Arial"/>
              </a:rPr>
              <a:t>5</a:t>
            </a:r>
            <a:r>
              <a:rPr sz="2400" b="1" spc="-15">
                <a:solidFill>
                  <a:srgbClr val="40B640"/>
                </a:solidFill>
                <a:latin typeface="Arial"/>
                <a:cs typeface="Arial"/>
              </a:rPr>
              <a:t> </a:t>
            </a:r>
            <a:r>
              <a:rPr sz="2400" b="1" spc="-5" smtClean="0">
                <a:solidFill>
                  <a:srgbClr val="40B640"/>
                </a:solidFill>
                <a:latin typeface="Arial"/>
                <a:cs typeface="Arial"/>
              </a:rPr>
              <a:t>7</a:t>
            </a:r>
            <a:r>
              <a:rPr lang="ru-RU" sz="2400" b="1" spc="-5" dirty="0" smtClean="0">
                <a:solidFill>
                  <a:srgbClr val="40B640"/>
                </a:solidFill>
                <a:latin typeface="Arial"/>
                <a:cs typeface="Arial"/>
              </a:rPr>
              <a:t>27</a:t>
            </a:r>
            <a:r>
              <a:rPr sz="2400" b="1" spc="-10" smtClean="0">
                <a:solidFill>
                  <a:srgbClr val="40B640"/>
                </a:solidFill>
                <a:latin typeface="Arial"/>
                <a:cs typeface="Arial"/>
              </a:rPr>
              <a:t> </a:t>
            </a:r>
            <a:r>
              <a:rPr sz="1800" spc="-5" dirty="0">
                <a:latin typeface="Arial"/>
                <a:cs typeface="Arial"/>
              </a:rPr>
              <a:t>мероприятий </a:t>
            </a:r>
            <a:r>
              <a:rPr sz="1800" dirty="0">
                <a:latin typeface="Arial"/>
                <a:cs typeface="Arial"/>
              </a:rPr>
              <a:t>в</a:t>
            </a:r>
            <a:r>
              <a:rPr sz="1800" spc="-5" dirty="0">
                <a:latin typeface="Arial"/>
                <a:cs typeface="Arial"/>
              </a:rPr>
              <a:t> сфере</a:t>
            </a:r>
            <a:r>
              <a:rPr sz="1800" spc="-15" dirty="0">
                <a:latin typeface="Arial"/>
                <a:cs typeface="Arial"/>
              </a:rPr>
              <a:t> </a:t>
            </a:r>
            <a:r>
              <a:rPr sz="1800" spc="-30" dirty="0">
                <a:latin typeface="Arial"/>
                <a:cs typeface="Arial"/>
              </a:rPr>
              <a:t>культуры</a:t>
            </a:r>
            <a:endParaRPr sz="1800" dirty="0">
              <a:latin typeface="Arial"/>
              <a:cs typeface="Arial"/>
            </a:endParaRPr>
          </a:p>
          <a:p>
            <a:pPr marL="906144" marR="108585" indent="-247015">
              <a:lnSpc>
                <a:spcPct val="100000"/>
              </a:lnSpc>
              <a:spcBef>
                <a:spcPts val="1270"/>
              </a:spcBef>
            </a:pPr>
            <a:r>
              <a:rPr sz="1800">
                <a:latin typeface="Arial"/>
                <a:cs typeface="Arial"/>
              </a:rPr>
              <a:t>В </a:t>
            </a:r>
            <a:r>
              <a:rPr lang="ru-RU" sz="2400" b="1" spc="-10" dirty="0" smtClean="0">
                <a:solidFill>
                  <a:srgbClr val="40B640"/>
                </a:solidFill>
                <a:latin typeface="Arial"/>
                <a:cs typeface="Arial"/>
              </a:rPr>
              <a:t>125</a:t>
            </a:r>
            <a:r>
              <a:rPr sz="2400" b="1" spc="-275" smtClean="0">
                <a:solidFill>
                  <a:srgbClr val="40B640"/>
                </a:solidFill>
                <a:latin typeface="Arial"/>
                <a:cs typeface="Arial"/>
              </a:rPr>
              <a:t> </a:t>
            </a:r>
            <a:r>
              <a:rPr sz="1800" spc="25" dirty="0">
                <a:latin typeface="Arial"/>
                <a:cs typeface="Arial"/>
              </a:rPr>
              <a:t>к</a:t>
            </a:r>
            <a:r>
              <a:rPr sz="1800" dirty="0">
                <a:latin typeface="Arial"/>
                <a:cs typeface="Arial"/>
              </a:rPr>
              <a:t>лубных</a:t>
            </a:r>
            <a:r>
              <a:rPr sz="1800" spc="15" dirty="0">
                <a:latin typeface="Arial"/>
                <a:cs typeface="Arial"/>
              </a:rPr>
              <a:t> </a:t>
            </a:r>
            <a:r>
              <a:rPr sz="1800" spc="-5" dirty="0">
                <a:latin typeface="Arial"/>
                <a:cs typeface="Arial"/>
              </a:rPr>
              <a:t>фо</a:t>
            </a:r>
            <a:r>
              <a:rPr sz="1800" spc="-10" dirty="0">
                <a:latin typeface="Arial"/>
                <a:cs typeface="Arial"/>
              </a:rPr>
              <a:t>р</a:t>
            </a:r>
            <a:r>
              <a:rPr sz="1800" dirty="0">
                <a:latin typeface="Arial"/>
                <a:cs typeface="Arial"/>
              </a:rPr>
              <a:t>ми</a:t>
            </a:r>
            <a:r>
              <a:rPr sz="1800" spc="-5" dirty="0">
                <a:latin typeface="Arial"/>
                <a:cs typeface="Arial"/>
              </a:rPr>
              <a:t>ро</a:t>
            </a:r>
            <a:r>
              <a:rPr sz="1800" spc="-30" dirty="0">
                <a:latin typeface="Arial"/>
                <a:cs typeface="Arial"/>
              </a:rPr>
              <a:t>в</a:t>
            </a:r>
            <a:r>
              <a:rPr sz="1800" spc="-5" dirty="0">
                <a:latin typeface="Arial"/>
                <a:cs typeface="Arial"/>
              </a:rPr>
              <a:t>аниях  </a:t>
            </a:r>
            <a:r>
              <a:rPr sz="1800" spc="-10" err="1">
                <a:latin typeface="Arial"/>
                <a:cs typeface="Arial"/>
              </a:rPr>
              <a:t>занимаются</a:t>
            </a:r>
            <a:r>
              <a:rPr sz="1800" spc="-20">
                <a:latin typeface="Arial"/>
                <a:cs typeface="Arial"/>
              </a:rPr>
              <a:t> </a:t>
            </a:r>
            <a:r>
              <a:rPr lang="ru-RU" sz="2400" b="1" spc="-5" dirty="0" smtClean="0">
                <a:solidFill>
                  <a:srgbClr val="40B640"/>
                </a:solidFill>
                <a:latin typeface="Arial"/>
                <a:cs typeface="Arial"/>
              </a:rPr>
              <a:t>1148</a:t>
            </a:r>
            <a:r>
              <a:rPr sz="2400" b="1" spc="-5" smtClean="0">
                <a:solidFill>
                  <a:srgbClr val="40B640"/>
                </a:solidFill>
                <a:latin typeface="Arial"/>
                <a:cs typeface="Arial"/>
              </a:rPr>
              <a:t> </a:t>
            </a:r>
            <a:r>
              <a:rPr sz="1800" spc="-15" dirty="0">
                <a:latin typeface="Arial"/>
                <a:cs typeface="Arial"/>
              </a:rPr>
              <a:t>человек</a:t>
            </a:r>
            <a:endParaRPr sz="1800" dirty="0">
              <a:latin typeface="Arial"/>
              <a:cs typeface="Arial"/>
            </a:endParaRPr>
          </a:p>
          <a:p>
            <a:pPr algn="ctr">
              <a:lnSpc>
                <a:spcPts val="2155"/>
              </a:lnSpc>
              <a:spcBef>
                <a:spcPts val="1914"/>
              </a:spcBef>
            </a:pPr>
            <a:r>
              <a:rPr sz="1800" dirty="0">
                <a:latin typeface="Arial"/>
                <a:cs typeface="Arial"/>
              </a:rPr>
              <a:t>В</a:t>
            </a:r>
            <a:r>
              <a:rPr sz="1800" spc="-5" dirty="0">
                <a:latin typeface="Arial"/>
                <a:cs typeface="Arial"/>
              </a:rPr>
              <a:t> </a:t>
            </a:r>
            <a:r>
              <a:rPr sz="1800" spc="-15" dirty="0">
                <a:latin typeface="Arial"/>
                <a:cs typeface="Arial"/>
              </a:rPr>
              <a:t>библиотеках</a:t>
            </a:r>
            <a:r>
              <a:rPr sz="1800" spc="-40" dirty="0">
                <a:latin typeface="Arial"/>
                <a:cs typeface="Arial"/>
              </a:rPr>
              <a:t> </a:t>
            </a:r>
            <a:r>
              <a:rPr sz="1800" spc="-10" dirty="0">
                <a:latin typeface="Arial"/>
                <a:cs typeface="Arial"/>
              </a:rPr>
              <a:t>зарегистрировано</a:t>
            </a:r>
            <a:endParaRPr sz="1800" dirty="0">
              <a:latin typeface="Arial"/>
              <a:cs typeface="Arial"/>
            </a:endParaRPr>
          </a:p>
          <a:p>
            <a:pPr algn="ctr">
              <a:lnSpc>
                <a:spcPts val="2875"/>
              </a:lnSpc>
            </a:pPr>
            <a:r>
              <a:rPr sz="2400" b="1" spc="-5">
                <a:solidFill>
                  <a:srgbClr val="40B640"/>
                </a:solidFill>
                <a:latin typeface="Arial"/>
                <a:cs typeface="Arial"/>
              </a:rPr>
              <a:t>10</a:t>
            </a:r>
            <a:r>
              <a:rPr sz="2400" b="1" spc="-20">
                <a:solidFill>
                  <a:srgbClr val="40B640"/>
                </a:solidFill>
                <a:latin typeface="Arial"/>
                <a:cs typeface="Arial"/>
              </a:rPr>
              <a:t> </a:t>
            </a:r>
            <a:r>
              <a:rPr lang="ru-RU" sz="2400" b="1" spc="-5" dirty="0" smtClean="0">
                <a:solidFill>
                  <a:srgbClr val="40B640"/>
                </a:solidFill>
                <a:latin typeface="Arial"/>
                <a:cs typeface="Arial"/>
              </a:rPr>
              <a:t>488</a:t>
            </a:r>
            <a:r>
              <a:rPr sz="2400" b="1" spc="-10" smtClean="0">
                <a:solidFill>
                  <a:srgbClr val="40B640"/>
                </a:solidFill>
                <a:latin typeface="Arial"/>
                <a:cs typeface="Arial"/>
              </a:rPr>
              <a:t> </a:t>
            </a:r>
            <a:r>
              <a:rPr sz="1800" spc="-20" dirty="0">
                <a:latin typeface="Arial"/>
                <a:cs typeface="Arial"/>
              </a:rPr>
              <a:t>читателей,</a:t>
            </a:r>
            <a:endParaRPr sz="1800" dirty="0">
              <a:latin typeface="Arial"/>
              <a:cs typeface="Arial"/>
            </a:endParaRPr>
          </a:p>
          <a:p>
            <a:pPr algn="ctr">
              <a:lnSpc>
                <a:spcPct val="100000"/>
              </a:lnSpc>
              <a:spcBef>
                <a:spcPts val="385"/>
              </a:spcBef>
            </a:pPr>
            <a:r>
              <a:rPr lang="ru-RU" sz="1800" spc="-10" dirty="0" smtClean="0">
                <a:latin typeface="Arial"/>
                <a:cs typeface="Arial"/>
              </a:rPr>
              <a:t>К</a:t>
            </a:r>
            <a:r>
              <a:rPr sz="1800" spc="-10" smtClean="0">
                <a:latin typeface="Arial"/>
                <a:cs typeface="Arial"/>
              </a:rPr>
              <a:t>ниговыдача</a:t>
            </a:r>
            <a:r>
              <a:rPr lang="ru-RU" sz="1800" spc="-10" dirty="0" smtClean="0">
                <a:latin typeface="Arial"/>
                <a:cs typeface="Arial"/>
              </a:rPr>
              <a:t> составляет</a:t>
            </a:r>
            <a:r>
              <a:rPr sz="1800" spc="260" smtClean="0">
                <a:latin typeface="Arial"/>
                <a:cs typeface="Arial"/>
              </a:rPr>
              <a:t> </a:t>
            </a:r>
            <a:r>
              <a:rPr lang="ru-RU" sz="2400" b="1" spc="-5" dirty="0" smtClean="0">
                <a:solidFill>
                  <a:srgbClr val="40B640"/>
                </a:solidFill>
                <a:latin typeface="Arial"/>
                <a:cs typeface="Arial"/>
              </a:rPr>
              <a:t>246002</a:t>
            </a:r>
            <a:r>
              <a:rPr sz="2400" b="1" smtClean="0">
                <a:solidFill>
                  <a:srgbClr val="40B640"/>
                </a:solidFill>
                <a:latin typeface="Arial"/>
                <a:cs typeface="Arial"/>
              </a:rPr>
              <a:t> </a:t>
            </a:r>
            <a:r>
              <a:rPr sz="1800" spc="-5" dirty="0">
                <a:latin typeface="Arial"/>
                <a:cs typeface="Arial"/>
              </a:rPr>
              <a:t>экземпляров</a:t>
            </a:r>
            <a:endParaRPr sz="1800" dirty="0">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27</a:t>
            </a:fld>
            <a:endParaRPr spc="-5" dirty="0"/>
          </a:p>
        </p:txBody>
      </p:sp>
      <p:grpSp>
        <p:nvGrpSpPr>
          <p:cNvPr id="32" name="object 3"/>
          <p:cNvGrpSpPr/>
          <p:nvPr/>
        </p:nvGrpSpPr>
        <p:grpSpPr>
          <a:xfrm>
            <a:off x="1492234" y="1066781"/>
            <a:ext cx="3906751" cy="1638447"/>
            <a:chOff x="2019300" y="1277112"/>
            <a:chExt cx="4779645" cy="1849120"/>
          </a:xfrm>
        </p:grpSpPr>
        <p:pic>
          <p:nvPicPr>
            <p:cNvPr id="33" name="object 4"/>
            <p:cNvPicPr/>
            <p:nvPr/>
          </p:nvPicPr>
          <p:blipFill>
            <a:blip r:embed="rId7" cstate="print"/>
            <a:stretch>
              <a:fillRect/>
            </a:stretch>
          </p:blipFill>
          <p:spPr>
            <a:xfrm>
              <a:off x="4206239" y="1315212"/>
              <a:ext cx="2554223" cy="1498091"/>
            </a:xfrm>
            <a:prstGeom prst="rect">
              <a:avLst/>
            </a:prstGeom>
          </p:spPr>
        </p:pic>
        <p:sp>
          <p:nvSpPr>
            <p:cNvPr id="34" name="object 5"/>
            <p:cNvSpPr/>
            <p:nvPr/>
          </p:nvSpPr>
          <p:spPr>
            <a:xfrm>
              <a:off x="4187189" y="1296162"/>
              <a:ext cx="2592705" cy="1536700"/>
            </a:xfrm>
            <a:custGeom>
              <a:avLst/>
              <a:gdLst/>
              <a:ahLst/>
              <a:cxnLst/>
              <a:rect l="l" t="t" r="r" b="b"/>
              <a:pathLst>
                <a:path w="2592704" h="1536700">
                  <a:moveTo>
                    <a:pt x="0" y="1536191"/>
                  </a:moveTo>
                  <a:lnTo>
                    <a:pt x="2592323" y="1536191"/>
                  </a:lnTo>
                  <a:lnTo>
                    <a:pt x="2592323" y="0"/>
                  </a:lnTo>
                  <a:lnTo>
                    <a:pt x="0" y="0"/>
                  </a:lnTo>
                  <a:lnTo>
                    <a:pt x="0" y="1536191"/>
                  </a:lnTo>
                  <a:close/>
                </a:path>
              </a:pathLst>
            </a:custGeom>
            <a:ln w="38100">
              <a:solidFill>
                <a:srgbClr val="00AFEF"/>
              </a:solidFill>
            </a:ln>
          </p:spPr>
          <p:txBody>
            <a:bodyPr wrap="square" lIns="0" tIns="0" rIns="0" bIns="0" rtlCol="0"/>
            <a:lstStyle/>
            <a:p>
              <a:endParaRPr/>
            </a:p>
          </p:txBody>
        </p:sp>
        <p:pic>
          <p:nvPicPr>
            <p:cNvPr id="35" name="object 6"/>
            <p:cNvPicPr/>
            <p:nvPr/>
          </p:nvPicPr>
          <p:blipFill>
            <a:blip r:embed="rId8" cstate="print"/>
            <a:stretch>
              <a:fillRect/>
            </a:stretch>
          </p:blipFill>
          <p:spPr>
            <a:xfrm>
              <a:off x="2057400" y="1551432"/>
              <a:ext cx="2343912" cy="1536191"/>
            </a:xfrm>
            <a:prstGeom prst="rect">
              <a:avLst/>
            </a:prstGeom>
          </p:spPr>
        </p:pic>
        <p:sp>
          <p:nvSpPr>
            <p:cNvPr id="36" name="object 7"/>
            <p:cNvSpPr/>
            <p:nvPr/>
          </p:nvSpPr>
          <p:spPr>
            <a:xfrm>
              <a:off x="2038350" y="1532382"/>
              <a:ext cx="2382520" cy="1574800"/>
            </a:xfrm>
            <a:custGeom>
              <a:avLst/>
              <a:gdLst/>
              <a:ahLst/>
              <a:cxnLst/>
              <a:rect l="l" t="t" r="r" b="b"/>
              <a:pathLst>
                <a:path w="2382520" h="1574800">
                  <a:moveTo>
                    <a:pt x="0" y="1574291"/>
                  </a:moveTo>
                  <a:lnTo>
                    <a:pt x="2382012" y="1574291"/>
                  </a:lnTo>
                  <a:lnTo>
                    <a:pt x="2382012" y="0"/>
                  </a:lnTo>
                  <a:lnTo>
                    <a:pt x="0" y="0"/>
                  </a:lnTo>
                  <a:lnTo>
                    <a:pt x="0" y="1574291"/>
                  </a:lnTo>
                  <a:close/>
                </a:path>
              </a:pathLst>
            </a:custGeom>
            <a:ln w="38100">
              <a:solidFill>
                <a:srgbClr val="00AFEF"/>
              </a:solidFill>
            </a:ln>
          </p:spPr>
          <p:txBody>
            <a:bodyPr wrap="square" lIns="0" tIns="0" rIns="0" bIns="0" rtlCol="0"/>
            <a:lstStyle/>
            <a:p>
              <a:endParaRPr/>
            </a:p>
          </p:txBody>
        </p:sp>
      </p:grpSp>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8448" y="1281095"/>
            <a:ext cx="1969289" cy="1476967"/>
          </a:xfrm>
          <a:prstGeom prst="rect">
            <a:avLst/>
          </a:prstGeom>
          <a:solidFill>
            <a:srgbClr val="FFFFFF">
              <a:shade val="85000"/>
            </a:srgbClr>
          </a:solidFill>
          <a:ln w="381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8" name="object 16"/>
          <p:cNvGrpSpPr/>
          <p:nvPr/>
        </p:nvGrpSpPr>
        <p:grpSpPr>
          <a:xfrm>
            <a:off x="1420796" y="2781293"/>
            <a:ext cx="2173514" cy="574040"/>
            <a:chOff x="1135380" y="1295400"/>
            <a:chExt cx="2682240" cy="574040"/>
          </a:xfrm>
        </p:grpSpPr>
        <p:pic>
          <p:nvPicPr>
            <p:cNvPr id="39" name="object 17"/>
            <p:cNvPicPr/>
            <p:nvPr/>
          </p:nvPicPr>
          <p:blipFill>
            <a:blip r:embed="rId10" cstate="print"/>
            <a:stretch>
              <a:fillRect/>
            </a:stretch>
          </p:blipFill>
          <p:spPr>
            <a:xfrm>
              <a:off x="1135380" y="1295400"/>
              <a:ext cx="2682240" cy="502920"/>
            </a:xfrm>
            <a:prstGeom prst="rect">
              <a:avLst/>
            </a:prstGeom>
          </p:spPr>
        </p:pic>
        <p:pic>
          <p:nvPicPr>
            <p:cNvPr id="40" name="object 18"/>
            <p:cNvPicPr/>
            <p:nvPr/>
          </p:nvPicPr>
          <p:blipFill>
            <a:blip r:embed="rId11" cstate="print"/>
            <a:stretch>
              <a:fillRect/>
            </a:stretch>
          </p:blipFill>
          <p:spPr>
            <a:xfrm>
              <a:off x="1328928" y="1341120"/>
              <a:ext cx="2273046" cy="345186"/>
            </a:xfrm>
            <a:prstGeom prst="rect">
              <a:avLst/>
            </a:prstGeom>
          </p:spPr>
        </p:pic>
        <p:pic>
          <p:nvPicPr>
            <p:cNvPr id="41" name="object 19"/>
            <p:cNvPicPr/>
            <p:nvPr/>
          </p:nvPicPr>
          <p:blipFill>
            <a:blip r:embed="rId12" cstate="print"/>
            <a:stretch>
              <a:fillRect/>
            </a:stretch>
          </p:blipFill>
          <p:spPr>
            <a:xfrm>
              <a:off x="2119883" y="1524000"/>
              <a:ext cx="649986" cy="345186"/>
            </a:xfrm>
            <a:prstGeom prst="rect">
              <a:avLst/>
            </a:prstGeom>
          </p:spPr>
        </p:pic>
      </p:grpSp>
      <p:sp>
        <p:nvSpPr>
          <p:cNvPr id="42" name="object 20"/>
          <p:cNvSpPr txBox="1"/>
          <p:nvPr/>
        </p:nvSpPr>
        <p:spPr>
          <a:xfrm>
            <a:off x="1492234" y="2852731"/>
            <a:ext cx="2050414" cy="391160"/>
          </a:xfrm>
          <a:prstGeom prst="rect">
            <a:avLst/>
          </a:prstGeom>
        </p:spPr>
        <p:txBody>
          <a:bodyPr vert="horz" wrap="square" lIns="0" tIns="12700" rIns="0" bIns="0" rtlCol="0">
            <a:spAutoFit/>
          </a:bodyPr>
          <a:lstStyle/>
          <a:p>
            <a:pPr marL="803275" marR="5080" indent="-791210">
              <a:lnSpc>
                <a:spcPct val="100000"/>
              </a:lnSpc>
              <a:spcBef>
                <a:spcPts val="100"/>
              </a:spcBef>
            </a:pPr>
            <a:r>
              <a:rPr sz="1200" b="1" spc="-10" dirty="0">
                <a:solidFill>
                  <a:srgbClr val="FFFFFF"/>
                </a:solidFill>
                <a:latin typeface="Arial"/>
                <a:cs typeface="Arial"/>
              </a:rPr>
              <a:t>Сычевский </a:t>
            </a:r>
            <a:r>
              <a:rPr sz="1200" b="1" spc="-5" dirty="0">
                <a:solidFill>
                  <a:srgbClr val="FFFFFF"/>
                </a:solidFill>
                <a:latin typeface="Arial"/>
                <a:cs typeface="Arial"/>
              </a:rPr>
              <a:t>краеведческий </a:t>
            </a:r>
            <a:r>
              <a:rPr sz="1200" b="1" spc="-325" dirty="0">
                <a:solidFill>
                  <a:srgbClr val="FFFFFF"/>
                </a:solidFill>
                <a:latin typeface="Arial"/>
                <a:cs typeface="Arial"/>
              </a:rPr>
              <a:t> </a:t>
            </a:r>
            <a:r>
              <a:rPr sz="1200" b="1" spc="-15" dirty="0">
                <a:solidFill>
                  <a:srgbClr val="FFFFFF"/>
                </a:solidFill>
                <a:latin typeface="Arial"/>
                <a:cs typeface="Arial"/>
              </a:rPr>
              <a:t>музей</a:t>
            </a:r>
            <a:endParaRPr sz="1200" dirty="0">
              <a:latin typeface="Arial"/>
              <a:cs typeface="Arial"/>
            </a:endParaRPr>
          </a:p>
        </p:txBody>
      </p:sp>
      <p:grpSp>
        <p:nvGrpSpPr>
          <p:cNvPr id="43" name="object 21"/>
          <p:cNvGrpSpPr/>
          <p:nvPr/>
        </p:nvGrpSpPr>
        <p:grpSpPr>
          <a:xfrm>
            <a:off x="3492498" y="2495541"/>
            <a:ext cx="1719748" cy="406908"/>
            <a:chOff x="4837176" y="2631948"/>
            <a:chExt cx="2683764" cy="406908"/>
          </a:xfrm>
        </p:grpSpPr>
        <p:pic>
          <p:nvPicPr>
            <p:cNvPr id="44" name="object 22"/>
            <p:cNvPicPr/>
            <p:nvPr/>
          </p:nvPicPr>
          <p:blipFill>
            <a:blip r:embed="rId10" cstate="print"/>
            <a:stretch>
              <a:fillRect/>
            </a:stretch>
          </p:blipFill>
          <p:spPr>
            <a:xfrm>
              <a:off x="4837176" y="2631948"/>
              <a:ext cx="2683764" cy="406908"/>
            </a:xfrm>
            <a:prstGeom prst="rect">
              <a:avLst/>
            </a:prstGeom>
          </p:spPr>
        </p:pic>
        <p:pic>
          <p:nvPicPr>
            <p:cNvPr id="45" name="object 23"/>
            <p:cNvPicPr/>
            <p:nvPr/>
          </p:nvPicPr>
          <p:blipFill>
            <a:blip r:embed="rId13" cstate="print"/>
            <a:stretch>
              <a:fillRect/>
            </a:stretch>
          </p:blipFill>
          <p:spPr>
            <a:xfrm>
              <a:off x="5064309" y="2647018"/>
              <a:ext cx="2170938" cy="345186"/>
            </a:xfrm>
            <a:prstGeom prst="rect">
              <a:avLst/>
            </a:prstGeom>
          </p:spPr>
        </p:pic>
      </p:grpSp>
      <p:sp>
        <p:nvSpPr>
          <p:cNvPr id="46" name="object 24"/>
          <p:cNvSpPr txBox="1"/>
          <p:nvPr/>
        </p:nvSpPr>
        <p:spPr>
          <a:xfrm>
            <a:off x="3492498" y="2495541"/>
            <a:ext cx="1814743" cy="394980"/>
          </a:xfrm>
          <a:prstGeom prst="rect">
            <a:avLst/>
          </a:prstGeom>
        </p:spPr>
        <p:txBody>
          <a:bodyPr vert="horz" wrap="square" lIns="0" tIns="12700" rIns="0" bIns="0" rtlCol="0">
            <a:spAutoFit/>
          </a:bodyPr>
          <a:lstStyle/>
          <a:p>
            <a:pPr marL="12700" algn="ctr">
              <a:lnSpc>
                <a:spcPct val="100000"/>
              </a:lnSpc>
              <a:spcBef>
                <a:spcPts val="100"/>
              </a:spcBef>
            </a:pPr>
            <a:r>
              <a:rPr sz="1200" b="1" spc="-10" dirty="0">
                <a:solidFill>
                  <a:srgbClr val="FFFFFF"/>
                </a:solidFill>
                <a:latin typeface="Arial"/>
                <a:cs typeface="Arial"/>
              </a:rPr>
              <a:t>Сычевский</a:t>
            </a:r>
            <a:r>
              <a:rPr sz="1200" b="1" spc="-20" dirty="0">
                <a:solidFill>
                  <a:srgbClr val="FFFFFF"/>
                </a:solidFill>
                <a:latin typeface="Arial"/>
                <a:cs typeface="Arial"/>
              </a:rPr>
              <a:t> </a:t>
            </a:r>
            <a:endParaRPr lang="ru-RU" sz="1200" b="1" spc="-20" dirty="0" smtClean="0">
              <a:solidFill>
                <a:srgbClr val="FFFFFF"/>
              </a:solidFill>
              <a:latin typeface="Arial"/>
              <a:cs typeface="Arial"/>
            </a:endParaRPr>
          </a:p>
          <a:p>
            <a:pPr marL="12700" algn="ctr">
              <a:lnSpc>
                <a:spcPct val="100000"/>
              </a:lnSpc>
              <a:spcBef>
                <a:spcPts val="100"/>
              </a:spcBef>
            </a:pPr>
            <a:r>
              <a:rPr sz="1200" b="1" spc="-5" dirty="0" err="1" smtClean="0">
                <a:solidFill>
                  <a:srgbClr val="FFFFFF"/>
                </a:solidFill>
                <a:latin typeface="Arial"/>
                <a:cs typeface="Arial"/>
              </a:rPr>
              <a:t>Дом</a:t>
            </a:r>
            <a:r>
              <a:rPr sz="1200" b="1" spc="-5" dirty="0" smtClean="0">
                <a:solidFill>
                  <a:srgbClr val="FFFFFF"/>
                </a:solidFill>
                <a:latin typeface="Arial"/>
                <a:cs typeface="Arial"/>
              </a:rPr>
              <a:t> </a:t>
            </a:r>
            <a:r>
              <a:rPr sz="1200" b="1" spc="-25" dirty="0">
                <a:solidFill>
                  <a:srgbClr val="FFFFFF"/>
                </a:solidFill>
                <a:latin typeface="Arial"/>
                <a:cs typeface="Arial"/>
              </a:rPr>
              <a:t>культуры</a:t>
            </a:r>
            <a:endParaRPr sz="1200" dirty="0">
              <a:latin typeface="Arial"/>
              <a:cs typeface="Arial"/>
            </a:endParaRPr>
          </a:p>
        </p:txBody>
      </p:sp>
      <p:pic>
        <p:nvPicPr>
          <p:cNvPr id="48" name="object 17"/>
          <p:cNvPicPr/>
          <p:nvPr/>
        </p:nvPicPr>
        <p:blipFill>
          <a:blip r:embed="rId10" cstate="print"/>
          <a:stretch>
            <a:fillRect/>
          </a:stretch>
        </p:blipFill>
        <p:spPr>
          <a:xfrm>
            <a:off x="5207010" y="2849877"/>
            <a:ext cx="2173514" cy="502920"/>
          </a:xfrm>
          <a:prstGeom prst="rect">
            <a:avLst/>
          </a:prstGeom>
        </p:spPr>
      </p:pic>
      <p:sp>
        <p:nvSpPr>
          <p:cNvPr id="50" name="object 20"/>
          <p:cNvSpPr txBox="1"/>
          <p:nvPr/>
        </p:nvSpPr>
        <p:spPr>
          <a:xfrm>
            <a:off x="5349886" y="2886379"/>
            <a:ext cx="2050414" cy="394980"/>
          </a:xfrm>
          <a:prstGeom prst="rect">
            <a:avLst/>
          </a:prstGeom>
        </p:spPr>
        <p:txBody>
          <a:bodyPr vert="horz" wrap="square" lIns="0" tIns="12700" rIns="0" bIns="0" rtlCol="0">
            <a:spAutoFit/>
          </a:bodyPr>
          <a:lstStyle/>
          <a:p>
            <a:pPr marL="803275" marR="5080" indent="-791210">
              <a:lnSpc>
                <a:spcPct val="100000"/>
              </a:lnSpc>
              <a:spcBef>
                <a:spcPts val="100"/>
              </a:spcBef>
            </a:pPr>
            <a:r>
              <a:rPr sz="1200" b="1" spc="-10" dirty="0" err="1" smtClean="0">
                <a:solidFill>
                  <a:srgbClr val="FFFFFF"/>
                </a:solidFill>
                <a:latin typeface="Arial"/>
                <a:cs typeface="Arial"/>
              </a:rPr>
              <a:t>Сыч</a:t>
            </a:r>
            <a:r>
              <a:rPr lang="ru-RU" sz="1200" b="1" spc="-10" dirty="0" smtClean="0">
                <a:solidFill>
                  <a:srgbClr val="FFFFFF"/>
                </a:solidFill>
                <a:latin typeface="Arial"/>
                <a:cs typeface="Arial"/>
              </a:rPr>
              <a:t>ё</a:t>
            </a:r>
            <a:r>
              <a:rPr sz="1200" b="1" spc="-10" dirty="0" err="1" smtClean="0">
                <a:solidFill>
                  <a:srgbClr val="FFFFFF"/>
                </a:solidFill>
                <a:latin typeface="Arial"/>
                <a:cs typeface="Arial"/>
              </a:rPr>
              <a:t>вск</a:t>
            </a:r>
            <a:r>
              <a:rPr lang="ru-RU" sz="1200" b="1" spc="-10" dirty="0" err="1" smtClean="0">
                <a:solidFill>
                  <a:srgbClr val="FFFFFF"/>
                </a:solidFill>
                <a:latin typeface="Arial"/>
                <a:cs typeface="Arial"/>
              </a:rPr>
              <a:t>ая</a:t>
            </a:r>
            <a:r>
              <a:rPr sz="1200" b="1" spc="-10" dirty="0" smtClean="0">
                <a:solidFill>
                  <a:srgbClr val="FFFFFF"/>
                </a:solidFill>
                <a:latin typeface="Arial"/>
                <a:cs typeface="Arial"/>
              </a:rPr>
              <a:t> </a:t>
            </a:r>
            <a:r>
              <a:rPr lang="ru-RU" sz="1200" b="1" spc="-5" dirty="0" smtClean="0">
                <a:solidFill>
                  <a:srgbClr val="FFFFFF"/>
                </a:solidFill>
                <a:latin typeface="Arial"/>
                <a:cs typeface="Arial"/>
              </a:rPr>
              <a:t>центральная</a:t>
            </a:r>
          </a:p>
          <a:p>
            <a:pPr marL="803275" marR="5080" indent="-791210" algn="ctr">
              <a:lnSpc>
                <a:spcPct val="100000"/>
              </a:lnSpc>
              <a:spcBef>
                <a:spcPts val="100"/>
              </a:spcBef>
            </a:pPr>
            <a:r>
              <a:rPr lang="ru-RU" sz="1200" b="1" spc="-5" dirty="0" smtClean="0">
                <a:solidFill>
                  <a:srgbClr val="FFFFFF"/>
                </a:solidFill>
                <a:latin typeface="Arial"/>
                <a:cs typeface="Arial"/>
              </a:rPr>
              <a:t>библиотека</a:t>
            </a:r>
            <a:endParaRPr sz="1200"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0116" y="1563624"/>
            <a:ext cx="5599430" cy="3218815"/>
            <a:chOff x="1690116" y="1563624"/>
            <a:chExt cx="5599430" cy="3218815"/>
          </a:xfrm>
        </p:grpSpPr>
        <p:pic>
          <p:nvPicPr>
            <p:cNvPr id="3" name="object 3"/>
            <p:cNvPicPr/>
            <p:nvPr/>
          </p:nvPicPr>
          <p:blipFill>
            <a:blip r:embed="rId2" cstate="print"/>
            <a:stretch>
              <a:fillRect/>
            </a:stretch>
          </p:blipFill>
          <p:spPr>
            <a:xfrm>
              <a:off x="4306823" y="1830324"/>
              <a:ext cx="2944368" cy="1799844"/>
            </a:xfrm>
            <a:prstGeom prst="rect">
              <a:avLst/>
            </a:prstGeom>
          </p:spPr>
        </p:pic>
        <p:sp>
          <p:nvSpPr>
            <p:cNvPr id="4" name="object 4"/>
            <p:cNvSpPr/>
            <p:nvPr/>
          </p:nvSpPr>
          <p:spPr>
            <a:xfrm>
              <a:off x="4287773" y="1811274"/>
              <a:ext cx="2982595" cy="1838325"/>
            </a:xfrm>
            <a:custGeom>
              <a:avLst/>
              <a:gdLst/>
              <a:ahLst/>
              <a:cxnLst/>
              <a:rect l="l" t="t" r="r" b="b"/>
              <a:pathLst>
                <a:path w="2982595" h="1838325">
                  <a:moveTo>
                    <a:pt x="0" y="1837944"/>
                  </a:moveTo>
                  <a:lnTo>
                    <a:pt x="2982468" y="1837944"/>
                  </a:lnTo>
                  <a:lnTo>
                    <a:pt x="2982468" y="0"/>
                  </a:lnTo>
                  <a:lnTo>
                    <a:pt x="0" y="0"/>
                  </a:lnTo>
                  <a:lnTo>
                    <a:pt x="0" y="1837944"/>
                  </a:lnTo>
                  <a:close/>
                </a:path>
              </a:pathLst>
            </a:custGeom>
            <a:ln w="38100">
              <a:solidFill>
                <a:srgbClr val="00AFE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1728216" y="1601724"/>
              <a:ext cx="2631948" cy="1621536"/>
            </a:xfrm>
            <a:prstGeom prst="rect">
              <a:avLst/>
            </a:prstGeom>
          </p:spPr>
        </p:pic>
        <p:sp>
          <p:nvSpPr>
            <p:cNvPr id="6" name="object 6"/>
            <p:cNvSpPr/>
            <p:nvPr/>
          </p:nvSpPr>
          <p:spPr>
            <a:xfrm>
              <a:off x="1709166" y="1582674"/>
              <a:ext cx="2670175" cy="1659889"/>
            </a:xfrm>
            <a:custGeom>
              <a:avLst/>
              <a:gdLst/>
              <a:ahLst/>
              <a:cxnLst/>
              <a:rect l="l" t="t" r="r" b="b"/>
              <a:pathLst>
                <a:path w="2670175" h="1659889">
                  <a:moveTo>
                    <a:pt x="0" y="1659636"/>
                  </a:moveTo>
                  <a:lnTo>
                    <a:pt x="2670048" y="1659636"/>
                  </a:lnTo>
                  <a:lnTo>
                    <a:pt x="2670048" y="0"/>
                  </a:lnTo>
                  <a:lnTo>
                    <a:pt x="0" y="0"/>
                  </a:lnTo>
                  <a:lnTo>
                    <a:pt x="0" y="1659636"/>
                  </a:lnTo>
                  <a:close/>
                </a:path>
              </a:pathLst>
            </a:custGeom>
            <a:ln w="38100">
              <a:solidFill>
                <a:srgbClr val="00AFE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889760" y="2958084"/>
              <a:ext cx="2685288" cy="1786127"/>
            </a:xfrm>
            <a:prstGeom prst="rect">
              <a:avLst/>
            </a:prstGeom>
          </p:spPr>
        </p:pic>
        <p:sp>
          <p:nvSpPr>
            <p:cNvPr id="8" name="object 8"/>
            <p:cNvSpPr/>
            <p:nvPr/>
          </p:nvSpPr>
          <p:spPr>
            <a:xfrm>
              <a:off x="1870710" y="2939034"/>
              <a:ext cx="2723515" cy="1824355"/>
            </a:xfrm>
            <a:custGeom>
              <a:avLst/>
              <a:gdLst/>
              <a:ahLst/>
              <a:cxnLst/>
              <a:rect l="l" t="t" r="r" b="b"/>
              <a:pathLst>
                <a:path w="2723515" h="1824354">
                  <a:moveTo>
                    <a:pt x="0" y="1824227"/>
                  </a:moveTo>
                  <a:lnTo>
                    <a:pt x="2723388" y="1824227"/>
                  </a:lnTo>
                  <a:lnTo>
                    <a:pt x="2723388" y="0"/>
                  </a:lnTo>
                  <a:lnTo>
                    <a:pt x="0" y="0"/>
                  </a:lnTo>
                  <a:lnTo>
                    <a:pt x="0" y="1824227"/>
                  </a:lnTo>
                  <a:close/>
                </a:path>
              </a:pathLst>
            </a:custGeom>
            <a:ln w="38100">
              <a:solidFill>
                <a:srgbClr val="00AFEF"/>
              </a:solidFill>
            </a:ln>
          </p:spPr>
          <p:txBody>
            <a:bodyPr wrap="square" lIns="0" tIns="0" rIns="0" bIns="0" rtlCol="0"/>
            <a:lstStyle/>
            <a:p>
              <a:endParaRPr/>
            </a:p>
          </p:txBody>
        </p:sp>
      </p:grpSp>
      <p:pic>
        <p:nvPicPr>
          <p:cNvPr id="9" name="object 9"/>
          <p:cNvPicPr/>
          <p:nvPr/>
        </p:nvPicPr>
        <p:blipFill>
          <a:blip r:embed="rId5" cstate="print"/>
          <a:stretch>
            <a:fillRect/>
          </a:stretch>
        </p:blipFill>
        <p:spPr>
          <a:xfrm>
            <a:off x="323088" y="2871216"/>
            <a:ext cx="818388" cy="810768"/>
          </a:xfrm>
          <a:prstGeom prst="rect">
            <a:avLst/>
          </a:prstGeom>
        </p:spPr>
      </p:pic>
      <p:pic>
        <p:nvPicPr>
          <p:cNvPr id="10" name="object 10"/>
          <p:cNvPicPr/>
          <p:nvPr/>
        </p:nvPicPr>
        <p:blipFill>
          <a:blip r:embed="rId6" cstate="print"/>
          <a:stretch>
            <a:fillRect/>
          </a:stretch>
        </p:blipFill>
        <p:spPr>
          <a:xfrm>
            <a:off x="324611" y="1154862"/>
            <a:ext cx="844296" cy="840053"/>
          </a:xfrm>
          <a:prstGeom prst="rect">
            <a:avLst/>
          </a:prstGeom>
        </p:spPr>
      </p:pic>
      <p:pic>
        <p:nvPicPr>
          <p:cNvPr id="11" name="object 11"/>
          <p:cNvPicPr/>
          <p:nvPr/>
        </p:nvPicPr>
        <p:blipFill>
          <a:blip r:embed="rId7" cstate="print"/>
          <a:stretch>
            <a:fillRect/>
          </a:stretch>
        </p:blipFill>
        <p:spPr>
          <a:xfrm>
            <a:off x="2060448" y="155448"/>
            <a:ext cx="5498592" cy="768096"/>
          </a:xfrm>
          <a:prstGeom prst="rect">
            <a:avLst/>
          </a:prstGeom>
        </p:spPr>
      </p:pic>
      <p:sp>
        <p:nvSpPr>
          <p:cNvPr id="12" name="object 12"/>
          <p:cNvSpPr txBox="1">
            <a:spLocks noGrp="1"/>
          </p:cNvSpPr>
          <p:nvPr>
            <p:ph type="title"/>
          </p:nvPr>
        </p:nvSpPr>
        <p:spPr>
          <a:xfrm>
            <a:off x="4294123" y="343027"/>
            <a:ext cx="1033144" cy="391160"/>
          </a:xfrm>
          <a:prstGeom prst="rect">
            <a:avLst/>
          </a:prstGeom>
        </p:spPr>
        <p:txBody>
          <a:bodyPr vert="horz" wrap="square" lIns="0" tIns="12700" rIns="0" bIns="0" rtlCol="0">
            <a:spAutoFit/>
          </a:bodyPr>
          <a:lstStyle/>
          <a:p>
            <a:pPr marL="12700">
              <a:lnSpc>
                <a:spcPct val="100000"/>
              </a:lnSpc>
              <a:spcBef>
                <a:spcPts val="100"/>
              </a:spcBef>
            </a:pPr>
            <a:r>
              <a:rPr spc="-135" dirty="0"/>
              <a:t>Т</a:t>
            </a:r>
            <a:r>
              <a:rPr spc="-25" dirty="0"/>
              <a:t>у</a:t>
            </a:r>
            <a:r>
              <a:rPr spc="-5" dirty="0"/>
              <a:t>ризм</a:t>
            </a:r>
          </a:p>
        </p:txBody>
      </p:sp>
      <p:sp>
        <p:nvSpPr>
          <p:cNvPr id="13" name="object 13"/>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14" name="object 14"/>
          <p:cNvSpPr txBox="1"/>
          <p:nvPr/>
        </p:nvSpPr>
        <p:spPr>
          <a:xfrm>
            <a:off x="2198623" y="5904992"/>
            <a:ext cx="1148080"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255F92"/>
                </a:solidFill>
                <a:latin typeface="Arial"/>
                <a:cs typeface="Arial"/>
              </a:rPr>
              <a:t>Р</a:t>
            </a:r>
            <a:r>
              <a:rPr sz="1200" dirty="0">
                <a:solidFill>
                  <a:srgbClr val="255F92"/>
                </a:solidFill>
                <a:latin typeface="Arial"/>
                <a:cs typeface="Arial"/>
              </a:rPr>
              <a:t>ек</a:t>
            </a:r>
            <a:r>
              <a:rPr sz="1200" spc="5" dirty="0">
                <a:solidFill>
                  <a:srgbClr val="255F92"/>
                </a:solidFill>
                <a:latin typeface="Arial"/>
                <a:cs typeface="Arial"/>
              </a:rPr>
              <a:t>р</a:t>
            </a:r>
            <a:r>
              <a:rPr sz="1200" dirty="0">
                <a:solidFill>
                  <a:srgbClr val="255F92"/>
                </a:solidFill>
                <a:latin typeface="Arial"/>
                <a:cs typeface="Arial"/>
              </a:rPr>
              <a:t>е</a:t>
            </a:r>
            <a:r>
              <a:rPr sz="1200" spc="-10" dirty="0">
                <a:solidFill>
                  <a:srgbClr val="255F92"/>
                </a:solidFill>
                <a:latin typeface="Arial"/>
                <a:cs typeface="Arial"/>
              </a:rPr>
              <a:t>а</a:t>
            </a:r>
            <a:r>
              <a:rPr sz="1200" spc="-5" dirty="0">
                <a:solidFill>
                  <a:srgbClr val="255F92"/>
                </a:solidFill>
                <a:latin typeface="Arial"/>
                <a:cs typeface="Arial"/>
              </a:rPr>
              <a:t>ц</a:t>
            </a:r>
            <a:r>
              <a:rPr sz="1200" dirty="0">
                <a:solidFill>
                  <a:srgbClr val="255F92"/>
                </a:solidFill>
                <a:latin typeface="Arial"/>
                <a:cs typeface="Arial"/>
              </a:rPr>
              <a:t>и</a:t>
            </a:r>
            <a:r>
              <a:rPr sz="1200" spc="5" dirty="0">
                <a:solidFill>
                  <a:srgbClr val="255F92"/>
                </a:solidFill>
                <a:latin typeface="Arial"/>
                <a:cs typeface="Arial"/>
              </a:rPr>
              <a:t>о</a:t>
            </a:r>
            <a:r>
              <a:rPr sz="1200" spc="-5" dirty="0">
                <a:solidFill>
                  <a:srgbClr val="255F92"/>
                </a:solidFill>
                <a:latin typeface="Arial"/>
                <a:cs typeface="Arial"/>
              </a:rPr>
              <a:t>н</a:t>
            </a:r>
            <a:r>
              <a:rPr sz="1200" spc="-10" dirty="0">
                <a:solidFill>
                  <a:srgbClr val="255F92"/>
                </a:solidFill>
                <a:latin typeface="Arial"/>
                <a:cs typeface="Arial"/>
              </a:rPr>
              <a:t>н</a:t>
            </a:r>
            <a:r>
              <a:rPr sz="1200" dirty="0">
                <a:solidFill>
                  <a:srgbClr val="255F92"/>
                </a:solidFill>
                <a:latin typeface="Arial"/>
                <a:cs typeface="Arial"/>
              </a:rPr>
              <a:t>ый</a:t>
            </a:r>
            <a:endParaRPr sz="1200">
              <a:latin typeface="Arial"/>
              <a:cs typeface="Arial"/>
            </a:endParaRPr>
          </a:p>
        </p:txBody>
      </p:sp>
      <p:sp>
        <p:nvSpPr>
          <p:cNvPr id="15" name="object 15"/>
          <p:cNvSpPr txBox="1"/>
          <p:nvPr/>
        </p:nvSpPr>
        <p:spPr>
          <a:xfrm>
            <a:off x="2198623" y="6397244"/>
            <a:ext cx="1047115" cy="391160"/>
          </a:xfrm>
          <a:prstGeom prst="rect">
            <a:avLst/>
          </a:prstGeom>
        </p:spPr>
        <p:txBody>
          <a:bodyPr vert="horz" wrap="square" lIns="0" tIns="12700" rIns="0" bIns="0" rtlCol="0">
            <a:spAutoFit/>
          </a:bodyPr>
          <a:lstStyle/>
          <a:p>
            <a:pPr marL="12700" marR="5080">
              <a:lnSpc>
                <a:spcPct val="100000"/>
              </a:lnSpc>
              <a:spcBef>
                <a:spcPts val="100"/>
              </a:spcBef>
            </a:pPr>
            <a:r>
              <a:rPr sz="1200" spc="-10" dirty="0">
                <a:solidFill>
                  <a:srgbClr val="255F92"/>
                </a:solidFill>
                <a:latin typeface="Arial"/>
                <a:cs typeface="Arial"/>
              </a:rPr>
              <a:t>Сельский </a:t>
            </a:r>
            <a:r>
              <a:rPr sz="1200" dirty="0">
                <a:solidFill>
                  <a:srgbClr val="255F92"/>
                </a:solidFill>
                <a:latin typeface="Arial"/>
                <a:cs typeface="Arial"/>
              </a:rPr>
              <a:t>и </a:t>
            </a:r>
            <a:r>
              <a:rPr sz="1200" spc="5" dirty="0">
                <a:solidFill>
                  <a:srgbClr val="255F92"/>
                </a:solidFill>
                <a:latin typeface="Arial"/>
                <a:cs typeface="Arial"/>
              </a:rPr>
              <a:t> </a:t>
            </a:r>
            <a:r>
              <a:rPr sz="1200" spc="-5" dirty="0">
                <a:solidFill>
                  <a:srgbClr val="255F92"/>
                </a:solidFill>
                <a:latin typeface="Arial"/>
                <a:cs typeface="Arial"/>
              </a:rPr>
              <a:t>э</a:t>
            </a:r>
            <a:r>
              <a:rPr sz="1200" spc="10" dirty="0">
                <a:solidFill>
                  <a:srgbClr val="255F92"/>
                </a:solidFill>
                <a:latin typeface="Arial"/>
                <a:cs typeface="Arial"/>
              </a:rPr>
              <a:t>к</a:t>
            </a:r>
            <a:r>
              <a:rPr sz="1200" spc="-20" dirty="0">
                <a:solidFill>
                  <a:srgbClr val="255F92"/>
                </a:solidFill>
                <a:latin typeface="Arial"/>
                <a:cs typeface="Arial"/>
              </a:rPr>
              <a:t>о</a:t>
            </a:r>
            <a:r>
              <a:rPr sz="1200" spc="5" dirty="0">
                <a:solidFill>
                  <a:srgbClr val="255F92"/>
                </a:solidFill>
                <a:latin typeface="Arial"/>
                <a:cs typeface="Arial"/>
              </a:rPr>
              <a:t>л</a:t>
            </a:r>
            <a:r>
              <a:rPr sz="1200" dirty="0">
                <a:solidFill>
                  <a:srgbClr val="255F92"/>
                </a:solidFill>
                <a:latin typeface="Arial"/>
                <a:cs typeface="Arial"/>
              </a:rPr>
              <a:t>о</a:t>
            </a:r>
            <a:r>
              <a:rPr sz="1200" spc="-10" dirty="0">
                <a:solidFill>
                  <a:srgbClr val="255F92"/>
                </a:solidFill>
                <a:latin typeface="Arial"/>
                <a:cs typeface="Arial"/>
              </a:rPr>
              <a:t>г</a:t>
            </a:r>
            <a:r>
              <a:rPr sz="1200" dirty="0">
                <a:solidFill>
                  <a:srgbClr val="255F92"/>
                </a:solidFill>
                <a:latin typeface="Arial"/>
                <a:cs typeface="Arial"/>
              </a:rPr>
              <a:t>ический</a:t>
            </a:r>
            <a:endParaRPr sz="1200">
              <a:latin typeface="Arial"/>
              <a:cs typeface="Arial"/>
            </a:endParaRPr>
          </a:p>
        </p:txBody>
      </p:sp>
      <p:sp>
        <p:nvSpPr>
          <p:cNvPr id="16" name="object 16"/>
          <p:cNvSpPr txBox="1"/>
          <p:nvPr/>
        </p:nvSpPr>
        <p:spPr>
          <a:xfrm>
            <a:off x="4365752" y="6536537"/>
            <a:ext cx="949325" cy="208915"/>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255F92"/>
                </a:solidFill>
                <a:latin typeface="Arial"/>
                <a:cs typeface="Arial"/>
              </a:rPr>
              <a:t>Религиозный</a:t>
            </a:r>
            <a:endParaRPr sz="1200">
              <a:latin typeface="Arial"/>
              <a:cs typeface="Arial"/>
            </a:endParaRPr>
          </a:p>
        </p:txBody>
      </p:sp>
      <p:sp>
        <p:nvSpPr>
          <p:cNvPr id="17" name="object 17"/>
          <p:cNvSpPr txBox="1"/>
          <p:nvPr/>
        </p:nvSpPr>
        <p:spPr>
          <a:xfrm>
            <a:off x="4365752" y="5812917"/>
            <a:ext cx="1186815" cy="39116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255F92"/>
                </a:solidFill>
                <a:latin typeface="Arial"/>
                <a:cs typeface="Arial"/>
              </a:rPr>
              <a:t>Культурно-</a:t>
            </a:r>
            <a:endParaRPr sz="1200">
              <a:latin typeface="Arial"/>
              <a:cs typeface="Arial"/>
            </a:endParaRPr>
          </a:p>
          <a:p>
            <a:pPr marL="12700">
              <a:lnSpc>
                <a:spcPct val="100000"/>
              </a:lnSpc>
            </a:pPr>
            <a:r>
              <a:rPr sz="1200" spc="-10" dirty="0">
                <a:solidFill>
                  <a:srgbClr val="255F92"/>
                </a:solidFill>
                <a:latin typeface="Arial"/>
                <a:cs typeface="Arial"/>
              </a:rPr>
              <a:t>познавательный</a:t>
            </a:r>
            <a:endParaRPr sz="1200">
              <a:latin typeface="Arial"/>
              <a:cs typeface="Arial"/>
            </a:endParaRPr>
          </a:p>
        </p:txBody>
      </p:sp>
      <p:pic>
        <p:nvPicPr>
          <p:cNvPr id="18" name="object 18"/>
          <p:cNvPicPr/>
          <p:nvPr/>
        </p:nvPicPr>
        <p:blipFill>
          <a:blip r:embed="rId8" cstate="print"/>
          <a:stretch>
            <a:fillRect/>
          </a:stretch>
        </p:blipFill>
        <p:spPr>
          <a:xfrm>
            <a:off x="1595627" y="5727192"/>
            <a:ext cx="524256" cy="524256"/>
          </a:xfrm>
          <a:prstGeom prst="rect">
            <a:avLst/>
          </a:prstGeom>
        </p:spPr>
      </p:pic>
      <p:pic>
        <p:nvPicPr>
          <p:cNvPr id="19" name="object 19"/>
          <p:cNvPicPr/>
          <p:nvPr/>
        </p:nvPicPr>
        <p:blipFill>
          <a:blip r:embed="rId9" cstate="print"/>
          <a:stretch>
            <a:fillRect/>
          </a:stretch>
        </p:blipFill>
        <p:spPr>
          <a:xfrm>
            <a:off x="3704844" y="5768340"/>
            <a:ext cx="489203" cy="489203"/>
          </a:xfrm>
          <a:prstGeom prst="rect">
            <a:avLst/>
          </a:prstGeom>
        </p:spPr>
      </p:pic>
      <p:pic>
        <p:nvPicPr>
          <p:cNvPr id="20" name="object 20"/>
          <p:cNvPicPr/>
          <p:nvPr/>
        </p:nvPicPr>
        <p:blipFill>
          <a:blip r:embed="rId10" cstate="print"/>
          <a:stretch>
            <a:fillRect/>
          </a:stretch>
        </p:blipFill>
        <p:spPr>
          <a:xfrm>
            <a:off x="3700271" y="6402324"/>
            <a:ext cx="486155" cy="486156"/>
          </a:xfrm>
          <a:prstGeom prst="rect">
            <a:avLst/>
          </a:prstGeom>
        </p:spPr>
      </p:pic>
      <p:pic>
        <p:nvPicPr>
          <p:cNvPr id="21" name="object 21"/>
          <p:cNvPicPr/>
          <p:nvPr/>
        </p:nvPicPr>
        <p:blipFill>
          <a:blip r:embed="rId11" cstate="print"/>
          <a:stretch>
            <a:fillRect/>
          </a:stretch>
        </p:blipFill>
        <p:spPr>
          <a:xfrm>
            <a:off x="1577339" y="6341364"/>
            <a:ext cx="513587" cy="513588"/>
          </a:xfrm>
          <a:prstGeom prst="rect">
            <a:avLst/>
          </a:prstGeom>
        </p:spPr>
      </p:pic>
      <p:grpSp>
        <p:nvGrpSpPr>
          <p:cNvPr id="22" name="object 22"/>
          <p:cNvGrpSpPr/>
          <p:nvPr/>
        </p:nvGrpSpPr>
        <p:grpSpPr>
          <a:xfrm>
            <a:off x="5186171" y="1513332"/>
            <a:ext cx="2326005" cy="580390"/>
            <a:chOff x="5186171" y="1513332"/>
            <a:chExt cx="2326005" cy="580390"/>
          </a:xfrm>
        </p:grpSpPr>
        <p:pic>
          <p:nvPicPr>
            <p:cNvPr id="23" name="object 23"/>
            <p:cNvPicPr/>
            <p:nvPr/>
          </p:nvPicPr>
          <p:blipFill>
            <a:blip r:embed="rId12" cstate="print"/>
            <a:stretch>
              <a:fillRect/>
            </a:stretch>
          </p:blipFill>
          <p:spPr>
            <a:xfrm>
              <a:off x="5186171" y="1513332"/>
              <a:ext cx="2325624" cy="528827"/>
            </a:xfrm>
            <a:prstGeom prst="rect">
              <a:avLst/>
            </a:prstGeom>
          </p:spPr>
        </p:pic>
        <p:pic>
          <p:nvPicPr>
            <p:cNvPr id="24" name="object 24"/>
            <p:cNvPicPr/>
            <p:nvPr/>
          </p:nvPicPr>
          <p:blipFill>
            <a:blip r:embed="rId13" cstate="print"/>
            <a:stretch>
              <a:fillRect/>
            </a:stretch>
          </p:blipFill>
          <p:spPr>
            <a:xfrm>
              <a:off x="5667755" y="1565148"/>
              <a:ext cx="1472946" cy="345186"/>
            </a:xfrm>
            <a:prstGeom prst="rect">
              <a:avLst/>
            </a:prstGeom>
          </p:spPr>
        </p:pic>
        <p:pic>
          <p:nvPicPr>
            <p:cNvPr id="25" name="object 25"/>
            <p:cNvPicPr/>
            <p:nvPr/>
          </p:nvPicPr>
          <p:blipFill>
            <a:blip r:embed="rId14" cstate="print"/>
            <a:stretch>
              <a:fillRect/>
            </a:stretch>
          </p:blipFill>
          <p:spPr>
            <a:xfrm>
              <a:off x="5747003" y="1748028"/>
              <a:ext cx="1273302" cy="345186"/>
            </a:xfrm>
            <a:prstGeom prst="rect">
              <a:avLst/>
            </a:prstGeom>
          </p:spPr>
        </p:pic>
      </p:grpSp>
      <p:grpSp>
        <p:nvGrpSpPr>
          <p:cNvPr id="26" name="object 26"/>
          <p:cNvGrpSpPr/>
          <p:nvPr/>
        </p:nvGrpSpPr>
        <p:grpSpPr>
          <a:xfrm>
            <a:off x="1310639" y="1143000"/>
            <a:ext cx="2315210" cy="550545"/>
            <a:chOff x="1310639" y="1143000"/>
            <a:chExt cx="2315210" cy="550545"/>
          </a:xfrm>
        </p:grpSpPr>
        <p:pic>
          <p:nvPicPr>
            <p:cNvPr id="27" name="object 27"/>
            <p:cNvPicPr/>
            <p:nvPr/>
          </p:nvPicPr>
          <p:blipFill>
            <a:blip r:embed="rId15" cstate="print"/>
            <a:stretch>
              <a:fillRect/>
            </a:stretch>
          </p:blipFill>
          <p:spPr>
            <a:xfrm>
              <a:off x="1310639" y="1143000"/>
              <a:ext cx="2314956" cy="550163"/>
            </a:xfrm>
            <a:prstGeom prst="rect">
              <a:avLst/>
            </a:prstGeom>
          </p:spPr>
        </p:pic>
        <p:pic>
          <p:nvPicPr>
            <p:cNvPr id="28" name="object 28"/>
            <p:cNvPicPr/>
            <p:nvPr/>
          </p:nvPicPr>
          <p:blipFill>
            <a:blip r:embed="rId16" cstate="print"/>
            <a:stretch>
              <a:fillRect/>
            </a:stretch>
          </p:blipFill>
          <p:spPr>
            <a:xfrm>
              <a:off x="1502663" y="1188720"/>
              <a:ext cx="662177" cy="345186"/>
            </a:xfrm>
            <a:prstGeom prst="rect">
              <a:avLst/>
            </a:prstGeom>
          </p:spPr>
        </p:pic>
        <p:pic>
          <p:nvPicPr>
            <p:cNvPr id="29" name="object 29"/>
            <p:cNvPicPr/>
            <p:nvPr/>
          </p:nvPicPr>
          <p:blipFill>
            <a:blip r:embed="rId17" cstate="print"/>
            <a:stretch>
              <a:fillRect/>
            </a:stretch>
          </p:blipFill>
          <p:spPr>
            <a:xfrm>
              <a:off x="1956815" y="1188720"/>
              <a:ext cx="258318" cy="345186"/>
            </a:xfrm>
            <a:prstGeom prst="rect">
              <a:avLst/>
            </a:prstGeom>
          </p:spPr>
        </p:pic>
        <p:pic>
          <p:nvPicPr>
            <p:cNvPr id="30" name="object 30"/>
            <p:cNvPicPr/>
            <p:nvPr/>
          </p:nvPicPr>
          <p:blipFill>
            <a:blip r:embed="rId18" cstate="print"/>
            <a:stretch>
              <a:fillRect/>
            </a:stretch>
          </p:blipFill>
          <p:spPr>
            <a:xfrm>
              <a:off x="2007107" y="1188720"/>
              <a:ext cx="1492758" cy="345186"/>
            </a:xfrm>
            <a:prstGeom prst="rect">
              <a:avLst/>
            </a:prstGeom>
          </p:spPr>
        </p:pic>
      </p:grpSp>
      <p:sp>
        <p:nvSpPr>
          <p:cNvPr id="31" name="object 31"/>
          <p:cNvSpPr txBox="1"/>
          <p:nvPr/>
        </p:nvSpPr>
        <p:spPr>
          <a:xfrm>
            <a:off x="5753861" y="1602105"/>
            <a:ext cx="1247775" cy="391160"/>
          </a:xfrm>
          <a:prstGeom prst="rect">
            <a:avLst/>
          </a:prstGeom>
        </p:spPr>
        <p:txBody>
          <a:bodyPr vert="horz" wrap="square" lIns="0" tIns="12700" rIns="0" bIns="0" rtlCol="0">
            <a:spAutoFit/>
          </a:bodyPr>
          <a:lstStyle/>
          <a:p>
            <a:pPr marL="91440" marR="5080" indent="-79375">
              <a:lnSpc>
                <a:spcPct val="100000"/>
              </a:lnSpc>
              <a:spcBef>
                <a:spcPts val="100"/>
              </a:spcBef>
            </a:pPr>
            <a:r>
              <a:rPr sz="1200" b="1" spc="-5" dirty="0">
                <a:solidFill>
                  <a:srgbClr val="FFFFFF"/>
                </a:solidFill>
                <a:latin typeface="Arial"/>
                <a:cs typeface="Arial"/>
              </a:rPr>
              <a:t>Церковь</a:t>
            </a:r>
            <a:r>
              <a:rPr sz="1200" b="1" spc="-65" dirty="0">
                <a:solidFill>
                  <a:srgbClr val="FFFFFF"/>
                </a:solidFill>
                <a:latin typeface="Arial"/>
                <a:cs typeface="Arial"/>
              </a:rPr>
              <a:t> </a:t>
            </a:r>
            <a:r>
              <a:rPr sz="1200" b="1" spc="-5" dirty="0">
                <a:solidFill>
                  <a:srgbClr val="FFFFFF"/>
                </a:solidFill>
                <a:latin typeface="Arial"/>
                <a:cs typeface="Arial"/>
              </a:rPr>
              <a:t>Сергия </a:t>
            </a:r>
            <a:r>
              <a:rPr sz="1200" b="1" spc="-315" dirty="0">
                <a:solidFill>
                  <a:srgbClr val="FFFFFF"/>
                </a:solidFill>
                <a:latin typeface="Arial"/>
                <a:cs typeface="Arial"/>
              </a:rPr>
              <a:t> </a:t>
            </a:r>
            <a:r>
              <a:rPr sz="1200" b="1" spc="-5" dirty="0">
                <a:solidFill>
                  <a:srgbClr val="FFFFFF"/>
                </a:solidFill>
                <a:latin typeface="Arial"/>
                <a:cs typeface="Arial"/>
              </a:rPr>
              <a:t>Радонежского</a:t>
            </a:r>
            <a:endParaRPr sz="1200">
              <a:latin typeface="Arial"/>
              <a:cs typeface="Arial"/>
            </a:endParaRPr>
          </a:p>
        </p:txBody>
      </p:sp>
      <p:sp>
        <p:nvSpPr>
          <p:cNvPr id="32" name="object 32"/>
          <p:cNvSpPr txBox="1"/>
          <p:nvPr/>
        </p:nvSpPr>
        <p:spPr>
          <a:xfrm>
            <a:off x="1587500" y="1224153"/>
            <a:ext cx="177482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Свято-благовещенская</a:t>
            </a:r>
            <a:endParaRPr sz="1200">
              <a:latin typeface="Arial"/>
              <a:cs typeface="Arial"/>
            </a:endParaRPr>
          </a:p>
        </p:txBody>
      </p:sp>
      <p:pic>
        <p:nvPicPr>
          <p:cNvPr id="33" name="object 33"/>
          <p:cNvPicPr/>
          <p:nvPr/>
        </p:nvPicPr>
        <p:blipFill>
          <a:blip r:embed="rId19" cstate="print"/>
          <a:stretch>
            <a:fillRect/>
          </a:stretch>
        </p:blipFill>
        <p:spPr>
          <a:xfrm>
            <a:off x="2065020" y="1371600"/>
            <a:ext cx="832866" cy="345186"/>
          </a:xfrm>
          <a:prstGeom prst="rect">
            <a:avLst/>
          </a:prstGeom>
        </p:spPr>
      </p:pic>
      <p:sp>
        <p:nvSpPr>
          <p:cNvPr id="34" name="object 34"/>
          <p:cNvSpPr txBox="1"/>
          <p:nvPr/>
        </p:nvSpPr>
        <p:spPr>
          <a:xfrm>
            <a:off x="2149855" y="1407033"/>
            <a:ext cx="65151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ц</a:t>
            </a:r>
            <a:r>
              <a:rPr sz="1200" b="1" dirty="0">
                <a:solidFill>
                  <a:srgbClr val="FFFFFF"/>
                </a:solidFill>
                <a:latin typeface="Arial"/>
                <a:cs typeface="Arial"/>
              </a:rPr>
              <a:t>ер</a:t>
            </a:r>
            <a:r>
              <a:rPr sz="1200" b="1" spc="-15" dirty="0">
                <a:solidFill>
                  <a:srgbClr val="FFFFFF"/>
                </a:solidFill>
                <a:latin typeface="Arial"/>
                <a:cs typeface="Arial"/>
              </a:rPr>
              <a:t>к</a:t>
            </a:r>
            <a:r>
              <a:rPr sz="1200" b="1" dirty="0">
                <a:solidFill>
                  <a:srgbClr val="FFFFFF"/>
                </a:solidFill>
                <a:latin typeface="Arial"/>
                <a:cs typeface="Arial"/>
              </a:rPr>
              <a:t>о</a:t>
            </a:r>
            <a:r>
              <a:rPr sz="1200" b="1" spc="-10" dirty="0">
                <a:solidFill>
                  <a:srgbClr val="FFFFFF"/>
                </a:solidFill>
                <a:latin typeface="Arial"/>
                <a:cs typeface="Arial"/>
              </a:rPr>
              <a:t>в</a:t>
            </a:r>
            <a:r>
              <a:rPr sz="1200" b="1" dirty="0">
                <a:solidFill>
                  <a:srgbClr val="FFFFFF"/>
                </a:solidFill>
                <a:latin typeface="Arial"/>
                <a:cs typeface="Arial"/>
              </a:rPr>
              <a:t>ь</a:t>
            </a:r>
            <a:endParaRPr sz="1200">
              <a:latin typeface="Arial"/>
              <a:cs typeface="Arial"/>
            </a:endParaRPr>
          </a:p>
        </p:txBody>
      </p:sp>
      <p:sp>
        <p:nvSpPr>
          <p:cNvPr id="35" name="object 35"/>
          <p:cNvSpPr txBox="1"/>
          <p:nvPr/>
        </p:nvSpPr>
        <p:spPr>
          <a:xfrm>
            <a:off x="109829" y="1257376"/>
            <a:ext cx="1327785" cy="1389380"/>
          </a:xfrm>
          <a:prstGeom prst="rect">
            <a:avLst/>
          </a:prstGeom>
        </p:spPr>
        <p:txBody>
          <a:bodyPr vert="horz" wrap="square" lIns="0" tIns="12700" rIns="0" bIns="0" rtlCol="0">
            <a:spAutoFit/>
          </a:bodyPr>
          <a:lstStyle/>
          <a:p>
            <a:pPr marR="22225" algn="ctr">
              <a:lnSpc>
                <a:spcPct val="100000"/>
              </a:lnSpc>
              <a:spcBef>
                <a:spcPts val="100"/>
              </a:spcBef>
            </a:pPr>
            <a:r>
              <a:rPr sz="3600" b="1" dirty="0">
                <a:solidFill>
                  <a:srgbClr val="FFFFFF"/>
                </a:solidFill>
                <a:latin typeface="Arial"/>
                <a:cs typeface="Arial"/>
              </a:rPr>
              <a:t>1</a:t>
            </a:r>
            <a:endParaRPr sz="3600">
              <a:latin typeface="Arial"/>
              <a:cs typeface="Arial"/>
            </a:endParaRPr>
          </a:p>
          <a:p>
            <a:pPr marL="12065" marR="5080" algn="ctr">
              <a:lnSpc>
                <a:spcPct val="100000"/>
              </a:lnSpc>
              <a:spcBef>
                <a:spcPts val="3055"/>
              </a:spcBef>
            </a:pPr>
            <a:r>
              <a:rPr sz="1400" b="1" spc="-55" dirty="0">
                <a:solidFill>
                  <a:srgbClr val="235676"/>
                </a:solidFill>
                <a:latin typeface="Arial"/>
                <a:cs typeface="Arial"/>
              </a:rPr>
              <a:t>Т</a:t>
            </a:r>
            <a:r>
              <a:rPr sz="1400" b="1" spc="-75" dirty="0">
                <a:solidFill>
                  <a:srgbClr val="235676"/>
                </a:solidFill>
                <a:latin typeface="Arial"/>
                <a:cs typeface="Arial"/>
              </a:rPr>
              <a:t>у</a:t>
            </a:r>
            <a:r>
              <a:rPr sz="1400" b="1" spc="-10" dirty="0">
                <a:solidFill>
                  <a:srgbClr val="235676"/>
                </a:solidFill>
                <a:latin typeface="Arial"/>
                <a:cs typeface="Arial"/>
              </a:rPr>
              <a:t>р</a:t>
            </a:r>
            <a:r>
              <a:rPr sz="1400" b="1" dirty="0">
                <a:solidFill>
                  <a:srgbClr val="235676"/>
                </a:solidFill>
                <a:latin typeface="Arial"/>
                <a:cs typeface="Arial"/>
              </a:rPr>
              <a:t>ис</a:t>
            </a:r>
            <a:r>
              <a:rPr sz="1400" b="1" spc="-20" dirty="0">
                <a:solidFill>
                  <a:srgbClr val="235676"/>
                </a:solidFill>
                <a:latin typeface="Arial"/>
                <a:cs typeface="Arial"/>
              </a:rPr>
              <a:t>т</a:t>
            </a:r>
            <a:r>
              <a:rPr sz="1400" b="1" dirty="0">
                <a:solidFill>
                  <a:srgbClr val="235676"/>
                </a:solidFill>
                <a:latin typeface="Arial"/>
                <a:cs typeface="Arial"/>
              </a:rPr>
              <a:t>ич</a:t>
            </a:r>
            <a:r>
              <a:rPr sz="1400" b="1" spc="-25" dirty="0">
                <a:solidFill>
                  <a:srgbClr val="235676"/>
                </a:solidFill>
                <a:latin typeface="Arial"/>
                <a:cs typeface="Arial"/>
              </a:rPr>
              <a:t>е</a:t>
            </a:r>
            <a:r>
              <a:rPr sz="1400" b="1" spc="-5" dirty="0">
                <a:solidFill>
                  <a:srgbClr val="235676"/>
                </a:solidFill>
                <a:latin typeface="Arial"/>
                <a:cs typeface="Arial"/>
              </a:rPr>
              <a:t>с</a:t>
            </a:r>
            <a:r>
              <a:rPr sz="1400" b="1" dirty="0">
                <a:solidFill>
                  <a:srgbClr val="235676"/>
                </a:solidFill>
                <a:latin typeface="Arial"/>
                <a:cs typeface="Arial"/>
              </a:rPr>
              <a:t>кие  </a:t>
            </a:r>
            <a:r>
              <a:rPr sz="1400" b="1" spc="-10" dirty="0">
                <a:solidFill>
                  <a:srgbClr val="235676"/>
                </a:solidFill>
                <a:latin typeface="Arial"/>
                <a:cs typeface="Arial"/>
              </a:rPr>
              <a:t>фирмы</a:t>
            </a:r>
            <a:endParaRPr sz="1400">
              <a:latin typeface="Arial"/>
              <a:cs typeface="Arial"/>
            </a:endParaRPr>
          </a:p>
        </p:txBody>
      </p:sp>
      <p:sp>
        <p:nvSpPr>
          <p:cNvPr id="36" name="object 36"/>
          <p:cNvSpPr txBox="1"/>
          <p:nvPr/>
        </p:nvSpPr>
        <p:spPr>
          <a:xfrm>
            <a:off x="222605" y="2957525"/>
            <a:ext cx="1101725" cy="1504315"/>
          </a:xfrm>
          <a:prstGeom prst="rect">
            <a:avLst/>
          </a:prstGeom>
        </p:spPr>
        <p:txBody>
          <a:bodyPr vert="horz" wrap="square" lIns="0" tIns="12700" rIns="0" bIns="0" rtlCol="0">
            <a:spAutoFit/>
          </a:bodyPr>
          <a:lstStyle/>
          <a:p>
            <a:pPr marR="83185" algn="ctr">
              <a:lnSpc>
                <a:spcPct val="100000"/>
              </a:lnSpc>
              <a:spcBef>
                <a:spcPts val="100"/>
              </a:spcBef>
            </a:pPr>
            <a:r>
              <a:rPr sz="3600" b="1" dirty="0">
                <a:solidFill>
                  <a:srgbClr val="FFFFFF"/>
                </a:solidFill>
                <a:latin typeface="Arial"/>
                <a:cs typeface="Arial"/>
              </a:rPr>
              <a:t>1</a:t>
            </a:r>
            <a:endParaRPr sz="3600">
              <a:latin typeface="Arial"/>
              <a:cs typeface="Arial"/>
            </a:endParaRPr>
          </a:p>
          <a:p>
            <a:pPr marL="12065" marR="5080" algn="ctr">
              <a:lnSpc>
                <a:spcPct val="100000"/>
              </a:lnSpc>
              <a:spcBef>
                <a:spcPts val="2280"/>
              </a:spcBef>
            </a:pPr>
            <a:r>
              <a:rPr sz="1400" b="1" spc="-5" dirty="0">
                <a:solidFill>
                  <a:srgbClr val="235676"/>
                </a:solidFill>
                <a:latin typeface="Arial"/>
                <a:cs typeface="Arial"/>
              </a:rPr>
              <a:t>Объекты </a:t>
            </a:r>
            <a:r>
              <a:rPr sz="1400" b="1" dirty="0">
                <a:solidFill>
                  <a:srgbClr val="235676"/>
                </a:solidFill>
                <a:latin typeface="Arial"/>
                <a:cs typeface="Arial"/>
              </a:rPr>
              <a:t> к</a:t>
            </a:r>
            <a:r>
              <a:rPr sz="1400" b="1" spc="-75" dirty="0">
                <a:solidFill>
                  <a:srgbClr val="235676"/>
                </a:solidFill>
                <a:latin typeface="Arial"/>
                <a:cs typeface="Arial"/>
              </a:rPr>
              <a:t>у</a:t>
            </a:r>
            <a:r>
              <a:rPr sz="1400" b="1" spc="-5" dirty="0">
                <a:solidFill>
                  <a:srgbClr val="235676"/>
                </a:solidFill>
                <a:latin typeface="Arial"/>
                <a:cs typeface="Arial"/>
              </a:rPr>
              <a:t>л</a:t>
            </a:r>
            <a:r>
              <a:rPr sz="1400" b="1" spc="-125" dirty="0">
                <a:solidFill>
                  <a:srgbClr val="235676"/>
                </a:solidFill>
                <a:latin typeface="Arial"/>
                <a:cs typeface="Arial"/>
              </a:rPr>
              <a:t>ь</a:t>
            </a:r>
            <a:r>
              <a:rPr sz="1400" b="1" spc="30" dirty="0">
                <a:solidFill>
                  <a:srgbClr val="235676"/>
                </a:solidFill>
                <a:latin typeface="Arial"/>
                <a:cs typeface="Arial"/>
              </a:rPr>
              <a:t>т</a:t>
            </a:r>
            <a:r>
              <a:rPr sz="1400" b="1" spc="-50" dirty="0">
                <a:solidFill>
                  <a:srgbClr val="235676"/>
                </a:solidFill>
                <a:latin typeface="Arial"/>
                <a:cs typeface="Arial"/>
              </a:rPr>
              <a:t>у</a:t>
            </a:r>
            <a:r>
              <a:rPr sz="1400" b="1" spc="-10" dirty="0">
                <a:solidFill>
                  <a:srgbClr val="235676"/>
                </a:solidFill>
                <a:latin typeface="Arial"/>
                <a:cs typeface="Arial"/>
              </a:rPr>
              <a:t>р</a:t>
            </a:r>
            <a:r>
              <a:rPr sz="1400" b="1" dirty="0">
                <a:solidFill>
                  <a:srgbClr val="235676"/>
                </a:solidFill>
                <a:latin typeface="Arial"/>
                <a:cs typeface="Arial"/>
              </a:rPr>
              <a:t>но</a:t>
            </a:r>
            <a:r>
              <a:rPr sz="1400" b="1" spc="-25" dirty="0">
                <a:solidFill>
                  <a:srgbClr val="235676"/>
                </a:solidFill>
                <a:latin typeface="Arial"/>
                <a:cs typeface="Arial"/>
              </a:rPr>
              <a:t>г</a:t>
            </a:r>
            <a:r>
              <a:rPr sz="1400" b="1" dirty="0">
                <a:solidFill>
                  <a:srgbClr val="235676"/>
                </a:solidFill>
                <a:latin typeface="Arial"/>
                <a:cs typeface="Arial"/>
              </a:rPr>
              <a:t>о  </a:t>
            </a:r>
            <a:r>
              <a:rPr sz="1400" b="1" spc="-5" dirty="0">
                <a:solidFill>
                  <a:srgbClr val="235676"/>
                </a:solidFill>
                <a:latin typeface="Arial"/>
                <a:cs typeface="Arial"/>
              </a:rPr>
              <a:t>наследия</a:t>
            </a:r>
            <a:endParaRPr sz="1400">
              <a:latin typeface="Arial"/>
              <a:cs typeface="Arial"/>
            </a:endParaRPr>
          </a:p>
        </p:txBody>
      </p:sp>
      <p:pic>
        <p:nvPicPr>
          <p:cNvPr id="37" name="object 37"/>
          <p:cNvPicPr/>
          <p:nvPr/>
        </p:nvPicPr>
        <p:blipFill>
          <a:blip r:embed="rId20" cstate="print"/>
          <a:stretch>
            <a:fillRect/>
          </a:stretch>
        </p:blipFill>
        <p:spPr>
          <a:xfrm>
            <a:off x="1309116" y="5073396"/>
            <a:ext cx="2612136" cy="544068"/>
          </a:xfrm>
          <a:prstGeom prst="rect">
            <a:avLst/>
          </a:prstGeom>
        </p:spPr>
      </p:pic>
      <p:sp>
        <p:nvSpPr>
          <p:cNvPr id="38" name="object 38"/>
          <p:cNvSpPr txBox="1"/>
          <p:nvPr/>
        </p:nvSpPr>
        <p:spPr>
          <a:xfrm>
            <a:off x="1953260" y="5133594"/>
            <a:ext cx="132397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Приоритетные</a:t>
            </a:r>
            <a:endParaRPr sz="1400">
              <a:latin typeface="Arial"/>
              <a:cs typeface="Arial"/>
            </a:endParaRPr>
          </a:p>
        </p:txBody>
      </p:sp>
      <p:sp>
        <p:nvSpPr>
          <p:cNvPr id="39" name="object 39"/>
          <p:cNvSpPr txBox="1"/>
          <p:nvPr/>
        </p:nvSpPr>
        <p:spPr>
          <a:xfrm>
            <a:off x="1994407" y="5346954"/>
            <a:ext cx="124460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направления:</a:t>
            </a:r>
            <a:endParaRPr sz="1400">
              <a:latin typeface="Arial"/>
              <a:cs typeface="Arial"/>
            </a:endParaRPr>
          </a:p>
        </p:txBody>
      </p:sp>
      <p:grpSp>
        <p:nvGrpSpPr>
          <p:cNvPr id="40" name="object 40"/>
          <p:cNvGrpSpPr/>
          <p:nvPr/>
        </p:nvGrpSpPr>
        <p:grpSpPr>
          <a:xfrm>
            <a:off x="1307591" y="4379976"/>
            <a:ext cx="2433955" cy="550545"/>
            <a:chOff x="1307591" y="4379976"/>
            <a:chExt cx="2433955" cy="550545"/>
          </a:xfrm>
        </p:grpSpPr>
        <p:pic>
          <p:nvPicPr>
            <p:cNvPr id="41" name="object 41"/>
            <p:cNvPicPr/>
            <p:nvPr/>
          </p:nvPicPr>
          <p:blipFill>
            <a:blip r:embed="rId21" cstate="print"/>
            <a:stretch>
              <a:fillRect/>
            </a:stretch>
          </p:blipFill>
          <p:spPr>
            <a:xfrm>
              <a:off x="1307591" y="4379976"/>
              <a:ext cx="2433828" cy="550163"/>
            </a:xfrm>
            <a:prstGeom prst="rect">
              <a:avLst/>
            </a:prstGeom>
          </p:spPr>
        </p:pic>
        <p:pic>
          <p:nvPicPr>
            <p:cNvPr id="42" name="object 42"/>
            <p:cNvPicPr/>
            <p:nvPr/>
          </p:nvPicPr>
          <p:blipFill>
            <a:blip r:embed="rId22" cstate="print"/>
            <a:stretch>
              <a:fillRect/>
            </a:stretch>
          </p:blipFill>
          <p:spPr>
            <a:xfrm>
              <a:off x="1411223" y="4424172"/>
              <a:ext cx="2241042" cy="345186"/>
            </a:xfrm>
            <a:prstGeom prst="rect">
              <a:avLst/>
            </a:prstGeom>
          </p:spPr>
        </p:pic>
      </p:grpSp>
      <p:sp>
        <p:nvSpPr>
          <p:cNvPr id="43" name="object 43"/>
          <p:cNvSpPr txBox="1"/>
          <p:nvPr/>
        </p:nvSpPr>
        <p:spPr>
          <a:xfrm>
            <a:off x="1495425" y="4461764"/>
            <a:ext cx="201168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Памятник</a:t>
            </a:r>
            <a:r>
              <a:rPr sz="1200" b="1" spc="5" dirty="0">
                <a:solidFill>
                  <a:srgbClr val="FFFFFF"/>
                </a:solidFill>
                <a:latin typeface="Arial"/>
                <a:cs typeface="Arial"/>
              </a:rPr>
              <a:t> </a:t>
            </a:r>
            <a:r>
              <a:rPr sz="1200" b="1" spc="-5" dirty="0">
                <a:solidFill>
                  <a:srgbClr val="FFFFFF"/>
                </a:solidFill>
                <a:latin typeface="Arial"/>
                <a:cs typeface="Arial"/>
              </a:rPr>
              <a:t>живой </a:t>
            </a:r>
            <a:r>
              <a:rPr sz="1200" b="1" spc="-10" dirty="0">
                <a:solidFill>
                  <a:srgbClr val="FFFFFF"/>
                </a:solidFill>
                <a:latin typeface="Arial"/>
                <a:cs typeface="Arial"/>
              </a:rPr>
              <a:t>природы</a:t>
            </a:r>
            <a:endParaRPr sz="1200">
              <a:latin typeface="Arial"/>
              <a:cs typeface="Arial"/>
            </a:endParaRPr>
          </a:p>
        </p:txBody>
      </p:sp>
      <p:grpSp>
        <p:nvGrpSpPr>
          <p:cNvPr id="44" name="object 44"/>
          <p:cNvGrpSpPr/>
          <p:nvPr/>
        </p:nvGrpSpPr>
        <p:grpSpPr>
          <a:xfrm>
            <a:off x="2046732" y="4607052"/>
            <a:ext cx="923290" cy="345440"/>
            <a:chOff x="2046732" y="4607052"/>
            <a:chExt cx="923290" cy="345440"/>
          </a:xfrm>
        </p:grpSpPr>
        <p:pic>
          <p:nvPicPr>
            <p:cNvPr id="45" name="object 45"/>
            <p:cNvPicPr/>
            <p:nvPr/>
          </p:nvPicPr>
          <p:blipFill>
            <a:blip r:embed="rId23" cstate="print"/>
            <a:stretch>
              <a:fillRect/>
            </a:stretch>
          </p:blipFill>
          <p:spPr>
            <a:xfrm>
              <a:off x="2046732" y="4607052"/>
              <a:ext cx="390906" cy="345186"/>
            </a:xfrm>
            <a:prstGeom prst="rect">
              <a:avLst/>
            </a:prstGeom>
          </p:spPr>
        </p:pic>
        <p:pic>
          <p:nvPicPr>
            <p:cNvPr id="46" name="object 46"/>
            <p:cNvPicPr/>
            <p:nvPr/>
          </p:nvPicPr>
          <p:blipFill>
            <a:blip r:embed="rId24" cstate="print"/>
            <a:stretch>
              <a:fillRect/>
            </a:stretch>
          </p:blipFill>
          <p:spPr>
            <a:xfrm>
              <a:off x="2229612" y="4607052"/>
              <a:ext cx="739901" cy="345186"/>
            </a:xfrm>
            <a:prstGeom prst="rect">
              <a:avLst/>
            </a:prstGeom>
          </p:spPr>
        </p:pic>
      </p:grpSp>
      <p:sp>
        <p:nvSpPr>
          <p:cNvPr id="47" name="object 47"/>
          <p:cNvSpPr txBox="1"/>
          <p:nvPr/>
        </p:nvSpPr>
        <p:spPr>
          <a:xfrm>
            <a:off x="2131314" y="4644644"/>
            <a:ext cx="74041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д.</a:t>
            </a:r>
            <a:r>
              <a:rPr sz="1200" b="1" spc="-45" dirty="0">
                <a:solidFill>
                  <a:srgbClr val="FFFFFF"/>
                </a:solidFill>
                <a:latin typeface="Arial"/>
                <a:cs typeface="Arial"/>
              </a:rPr>
              <a:t> </a:t>
            </a:r>
            <a:r>
              <a:rPr sz="1200" b="1" spc="-10" dirty="0">
                <a:solidFill>
                  <a:srgbClr val="FFFFFF"/>
                </a:solidFill>
                <a:latin typeface="Arial"/>
                <a:cs typeface="Arial"/>
              </a:rPr>
              <a:t>Дугино</a:t>
            </a:r>
            <a:endParaRPr sz="1200">
              <a:latin typeface="Arial"/>
              <a:cs typeface="Arial"/>
            </a:endParaRPr>
          </a:p>
        </p:txBody>
      </p:sp>
      <p:grpSp>
        <p:nvGrpSpPr>
          <p:cNvPr id="48" name="object 48"/>
          <p:cNvGrpSpPr/>
          <p:nvPr/>
        </p:nvGrpSpPr>
        <p:grpSpPr>
          <a:xfrm>
            <a:off x="4378452" y="3973068"/>
            <a:ext cx="2668905" cy="1332230"/>
            <a:chOff x="4378452" y="3973068"/>
            <a:chExt cx="2668905" cy="1332230"/>
          </a:xfrm>
        </p:grpSpPr>
        <p:pic>
          <p:nvPicPr>
            <p:cNvPr id="49" name="object 49"/>
            <p:cNvPicPr/>
            <p:nvPr/>
          </p:nvPicPr>
          <p:blipFill>
            <a:blip r:embed="rId25" cstate="print"/>
            <a:stretch>
              <a:fillRect/>
            </a:stretch>
          </p:blipFill>
          <p:spPr>
            <a:xfrm>
              <a:off x="4390644" y="3985260"/>
              <a:ext cx="2644140" cy="1307591"/>
            </a:xfrm>
            <a:prstGeom prst="rect">
              <a:avLst/>
            </a:prstGeom>
          </p:spPr>
        </p:pic>
        <p:sp>
          <p:nvSpPr>
            <p:cNvPr id="50" name="object 50"/>
            <p:cNvSpPr/>
            <p:nvPr/>
          </p:nvSpPr>
          <p:spPr>
            <a:xfrm>
              <a:off x="4384548" y="3979164"/>
              <a:ext cx="2656840" cy="1320165"/>
            </a:xfrm>
            <a:custGeom>
              <a:avLst/>
              <a:gdLst/>
              <a:ahLst/>
              <a:cxnLst/>
              <a:rect l="l" t="t" r="r" b="b"/>
              <a:pathLst>
                <a:path w="2656840" h="1320164">
                  <a:moveTo>
                    <a:pt x="0" y="1319783"/>
                  </a:moveTo>
                  <a:lnTo>
                    <a:pt x="2656331" y="1319783"/>
                  </a:lnTo>
                  <a:lnTo>
                    <a:pt x="2656331" y="0"/>
                  </a:lnTo>
                  <a:lnTo>
                    <a:pt x="0" y="0"/>
                  </a:lnTo>
                  <a:lnTo>
                    <a:pt x="0" y="1319783"/>
                  </a:lnTo>
                  <a:close/>
                </a:path>
              </a:pathLst>
            </a:custGeom>
            <a:ln w="12192">
              <a:solidFill>
                <a:srgbClr val="4BCAD3"/>
              </a:solidFill>
              <a:prstDash val="sysDash"/>
            </a:ln>
          </p:spPr>
          <p:txBody>
            <a:bodyPr wrap="square" lIns="0" tIns="0" rIns="0" bIns="0" rtlCol="0"/>
            <a:lstStyle/>
            <a:p>
              <a:endParaRPr/>
            </a:p>
          </p:txBody>
        </p:sp>
        <p:pic>
          <p:nvPicPr>
            <p:cNvPr id="51" name="object 51"/>
            <p:cNvPicPr/>
            <p:nvPr/>
          </p:nvPicPr>
          <p:blipFill>
            <a:blip r:embed="rId26" cstate="print"/>
            <a:stretch>
              <a:fillRect/>
            </a:stretch>
          </p:blipFill>
          <p:spPr>
            <a:xfrm>
              <a:off x="4527804" y="4523232"/>
              <a:ext cx="266700" cy="233172"/>
            </a:xfrm>
            <a:prstGeom prst="rect">
              <a:avLst/>
            </a:prstGeom>
          </p:spPr>
        </p:pic>
      </p:grpSp>
      <p:sp>
        <p:nvSpPr>
          <p:cNvPr id="52" name="object 52"/>
          <p:cNvSpPr txBox="1"/>
          <p:nvPr/>
        </p:nvSpPr>
        <p:spPr>
          <a:xfrm>
            <a:off x="4815332" y="4133215"/>
            <a:ext cx="2053589" cy="713740"/>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006FC0"/>
                </a:solidFill>
                <a:latin typeface="Arial"/>
                <a:cs typeface="Arial"/>
              </a:rPr>
              <a:t>Событийный</a:t>
            </a:r>
            <a:r>
              <a:rPr sz="1400" b="1" spc="-25" dirty="0">
                <a:solidFill>
                  <a:srgbClr val="006FC0"/>
                </a:solidFill>
                <a:latin typeface="Arial"/>
                <a:cs typeface="Arial"/>
              </a:rPr>
              <a:t> </a:t>
            </a:r>
            <a:r>
              <a:rPr sz="1400" b="1" spc="-15" dirty="0">
                <a:solidFill>
                  <a:srgbClr val="006FC0"/>
                </a:solidFill>
                <a:latin typeface="Arial"/>
                <a:cs typeface="Arial"/>
              </a:rPr>
              <a:t>туризм</a:t>
            </a:r>
            <a:endParaRPr sz="1400">
              <a:latin typeface="Arial"/>
              <a:cs typeface="Arial"/>
            </a:endParaRPr>
          </a:p>
          <a:p>
            <a:pPr marL="125095" marR="5080">
              <a:lnSpc>
                <a:spcPct val="100000"/>
              </a:lnSpc>
              <a:spcBef>
                <a:spcPts val="1090"/>
              </a:spcBef>
            </a:pPr>
            <a:r>
              <a:rPr sz="1100" spc="-5" dirty="0">
                <a:latin typeface="Arial"/>
                <a:cs typeface="Arial"/>
              </a:rPr>
              <a:t>28 июля </a:t>
            </a:r>
            <a:r>
              <a:rPr sz="1100" dirty="0">
                <a:latin typeface="Arial"/>
                <a:cs typeface="Arial"/>
              </a:rPr>
              <a:t>– </a:t>
            </a:r>
            <a:r>
              <a:rPr sz="1100" spc="-5" dirty="0">
                <a:latin typeface="Arial"/>
                <a:cs typeface="Arial"/>
              </a:rPr>
              <a:t>Празднование Дня </a:t>
            </a:r>
            <a:r>
              <a:rPr sz="1100" spc="-295" dirty="0">
                <a:latin typeface="Arial"/>
                <a:cs typeface="Arial"/>
              </a:rPr>
              <a:t> </a:t>
            </a:r>
            <a:r>
              <a:rPr sz="1100" spc="-5" dirty="0">
                <a:latin typeface="Arial"/>
                <a:cs typeface="Arial"/>
              </a:rPr>
              <a:t>Крещения</a:t>
            </a:r>
            <a:r>
              <a:rPr sz="1100" spc="-35" dirty="0">
                <a:latin typeface="Arial"/>
                <a:cs typeface="Arial"/>
              </a:rPr>
              <a:t> </a:t>
            </a:r>
            <a:r>
              <a:rPr sz="1100" spc="-5" dirty="0">
                <a:latin typeface="Arial"/>
                <a:cs typeface="Arial"/>
              </a:rPr>
              <a:t>Руси на</a:t>
            </a:r>
            <a:r>
              <a:rPr sz="1100" spc="5" dirty="0">
                <a:latin typeface="Arial"/>
                <a:cs typeface="Arial"/>
              </a:rPr>
              <a:t> </a:t>
            </a:r>
            <a:r>
              <a:rPr sz="1100" spc="-5" dirty="0">
                <a:latin typeface="Arial"/>
                <a:cs typeface="Arial"/>
              </a:rPr>
              <a:t>истоке</a:t>
            </a:r>
            <a:endParaRPr sz="1100">
              <a:latin typeface="Arial"/>
              <a:cs typeface="Arial"/>
            </a:endParaRPr>
          </a:p>
        </p:txBody>
      </p:sp>
      <p:sp>
        <p:nvSpPr>
          <p:cNvPr id="53" name="object 53"/>
          <p:cNvSpPr txBox="1"/>
          <p:nvPr/>
        </p:nvSpPr>
        <p:spPr>
          <a:xfrm>
            <a:off x="4927853" y="4820792"/>
            <a:ext cx="507365"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Arial"/>
                <a:cs typeface="Arial"/>
              </a:rPr>
              <a:t>Днепра</a:t>
            </a:r>
            <a:endParaRPr sz="1100">
              <a:latin typeface="Arial"/>
              <a:cs typeface="Arial"/>
            </a:endParaRPr>
          </a:p>
        </p:txBody>
      </p:sp>
      <p:pic>
        <p:nvPicPr>
          <p:cNvPr id="54" name="object 54"/>
          <p:cNvPicPr/>
          <p:nvPr/>
        </p:nvPicPr>
        <p:blipFill>
          <a:blip r:embed="rId27" cstate="print"/>
          <a:stretch>
            <a:fillRect/>
          </a:stretch>
        </p:blipFill>
        <p:spPr>
          <a:xfrm>
            <a:off x="181355" y="163068"/>
            <a:ext cx="644651" cy="814684"/>
          </a:xfrm>
          <a:prstGeom prst="rect">
            <a:avLst/>
          </a:prstGeom>
        </p:spPr>
      </p:pic>
      <p:pic>
        <p:nvPicPr>
          <p:cNvPr id="55" name="object 55"/>
          <p:cNvPicPr/>
          <p:nvPr/>
        </p:nvPicPr>
        <p:blipFill>
          <a:blip r:embed="rId28" cstate="print"/>
          <a:stretch>
            <a:fillRect/>
          </a:stretch>
        </p:blipFill>
        <p:spPr>
          <a:xfrm>
            <a:off x="352043" y="4695444"/>
            <a:ext cx="804672" cy="806195"/>
          </a:xfrm>
          <a:prstGeom prst="rect">
            <a:avLst/>
          </a:prstGeom>
        </p:spPr>
      </p:pic>
      <p:sp>
        <p:nvSpPr>
          <p:cNvPr id="56" name="object 56"/>
          <p:cNvSpPr txBox="1"/>
          <p:nvPr/>
        </p:nvSpPr>
        <p:spPr>
          <a:xfrm>
            <a:off x="353669" y="4791532"/>
            <a:ext cx="775335" cy="1286510"/>
          </a:xfrm>
          <a:prstGeom prst="rect">
            <a:avLst/>
          </a:prstGeom>
        </p:spPr>
        <p:txBody>
          <a:bodyPr vert="horz" wrap="square" lIns="0" tIns="12700" rIns="0" bIns="0" rtlCol="0">
            <a:spAutoFit/>
          </a:bodyPr>
          <a:lstStyle/>
          <a:p>
            <a:pPr algn="ctr">
              <a:lnSpc>
                <a:spcPct val="100000"/>
              </a:lnSpc>
              <a:spcBef>
                <a:spcPts val="100"/>
              </a:spcBef>
            </a:pPr>
            <a:r>
              <a:rPr sz="3600" b="1" dirty="0">
                <a:solidFill>
                  <a:srgbClr val="FFFFFF"/>
                </a:solidFill>
                <a:latin typeface="Arial"/>
                <a:cs typeface="Arial"/>
              </a:rPr>
              <a:t>7</a:t>
            </a:r>
            <a:endParaRPr sz="3600">
              <a:latin typeface="Arial"/>
              <a:cs typeface="Arial"/>
            </a:endParaRPr>
          </a:p>
          <a:p>
            <a:pPr marL="12700" marR="5080" indent="-1905" algn="ctr">
              <a:lnSpc>
                <a:spcPct val="100000"/>
              </a:lnSpc>
              <a:spcBef>
                <a:spcPts val="2245"/>
              </a:spcBef>
            </a:pPr>
            <a:r>
              <a:rPr sz="1400" b="1" dirty="0">
                <a:solidFill>
                  <a:srgbClr val="235676"/>
                </a:solidFill>
                <a:latin typeface="Arial"/>
                <a:cs typeface="Arial"/>
              </a:rPr>
              <a:t>Церкви </a:t>
            </a:r>
            <a:r>
              <a:rPr sz="1400" b="1" spc="5" dirty="0">
                <a:solidFill>
                  <a:srgbClr val="235676"/>
                </a:solidFill>
                <a:latin typeface="Arial"/>
                <a:cs typeface="Arial"/>
              </a:rPr>
              <a:t> </a:t>
            </a:r>
            <a:r>
              <a:rPr sz="1400" b="1" dirty="0">
                <a:solidFill>
                  <a:srgbClr val="235676"/>
                </a:solidFill>
                <a:latin typeface="Arial"/>
                <a:cs typeface="Arial"/>
              </a:rPr>
              <a:t>и</a:t>
            </a:r>
            <a:r>
              <a:rPr sz="1400" b="1" spc="-80" dirty="0">
                <a:solidFill>
                  <a:srgbClr val="235676"/>
                </a:solidFill>
                <a:latin typeface="Arial"/>
                <a:cs typeface="Arial"/>
              </a:rPr>
              <a:t> </a:t>
            </a:r>
            <a:r>
              <a:rPr sz="1400" b="1" spc="-5" dirty="0">
                <a:solidFill>
                  <a:srgbClr val="235676"/>
                </a:solidFill>
                <a:latin typeface="Arial"/>
                <a:cs typeface="Arial"/>
              </a:rPr>
              <a:t>храмы</a:t>
            </a:r>
            <a:endParaRPr sz="1400">
              <a:latin typeface="Arial"/>
              <a:cs typeface="Arial"/>
            </a:endParaRPr>
          </a:p>
        </p:txBody>
      </p:sp>
      <p:sp>
        <p:nvSpPr>
          <p:cNvPr id="57" name="object 5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28</a:t>
            </a:fld>
            <a:endParaRPr spc="-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60448" y="155448"/>
            <a:ext cx="5498592" cy="768096"/>
          </a:xfrm>
          <a:prstGeom prst="rect">
            <a:avLst/>
          </a:prstGeom>
        </p:spPr>
      </p:pic>
      <p:sp>
        <p:nvSpPr>
          <p:cNvPr id="3" name="object 3"/>
          <p:cNvSpPr txBox="1">
            <a:spLocks noGrp="1"/>
          </p:cNvSpPr>
          <p:nvPr>
            <p:ph type="title"/>
          </p:nvPr>
        </p:nvSpPr>
        <p:spPr>
          <a:xfrm>
            <a:off x="3711955" y="343027"/>
            <a:ext cx="2196465" cy="391160"/>
          </a:xfrm>
          <a:prstGeom prst="rect">
            <a:avLst/>
          </a:prstGeom>
        </p:spPr>
        <p:txBody>
          <a:bodyPr vert="horz" wrap="square" lIns="0" tIns="12700" rIns="0" bIns="0" rtlCol="0">
            <a:spAutoFit/>
          </a:bodyPr>
          <a:lstStyle/>
          <a:p>
            <a:pPr marL="12700">
              <a:lnSpc>
                <a:spcPct val="100000"/>
              </a:lnSpc>
              <a:spcBef>
                <a:spcPts val="100"/>
              </a:spcBef>
            </a:pPr>
            <a:r>
              <a:rPr dirty="0"/>
              <a:t>SWOT</a:t>
            </a:r>
            <a:r>
              <a:rPr spc="-90" dirty="0"/>
              <a:t> </a:t>
            </a:r>
            <a:r>
              <a:rPr dirty="0"/>
              <a:t>-</a:t>
            </a:r>
            <a:r>
              <a:rPr spc="-50" dirty="0"/>
              <a:t> </a:t>
            </a:r>
            <a:r>
              <a:rPr spc="-10" dirty="0"/>
              <a:t>анализ</a:t>
            </a:r>
          </a:p>
        </p:txBody>
      </p:sp>
      <p:sp>
        <p:nvSpPr>
          <p:cNvPr id="4" name="object 4"/>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graphicFrame>
        <p:nvGraphicFramePr>
          <p:cNvPr id="5" name="object 5"/>
          <p:cNvGraphicFramePr>
            <a:graphicFrameLocks noGrp="1"/>
          </p:cNvGraphicFramePr>
          <p:nvPr/>
        </p:nvGraphicFramePr>
        <p:xfrm>
          <a:off x="430212" y="1131951"/>
          <a:ext cx="6083300" cy="5108575"/>
        </p:xfrm>
        <a:graphic>
          <a:graphicData uri="http://schemas.openxmlformats.org/drawingml/2006/table">
            <a:tbl>
              <a:tblPr firstRow="1" bandRow="1">
                <a:tableStyleId>{2D5ABB26-0587-4C30-8999-92F81FD0307C}</a:tableStyleId>
              </a:tblPr>
              <a:tblGrid>
                <a:gridCol w="1920875">
                  <a:extLst>
                    <a:ext uri="{9D8B030D-6E8A-4147-A177-3AD203B41FA5}">
                      <a16:colId xmlns:a16="http://schemas.microsoft.com/office/drawing/2014/main" val="20000"/>
                    </a:ext>
                  </a:extLst>
                </a:gridCol>
                <a:gridCol w="4162425">
                  <a:extLst>
                    <a:ext uri="{9D8B030D-6E8A-4147-A177-3AD203B41FA5}">
                      <a16:colId xmlns:a16="http://schemas.microsoft.com/office/drawing/2014/main" val="20001"/>
                    </a:ext>
                  </a:extLst>
                </a:gridCol>
              </a:tblGrid>
              <a:tr h="1734185">
                <a:tc>
                  <a:txBody>
                    <a:bodyPr/>
                    <a:lstStyle/>
                    <a:p>
                      <a:pPr marL="635" algn="ctr">
                        <a:lnSpc>
                          <a:spcPct val="100000"/>
                        </a:lnSpc>
                        <a:spcBef>
                          <a:spcPts val="254"/>
                        </a:spcBef>
                      </a:pPr>
                      <a:r>
                        <a:rPr sz="1500" b="1" spc="-5" dirty="0">
                          <a:latin typeface="Calibri"/>
                          <a:cs typeface="Calibri"/>
                        </a:rPr>
                        <a:t>Сильные</a:t>
                      </a:r>
                      <a:r>
                        <a:rPr sz="1500" b="1" spc="-55" dirty="0">
                          <a:latin typeface="Calibri"/>
                          <a:cs typeface="Calibri"/>
                        </a:rPr>
                        <a:t> </a:t>
                      </a:r>
                      <a:r>
                        <a:rPr sz="1500" b="1" spc="-5" dirty="0">
                          <a:latin typeface="Calibri"/>
                          <a:cs typeface="Calibri"/>
                        </a:rPr>
                        <a:t>стороны</a:t>
                      </a:r>
                      <a:endParaRPr sz="1500">
                        <a:latin typeface="Calibri"/>
                        <a:cs typeface="Calibri"/>
                      </a:endParaRPr>
                    </a:p>
                    <a:p>
                      <a:pPr algn="ctr">
                        <a:lnSpc>
                          <a:spcPct val="100000"/>
                        </a:lnSpc>
                        <a:spcBef>
                          <a:spcPts val="10"/>
                        </a:spcBef>
                      </a:pPr>
                      <a:r>
                        <a:rPr sz="1500" b="1" dirty="0">
                          <a:latin typeface="Arial"/>
                          <a:cs typeface="Arial"/>
                        </a:rPr>
                        <a:t>S</a:t>
                      </a:r>
                      <a:endParaRPr sz="150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ECECE"/>
                    </a:solidFill>
                  </a:tcPr>
                </a:tc>
                <a:tc>
                  <a:txBody>
                    <a:bodyPr/>
                    <a:lstStyle/>
                    <a:p>
                      <a:pPr marL="263525" indent="-172720">
                        <a:lnSpc>
                          <a:spcPct val="100000"/>
                        </a:lnSpc>
                        <a:spcBef>
                          <a:spcPts val="1035"/>
                        </a:spcBef>
                        <a:buChar char="•"/>
                        <a:tabLst>
                          <a:tab pos="264160" algn="l"/>
                        </a:tabLst>
                      </a:pPr>
                      <a:r>
                        <a:rPr sz="1200" spc="-5" dirty="0">
                          <a:latin typeface="Arial"/>
                          <a:cs typeface="Arial"/>
                        </a:rPr>
                        <a:t>большое</a:t>
                      </a:r>
                      <a:r>
                        <a:rPr sz="1200" spc="-30" dirty="0">
                          <a:latin typeface="Arial"/>
                          <a:cs typeface="Arial"/>
                        </a:rPr>
                        <a:t> </a:t>
                      </a:r>
                      <a:r>
                        <a:rPr sz="1200" spc="-5" dirty="0">
                          <a:latin typeface="Arial"/>
                          <a:cs typeface="Arial"/>
                        </a:rPr>
                        <a:t>количество</a:t>
                      </a:r>
                      <a:r>
                        <a:rPr sz="1200" spc="-25" dirty="0">
                          <a:latin typeface="Arial"/>
                          <a:cs typeface="Arial"/>
                        </a:rPr>
                        <a:t> </a:t>
                      </a:r>
                      <a:r>
                        <a:rPr sz="1200" spc="-10" dirty="0">
                          <a:latin typeface="Arial"/>
                          <a:cs typeface="Arial"/>
                        </a:rPr>
                        <a:t>свободных</a:t>
                      </a:r>
                      <a:r>
                        <a:rPr sz="1200" spc="-20" dirty="0">
                          <a:latin typeface="Arial"/>
                          <a:cs typeface="Arial"/>
                        </a:rPr>
                        <a:t> </a:t>
                      </a:r>
                      <a:r>
                        <a:rPr sz="1200" spc="-5" dirty="0">
                          <a:latin typeface="Arial"/>
                          <a:cs typeface="Arial"/>
                        </a:rPr>
                        <a:t>мощностей;</a:t>
                      </a:r>
                      <a:endParaRPr sz="1200">
                        <a:latin typeface="Arial"/>
                        <a:cs typeface="Arial"/>
                      </a:endParaRPr>
                    </a:p>
                    <a:p>
                      <a:pPr marL="263525" indent="-172720">
                        <a:lnSpc>
                          <a:spcPct val="100000"/>
                        </a:lnSpc>
                        <a:buChar char="•"/>
                        <a:tabLst>
                          <a:tab pos="264160" algn="l"/>
                        </a:tabLst>
                      </a:pPr>
                      <a:r>
                        <a:rPr sz="1200" spc="-10" dirty="0">
                          <a:latin typeface="Arial"/>
                          <a:cs typeface="Arial"/>
                        </a:rPr>
                        <a:t>выгодное</a:t>
                      </a:r>
                      <a:r>
                        <a:rPr sz="1200" spc="-40" dirty="0">
                          <a:latin typeface="Arial"/>
                          <a:cs typeface="Arial"/>
                        </a:rPr>
                        <a:t> </a:t>
                      </a:r>
                      <a:r>
                        <a:rPr sz="1200" spc="-5" dirty="0">
                          <a:latin typeface="Arial"/>
                          <a:cs typeface="Arial"/>
                        </a:rPr>
                        <a:t>географическое</a:t>
                      </a:r>
                      <a:r>
                        <a:rPr sz="1200" spc="-60" dirty="0">
                          <a:latin typeface="Arial"/>
                          <a:cs typeface="Arial"/>
                        </a:rPr>
                        <a:t> </a:t>
                      </a:r>
                      <a:r>
                        <a:rPr sz="1200" spc="-5" dirty="0">
                          <a:latin typeface="Arial"/>
                          <a:cs typeface="Arial"/>
                        </a:rPr>
                        <a:t>положение;</a:t>
                      </a:r>
                      <a:endParaRPr sz="1200">
                        <a:latin typeface="Arial"/>
                        <a:cs typeface="Arial"/>
                      </a:endParaRPr>
                    </a:p>
                    <a:p>
                      <a:pPr marL="263525" indent="-172720">
                        <a:lnSpc>
                          <a:spcPct val="100000"/>
                        </a:lnSpc>
                        <a:buChar char="•"/>
                        <a:tabLst>
                          <a:tab pos="264160" algn="l"/>
                        </a:tabLst>
                      </a:pPr>
                      <a:r>
                        <a:rPr sz="1200" spc="-10" dirty="0">
                          <a:latin typeface="Arial"/>
                          <a:cs typeface="Arial"/>
                        </a:rPr>
                        <a:t>относительная</a:t>
                      </a:r>
                      <a:r>
                        <a:rPr sz="1200" spc="-35" dirty="0">
                          <a:latin typeface="Arial"/>
                          <a:cs typeface="Arial"/>
                        </a:rPr>
                        <a:t> </a:t>
                      </a:r>
                      <a:r>
                        <a:rPr sz="1200" spc="-10" dirty="0">
                          <a:latin typeface="Arial"/>
                          <a:cs typeface="Arial"/>
                        </a:rPr>
                        <a:t>близость</a:t>
                      </a:r>
                      <a:r>
                        <a:rPr sz="1200" dirty="0">
                          <a:latin typeface="Arial"/>
                          <a:cs typeface="Arial"/>
                        </a:rPr>
                        <a:t> к</a:t>
                      </a:r>
                      <a:r>
                        <a:rPr sz="1200" spc="-5" dirty="0">
                          <a:latin typeface="Arial"/>
                          <a:cs typeface="Arial"/>
                        </a:rPr>
                        <a:t> </a:t>
                      </a:r>
                      <a:r>
                        <a:rPr sz="1200" dirty="0">
                          <a:latin typeface="Arial"/>
                          <a:cs typeface="Arial"/>
                        </a:rPr>
                        <a:t>московской</a:t>
                      </a:r>
                      <a:r>
                        <a:rPr sz="1200" spc="-20" dirty="0">
                          <a:latin typeface="Arial"/>
                          <a:cs typeface="Arial"/>
                        </a:rPr>
                        <a:t> </a:t>
                      </a:r>
                      <a:r>
                        <a:rPr sz="1200" spc="-5" dirty="0">
                          <a:latin typeface="Arial"/>
                          <a:cs typeface="Arial"/>
                        </a:rPr>
                        <a:t>агломерации;</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a:t>
                      </a:r>
                      <a:r>
                        <a:rPr sz="1200" spc="-10" dirty="0">
                          <a:latin typeface="Arial"/>
                          <a:cs typeface="Arial"/>
                        </a:rPr>
                        <a:t> </a:t>
                      </a:r>
                      <a:r>
                        <a:rPr sz="1200" spc="-5" dirty="0">
                          <a:latin typeface="Arial"/>
                          <a:cs typeface="Arial"/>
                        </a:rPr>
                        <a:t>магистральных</a:t>
                      </a:r>
                      <a:r>
                        <a:rPr sz="1200" spc="295" dirty="0">
                          <a:latin typeface="Arial"/>
                          <a:cs typeface="Arial"/>
                        </a:rPr>
                        <a:t> </a:t>
                      </a:r>
                      <a:r>
                        <a:rPr sz="1200" spc="-10" dirty="0">
                          <a:latin typeface="Arial"/>
                          <a:cs typeface="Arial"/>
                        </a:rPr>
                        <a:t>газопроводов;</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a:t>
                      </a:r>
                      <a:r>
                        <a:rPr sz="1200" spc="5" dirty="0">
                          <a:latin typeface="Arial"/>
                          <a:cs typeface="Arial"/>
                        </a:rPr>
                        <a:t> </a:t>
                      </a:r>
                      <a:r>
                        <a:rPr sz="1200" dirty="0">
                          <a:latin typeface="Arial"/>
                          <a:cs typeface="Arial"/>
                        </a:rPr>
                        <a:t>комплекса</a:t>
                      </a:r>
                      <a:r>
                        <a:rPr sz="1200" spc="-30" dirty="0">
                          <a:latin typeface="Arial"/>
                          <a:cs typeface="Arial"/>
                        </a:rPr>
                        <a:t> </a:t>
                      </a:r>
                      <a:r>
                        <a:rPr sz="1200" spc="-10" dirty="0">
                          <a:latin typeface="Arial"/>
                          <a:cs typeface="Arial"/>
                        </a:rPr>
                        <a:t>культурно-исторических</a:t>
                      </a:r>
                      <a:endParaRPr sz="1200">
                        <a:latin typeface="Arial"/>
                        <a:cs typeface="Arial"/>
                      </a:endParaRPr>
                    </a:p>
                    <a:p>
                      <a:pPr marL="263525">
                        <a:lnSpc>
                          <a:spcPct val="100000"/>
                        </a:lnSpc>
                      </a:pPr>
                      <a:r>
                        <a:rPr sz="1200" spc="-5" dirty="0">
                          <a:latin typeface="Arial"/>
                          <a:cs typeface="Arial"/>
                        </a:rPr>
                        <a:t>ценностей;</a:t>
                      </a:r>
                      <a:endParaRPr sz="1200">
                        <a:latin typeface="Arial"/>
                        <a:cs typeface="Arial"/>
                      </a:endParaRPr>
                    </a:p>
                    <a:p>
                      <a:pPr marL="263525" indent="-172720">
                        <a:lnSpc>
                          <a:spcPct val="100000"/>
                        </a:lnSpc>
                        <a:buChar char="•"/>
                        <a:tabLst>
                          <a:tab pos="264160" algn="l"/>
                        </a:tabLst>
                      </a:pPr>
                      <a:r>
                        <a:rPr sz="1200" spc="-5" dirty="0">
                          <a:latin typeface="Arial"/>
                          <a:cs typeface="Arial"/>
                        </a:rPr>
                        <a:t>экологически</a:t>
                      </a:r>
                      <a:r>
                        <a:rPr sz="1200" spc="-25" dirty="0">
                          <a:latin typeface="Arial"/>
                          <a:cs typeface="Arial"/>
                        </a:rPr>
                        <a:t> </a:t>
                      </a:r>
                      <a:r>
                        <a:rPr sz="1200" dirty="0">
                          <a:latin typeface="Arial"/>
                          <a:cs typeface="Arial"/>
                        </a:rPr>
                        <a:t>чистые</a:t>
                      </a:r>
                      <a:r>
                        <a:rPr sz="1200" spc="-20" dirty="0">
                          <a:latin typeface="Arial"/>
                          <a:cs typeface="Arial"/>
                        </a:rPr>
                        <a:t> </a:t>
                      </a:r>
                      <a:r>
                        <a:rPr sz="1200" spc="-5" dirty="0">
                          <a:latin typeface="Arial"/>
                          <a:cs typeface="Arial"/>
                        </a:rPr>
                        <a:t>территории;</a:t>
                      </a:r>
                      <a:endParaRPr sz="1200">
                        <a:latin typeface="Arial"/>
                        <a:cs typeface="Arial"/>
                      </a:endParaRPr>
                    </a:p>
                    <a:p>
                      <a:pPr marL="263525" indent="-172720">
                        <a:lnSpc>
                          <a:spcPct val="100000"/>
                        </a:lnSpc>
                        <a:buChar char="•"/>
                        <a:tabLst>
                          <a:tab pos="264160" algn="l"/>
                        </a:tabLst>
                      </a:pPr>
                      <a:r>
                        <a:rPr sz="1200" spc="-5" dirty="0">
                          <a:latin typeface="Arial"/>
                          <a:cs typeface="Arial"/>
                        </a:rPr>
                        <a:t>наличие сырья:</a:t>
                      </a:r>
                      <a:r>
                        <a:rPr sz="1200" spc="-10" dirty="0">
                          <a:latin typeface="Arial"/>
                          <a:cs typeface="Arial"/>
                        </a:rPr>
                        <a:t> </a:t>
                      </a:r>
                      <a:r>
                        <a:rPr sz="1200" spc="-5" dirty="0">
                          <a:latin typeface="Arial"/>
                          <a:cs typeface="Arial"/>
                        </a:rPr>
                        <a:t>леса, песчаногравийной</a:t>
                      </a:r>
                      <a:r>
                        <a:rPr sz="1200" spc="-15" dirty="0">
                          <a:latin typeface="Arial"/>
                          <a:cs typeface="Arial"/>
                        </a:rPr>
                        <a:t> </a:t>
                      </a:r>
                      <a:r>
                        <a:rPr sz="1200" dirty="0">
                          <a:latin typeface="Arial"/>
                          <a:cs typeface="Arial"/>
                        </a:rPr>
                        <a:t>смеси.</a:t>
                      </a:r>
                      <a:endParaRPr sz="1200">
                        <a:latin typeface="Arial"/>
                        <a:cs typeface="Arial"/>
                      </a:endParaRPr>
                    </a:p>
                  </a:txBody>
                  <a:tcPr marL="0" marR="0" marT="131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ECECE"/>
                    </a:solidFill>
                  </a:tcPr>
                </a:tc>
                <a:extLst>
                  <a:ext uri="{0D108BD9-81ED-4DB2-BD59-A6C34878D82A}">
                    <a16:rowId xmlns:a16="http://schemas.microsoft.com/office/drawing/2014/main" val="10000"/>
                  </a:ext>
                </a:extLst>
              </a:tr>
              <a:tr h="1368425">
                <a:tc>
                  <a:txBody>
                    <a:bodyPr/>
                    <a:lstStyle/>
                    <a:p>
                      <a:pPr algn="ctr">
                        <a:lnSpc>
                          <a:spcPct val="100000"/>
                        </a:lnSpc>
                        <a:spcBef>
                          <a:spcPts val="254"/>
                        </a:spcBef>
                      </a:pPr>
                      <a:r>
                        <a:rPr sz="1500" b="1" spc="-5" dirty="0">
                          <a:latin typeface="Calibri"/>
                          <a:cs typeface="Calibri"/>
                        </a:rPr>
                        <a:t>Слабые</a:t>
                      </a:r>
                      <a:r>
                        <a:rPr sz="1500" b="1" spc="-45" dirty="0">
                          <a:latin typeface="Calibri"/>
                          <a:cs typeface="Calibri"/>
                        </a:rPr>
                        <a:t> </a:t>
                      </a:r>
                      <a:r>
                        <a:rPr sz="1500" b="1" spc="-5" dirty="0">
                          <a:latin typeface="Calibri"/>
                          <a:cs typeface="Calibri"/>
                        </a:rPr>
                        <a:t>стороны</a:t>
                      </a:r>
                      <a:endParaRPr sz="1500">
                        <a:latin typeface="Calibri"/>
                        <a:cs typeface="Calibri"/>
                      </a:endParaRPr>
                    </a:p>
                    <a:p>
                      <a:pPr marL="635" algn="ctr">
                        <a:lnSpc>
                          <a:spcPct val="100000"/>
                        </a:lnSpc>
                        <a:spcBef>
                          <a:spcPts val="15"/>
                        </a:spcBef>
                      </a:pPr>
                      <a:r>
                        <a:rPr sz="1500" b="1" dirty="0">
                          <a:latin typeface="Arial"/>
                          <a:cs typeface="Arial"/>
                        </a:rPr>
                        <a:t>W</a:t>
                      </a:r>
                      <a:endParaRPr sz="1500">
                        <a:latin typeface="Arial"/>
                        <a:cs typeface="Arial"/>
                      </a:endParaRPr>
                    </a:p>
                  </a:txBody>
                  <a:tcPr marL="0" marR="0" marT="3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DEE2"/>
                    </a:solidFill>
                  </a:tcPr>
                </a:tc>
                <a:tc>
                  <a:txBody>
                    <a:bodyPr/>
                    <a:lstStyle/>
                    <a:p>
                      <a:pPr marL="263525" marR="892175" indent="-172720">
                        <a:lnSpc>
                          <a:spcPct val="100000"/>
                        </a:lnSpc>
                        <a:spcBef>
                          <a:spcPts val="315"/>
                        </a:spcBef>
                        <a:buChar char="•"/>
                        <a:tabLst>
                          <a:tab pos="264160" algn="l"/>
                        </a:tabLst>
                      </a:pPr>
                      <a:r>
                        <a:rPr sz="1200" spc="-5" dirty="0">
                          <a:latin typeface="Arial"/>
                          <a:cs typeface="Arial"/>
                        </a:rPr>
                        <a:t>слабость инновационной составляющей </a:t>
                      </a:r>
                      <a:r>
                        <a:rPr sz="1200" dirty="0">
                          <a:latin typeface="Arial"/>
                          <a:cs typeface="Arial"/>
                        </a:rPr>
                        <a:t>в </a:t>
                      </a:r>
                      <a:r>
                        <a:rPr sz="1200" spc="-320" dirty="0">
                          <a:latin typeface="Arial"/>
                          <a:cs typeface="Arial"/>
                        </a:rPr>
                        <a:t> </a:t>
                      </a:r>
                      <a:r>
                        <a:rPr sz="1200" dirty="0">
                          <a:latin typeface="Arial"/>
                          <a:cs typeface="Arial"/>
                        </a:rPr>
                        <a:t>промышленности;</a:t>
                      </a:r>
                      <a:endParaRPr sz="1200">
                        <a:latin typeface="Arial"/>
                        <a:cs typeface="Arial"/>
                      </a:endParaRPr>
                    </a:p>
                    <a:p>
                      <a:pPr marL="263525" indent="-172720">
                        <a:lnSpc>
                          <a:spcPct val="100000"/>
                        </a:lnSpc>
                        <a:buChar char="•"/>
                        <a:tabLst>
                          <a:tab pos="264160" algn="l"/>
                        </a:tabLst>
                      </a:pPr>
                      <a:r>
                        <a:rPr sz="1200" spc="-10" dirty="0">
                          <a:latin typeface="Arial"/>
                          <a:cs typeface="Arial"/>
                        </a:rPr>
                        <a:t>отсутствие</a:t>
                      </a:r>
                      <a:r>
                        <a:rPr sz="1200" spc="-5" dirty="0">
                          <a:latin typeface="Arial"/>
                          <a:cs typeface="Arial"/>
                        </a:rPr>
                        <a:t> бизнес-инкубаторов</a:t>
                      </a:r>
                      <a:r>
                        <a:rPr sz="1200" spc="-20" dirty="0">
                          <a:latin typeface="Arial"/>
                          <a:cs typeface="Arial"/>
                        </a:rPr>
                        <a:t> </a:t>
                      </a:r>
                      <a:r>
                        <a:rPr sz="1200" dirty="0">
                          <a:latin typeface="Arial"/>
                          <a:cs typeface="Arial"/>
                        </a:rPr>
                        <a:t>и</a:t>
                      </a:r>
                      <a:r>
                        <a:rPr sz="1200" spc="20" dirty="0">
                          <a:latin typeface="Arial"/>
                          <a:cs typeface="Arial"/>
                        </a:rPr>
                        <a:t> </a:t>
                      </a:r>
                      <a:r>
                        <a:rPr sz="1200" spc="-10" dirty="0">
                          <a:latin typeface="Arial"/>
                          <a:cs typeface="Arial"/>
                        </a:rPr>
                        <a:t>технопарков;</a:t>
                      </a:r>
                      <a:endParaRPr sz="1200">
                        <a:latin typeface="Arial"/>
                        <a:cs typeface="Arial"/>
                      </a:endParaRPr>
                    </a:p>
                    <a:p>
                      <a:pPr marL="263525" indent="-172720">
                        <a:lnSpc>
                          <a:spcPct val="100000"/>
                        </a:lnSpc>
                        <a:buChar char="•"/>
                        <a:tabLst>
                          <a:tab pos="264160" algn="l"/>
                        </a:tabLst>
                      </a:pPr>
                      <a:r>
                        <a:rPr sz="1200" spc="-5" dirty="0">
                          <a:latin typeface="Arial"/>
                          <a:cs typeface="Arial"/>
                        </a:rPr>
                        <a:t>вытеснение</a:t>
                      </a:r>
                      <a:r>
                        <a:rPr sz="1200" spc="-30" dirty="0">
                          <a:latin typeface="Arial"/>
                          <a:cs typeface="Arial"/>
                        </a:rPr>
                        <a:t> </a:t>
                      </a:r>
                      <a:r>
                        <a:rPr sz="1200" spc="-5" dirty="0">
                          <a:latin typeface="Arial"/>
                          <a:cs typeface="Arial"/>
                        </a:rPr>
                        <a:t>продукции</a:t>
                      </a:r>
                      <a:r>
                        <a:rPr sz="1200" spc="10" dirty="0">
                          <a:latin typeface="Arial"/>
                          <a:cs typeface="Arial"/>
                        </a:rPr>
                        <a:t> </a:t>
                      </a:r>
                      <a:r>
                        <a:rPr sz="1200" spc="-5" dirty="0">
                          <a:latin typeface="Arial"/>
                          <a:cs typeface="Arial"/>
                        </a:rPr>
                        <a:t>предприятий</a:t>
                      </a:r>
                      <a:r>
                        <a:rPr sz="1200" spc="-25" dirty="0">
                          <a:latin typeface="Arial"/>
                          <a:cs typeface="Arial"/>
                        </a:rPr>
                        <a:t> </a:t>
                      </a:r>
                      <a:r>
                        <a:rPr sz="1200" spc="-10" dirty="0">
                          <a:latin typeface="Arial"/>
                          <a:cs typeface="Arial"/>
                        </a:rPr>
                        <a:t>области</a:t>
                      </a:r>
                      <a:endParaRPr sz="1200">
                        <a:latin typeface="Arial"/>
                        <a:cs typeface="Arial"/>
                      </a:endParaRPr>
                    </a:p>
                    <a:p>
                      <a:pPr marL="263525">
                        <a:lnSpc>
                          <a:spcPct val="100000"/>
                        </a:lnSpc>
                      </a:pPr>
                      <a:r>
                        <a:rPr sz="1200" spc="-5" dirty="0">
                          <a:latin typeface="Arial"/>
                          <a:cs typeface="Arial"/>
                        </a:rPr>
                        <a:t>продукцией</a:t>
                      </a:r>
                      <a:r>
                        <a:rPr sz="1200" spc="-25" dirty="0">
                          <a:latin typeface="Arial"/>
                          <a:cs typeface="Arial"/>
                        </a:rPr>
                        <a:t> </a:t>
                      </a:r>
                      <a:r>
                        <a:rPr sz="1200" spc="-5" dirty="0">
                          <a:latin typeface="Arial"/>
                          <a:cs typeface="Arial"/>
                        </a:rPr>
                        <a:t>иностранного</a:t>
                      </a:r>
                      <a:r>
                        <a:rPr sz="1200" spc="-60" dirty="0">
                          <a:latin typeface="Arial"/>
                          <a:cs typeface="Arial"/>
                        </a:rPr>
                        <a:t> </a:t>
                      </a:r>
                      <a:r>
                        <a:rPr sz="1200" spc="-5" dirty="0">
                          <a:latin typeface="Arial"/>
                          <a:cs typeface="Arial"/>
                        </a:rPr>
                        <a:t>производства;</a:t>
                      </a:r>
                      <a:endParaRPr sz="1200">
                        <a:latin typeface="Arial"/>
                        <a:cs typeface="Arial"/>
                      </a:endParaRPr>
                    </a:p>
                    <a:p>
                      <a:pPr marL="263525" marR="219075" indent="-172720">
                        <a:lnSpc>
                          <a:spcPct val="100000"/>
                        </a:lnSpc>
                        <a:spcBef>
                          <a:spcPts val="5"/>
                        </a:spcBef>
                        <a:buChar char="•"/>
                        <a:tabLst>
                          <a:tab pos="264160" algn="l"/>
                        </a:tabLst>
                      </a:pPr>
                      <a:r>
                        <a:rPr sz="1200" spc="-5" dirty="0">
                          <a:latin typeface="Arial"/>
                          <a:cs typeface="Arial"/>
                        </a:rPr>
                        <a:t>дефицит</a:t>
                      </a:r>
                      <a:r>
                        <a:rPr sz="1200" spc="25" dirty="0">
                          <a:latin typeface="Arial"/>
                          <a:cs typeface="Arial"/>
                        </a:rPr>
                        <a:t> </a:t>
                      </a:r>
                      <a:r>
                        <a:rPr sz="1200" dirty="0">
                          <a:latin typeface="Arial"/>
                          <a:cs typeface="Arial"/>
                        </a:rPr>
                        <a:t>кадров</a:t>
                      </a:r>
                      <a:r>
                        <a:rPr sz="1200" spc="-15" dirty="0">
                          <a:latin typeface="Arial"/>
                          <a:cs typeface="Arial"/>
                        </a:rPr>
                        <a:t> </a:t>
                      </a:r>
                      <a:r>
                        <a:rPr sz="1200" dirty="0">
                          <a:latin typeface="Arial"/>
                          <a:cs typeface="Arial"/>
                        </a:rPr>
                        <a:t>из-за</a:t>
                      </a:r>
                      <a:r>
                        <a:rPr sz="1200" spc="5" dirty="0">
                          <a:latin typeface="Arial"/>
                          <a:cs typeface="Arial"/>
                        </a:rPr>
                        <a:t> </a:t>
                      </a:r>
                      <a:r>
                        <a:rPr sz="1200" spc="-10" dirty="0">
                          <a:latin typeface="Arial"/>
                          <a:cs typeface="Arial"/>
                        </a:rPr>
                        <a:t>возникших</a:t>
                      </a:r>
                      <a:r>
                        <a:rPr sz="1200" spc="5" dirty="0">
                          <a:latin typeface="Arial"/>
                          <a:cs typeface="Arial"/>
                        </a:rPr>
                        <a:t> </a:t>
                      </a:r>
                      <a:r>
                        <a:rPr sz="1200" spc="-5" dirty="0">
                          <a:latin typeface="Arial"/>
                          <a:cs typeface="Arial"/>
                        </a:rPr>
                        <a:t>демографических </a:t>
                      </a:r>
                      <a:r>
                        <a:rPr sz="1200" spc="-320" dirty="0">
                          <a:latin typeface="Arial"/>
                          <a:cs typeface="Arial"/>
                        </a:rPr>
                        <a:t> </a:t>
                      </a:r>
                      <a:r>
                        <a:rPr sz="1200" dirty="0">
                          <a:latin typeface="Arial"/>
                          <a:cs typeface="Arial"/>
                        </a:rPr>
                        <a:t>диспропорций.</a:t>
                      </a:r>
                      <a:endParaRPr sz="120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DEE2"/>
                    </a:solidFill>
                  </a:tcPr>
                </a:tc>
                <a:extLst>
                  <a:ext uri="{0D108BD9-81ED-4DB2-BD59-A6C34878D82A}">
                    <a16:rowId xmlns:a16="http://schemas.microsoft.com/office/drawing/2014/main" val="10001"/>
                  </a:ext>
                </a:extLst>
              </a:tr>
              <a:tr h="1368425">
                <a:tc>
                  <a:txBody>
                    <a:bodyPr/>
                    <a:lstStyle/>
                    <a:p>
                      <a:pPr algn="ctr">
                        <a:lnSpc>
                          <a:spcPct val="100000"/>
                        </a:lnSpc>
                        <a:spcBef>
                          <a:spcPts val="260"/>
                        </a:spcBef>
                      </a:pPr>
                      <a:r>
                        <a:rPr sz="1500" b="1" spc="-10" dirty="0">
                          <a:latin typeface="Calibri"/>
                          <a:cs typeface="Calibri"/>
                        </a:rPr>
                        <a:t>Возможности</a:t>
                      </a:r>
                      <a:endParaRPr sz="1500">
                        <a:latin typeface="Calibri"/>
                        <a:cs typeface="Calibri"/>
                      </a:endParaRPr>
                    </a:p>
                    <a:p>
                      <a:pPr algn="ctr">
                        <a:lnSpc>
                          <a:spcPct val="100000"/>
                        </a:lnSpc>
                        <a:spcBef>
                          <a:spcPts val="10"/>
                        </a:spcBef>
                      </a:pPr>
                      <a:r>
                        <a:rPr sz="1500" b="1" dirty="0">
                          <a:latin typeface="Arial"/>
                          <a:cs typeface="Arial"/>
                        </a:rPr>
                        <a:t>O</a:t>
                      </a:r>
                      <a:endParaRPr sz="1500">
                        <a:latin typeface="Arial"/>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A8"/>
                    </a:solidFill>
                  </a:tcPr>
                </a:tc>
                <a:tc>
                  <a:txBody>
                    <a:bodyPr/>
                    <a:lstStyle/>
                    <a:p>
                      <a:pPr marL="263525" marR="1111885" indent="-172720">
                        <a:lnSpc>
                          <a:spcPct val="100000"/>
                        </a:lnSpc>
                        <a:spcBef>
                          <a:spcPts val="320"/>
                        </a:spcBef>
                        <a:buChar char="•"/>
                        <a:tabLst>
                          <a:tab pos="264160" algn="l"/>
                        </a:tabLst>
                      </a:pPr>
                      <a:r>
                        <a:rPr sz="1200" spc="-5" dirty="0">
                          <a:latin typeface="Arial"/>
                          <a:cs typeface="Arial"/>
                        </a:rPr>
                        <a:t>расширение</a:t>
                      </a:r>
                      <a:r>
                        <a:rPr sz="1200" spc="-45" dirty="0">
                          <a:latin typeface="Arial"/>
                          <a:cs typeface="Arial"/>
                        </a:rPr>
                        <a:t> </a:t>
                      </a:r>
                      <a:r>
                        <a:rPr sz="1200" dirty="0">
                          <a:latin typeface="Arial"/>
                          <a:cs typeface="Arial"/>
                        </a:rPr>
                        <a:t>рынка</a:t>
                      </a:r>
                      <a:r>
                        <a:rPr sz="1200" spc="-20" dirty="0">
                          <a:latin typeface="Arial"/>
                          <a:cs typeface="Arial"/>
                        </a:rPr>
                        <a:t> </a:t>
                      </a:r>
                      <a:r>
                        <a:rPr sz="1200" spc="-5" dirty="0">
                          <a:latin typeface="Arial"/>
                          <a:cs typeface="Arial"/>
                        </a:rPr>
                        <a:t>продукции </a:t>
                      </a:r>
                      <a:r>
                        <a:rPr sz="1200" dirty="0">
                          <a:latin typeface="Arial"/>
                          <a:cs typeface="Arial"/>
                        </a:rPr>
                        <a:t>местных </a:t>
                      </a:r>
                      <a:r>
                        <a:rPr sz="1200" spc="-320" dirty="0">
                          <a:latin typeface="Arial"/>
                          <a:cs typeface="Arial"/>
                        </a:rPr>
                        <a:t> </a:t>
                      </a:r>
                      <a:r>
                        <a:rPr sz="1200" spc="-10" dirty="0">
                          <a:latin typeface="Arial"/>
                          <a:cs typeface="Arial"/>
                        </a:rPr>
                        <a:t>производителей;</a:t>
                      </a:r>
                      <a:endParaRPr sz="1200">
                        <a:latin typeface="Arial"/>
                        <a:cs typeface="Arial"/>
                      </a:endParaRPr>
                    </a:p>
                    <a:p>
                      <a:pPr marL="263525" indent="-172720">
                        <a:lnSpc>
                          <a:spcPct val="100000"/>
                        </a:lnSpc>
                        <a:buChar char="•"/>
                        <a:tabLst>
                          <a:tab pos="264160" algn="l"/>
                        </a:tabLst>
                      </a:pPr>
                      <a:r>
                        <a:rPr sz="1200" spc="-5" dirty="0">
                          <a:latin typeface="Arial"/>
                          <a:cs typeface="Arial"/>
                        </a:rPr>
                        <a:t>внедрение</a:t>
                      </a:r>
                      <a:r>
                        <a:rPr sz="1200" spc="-35" dirty="0">
                          <a:latin typeface="Arial"/>
                          <a:cs typeface="Arial"/>
                        </a:rPr>
                        <a:t> </a:t>
                      </a:r>
                      <a:r>
                        <a:rPr sz="1200" spc="-5" dirty="0">
                          <a:latin typeface="Arial"/>
                          <a:cs typeface="Arial"/>
                        </a:rPr>
                        <a:t>инновационных</a:t>
                      </a:r>
                      <a:r>
                        <a:rPr sz="1200" spc="-25" dirty="0">
                          <a:latin typeface="Arial"/>
                          <a:cs typeface="Arial"/>
                        </a:rPr>
                        <a:t> </a:t>
                      </a:r>
                      <a:r>
                        <a:rPr sz="1200" spc="-10" dirty="0">
                          <a:latin typeface="Arial"/>
                          <a:cs typeface="Arial"/>
                        </a:rPr>
                        <a:t>технологий;</a:t>
                      </a:r>
                      <a:endParaRPr sz="1200">
                        <a:latin typeface="Arial"/>
                        <a:cs typeface="Arial"/>
                      </a:endParaRPr>
                    </a:p>
                    <a:p>
                      <a:pPr marL="263525" marR="160020" indent="-172720">
                        <a:lnSpc>
                          <a:spcPct val="100000"/>
                        </a:lnSpc>
                        <a:buChar char="•"/>
                        <a:tabLst>
                          <a:tab pos="264160" algn="l"/>
                        </a:tabLst>
                      </a:pPr>
                      <a:r>
                        <a:rPr sz="1200" spc="-10" dirty="0">
                          <a:latin typeface="Arial"/>
                          <a:cs typeface="Arial"/>
                        </a:rPr>
                        <a:t>вовлечение </a:t>
                      </a:r>
                      <a:r>
                        <a:rPr sz="1200" dirty="0">
                          <a:latin typeface="Arial"/>
                          <a:cs typeface="Arial"/>
                        </a:rPr>
                        <a:t>в </a:t>
                      </a:r>
                      <a:r>
                        <a:rPr sz="1200" spc="-10" dirty="0">
                          <a:latin typeface="Arial"/>
                          <a:cs typeface="Arial"/>
                        </a:rPr>
                        <a:t>сельхозпроизводство неиспользуемых </a:t>
                      </a:r>
                      <a:r>
                        <a:rPr sz="1200" spc="-320" dirty="0">
                          <a:latin typeface="Arial"/>
                          <a:cs typeface="Arial"/>
                        </a:rPr>
                        <a:t> </a:t>
                      </a:r>
                      <a:r>
                        <a:rPr sz="1200" spc="-10" dirty="0">
                          <a:latin typeface="Arial"/>
                          <a:cs typeface="Arial"/>
                        </a:rPr>
                        <a:t>угодий;</a:t>
                      </a:r>
                      <a:endParaRPr sz="1200">
                        <a:latin typeface="Arial"/>
                        <a:cs typeface="Arial"/>
                      </a:endParaRPr>
                    </a:p>
                    <a:p>
                      <a:pPr marL="263525" indent="-172720">
                        <a:lnSpc>
                          <a:spcPct val="100000"/>
                        </a:lnSpc>
                        <a:buChar char="•"/>
                        <a:tabLst>
                          <a:tab pos="264160" algn="l"/>
                        </a:tabLst>
                      </a:pPr>
                      <a:r>
                        <a:rPr sz="1200" spc="-5" dirty="0">
                          <a:latin typeface="Arial"/>
                          <a:cs typeface="Arial"/>
                        </a:rPr>
                        <a:t>развитие</a:t>
                      </a:r>
                      <a:r>
                        <a:rPr sz="1200" spc="-30" dirty="0">
                          <a:latin typeface="Arial"/>
                          <a:cs typeface="Arial"/>
                        </a:rPr>
                        <a:t> </a:t>
                      </a:r>
                      <a:r>
                        <a:rPr sz="1200" spc="-5" dirty="0">
                          <a:latin typeface="Arial"/>
                          <a:cs typeface="Arial"/>
                        </a:rPr>
                        <a:t>специализированных</a:t>
                      </a:r>
                      <a:r>
                        <a:rPr sz="1200" spc="-30" dirty="0">
                          <a:latin typeface="Arial"/>
                          <a:cs typeface="Arial"/>
                        </a:rPr>
                        <a:t> </a:t>
                      </a:r>
                      <a:r>
                        <a:rPr sz="1200" spc="-5" dirty="0">
                          <a:latin typeface="Arial"/>
                          <a:cs typeface="Arial"/>
                        </a:rPr>
                        <a:t>видов туризма:</a:t>
                      </a:r>
                      <a:endParaRPr sz="1200">
                        <a:latin typeface="Arial"/>
                        <a:cs typeface="Arial"/>
                      </a:endParaRPr>
                    </a:p>
                    <a:p>
                      <a:pPr marL="263525">
                        <a:lnSpc>
                          <a:spcPct val="100000"/>
                        </a:lnSpc>
                      </a:pPr>
                      <a:r>
                        <a:rPr sz="1200" spc="-5" dirty="0">
                          <a:latin typeface="Arial"/>
                          <a:cs typeface="Arial"/>
                        </a:rPr>
                        <a:t>рыболовство,</a:t>
                      </a:r>
                      <a:r>
                        <a:rPr sz="1200" spc="-65" dirty="0">
                          <a:latin typeface="Arial"/>
                          <a:cs typeface="Arial"/>
                        </a:rPr>
                        <a:t> </a:t>
                      </a:r>
                      <a:r>
                        <a:rPr sz="1200" spc="-15" dirty="0">
                          <a:latin typeface="Arial"/>
                          <a:cs typeface="Arial"/>
                        </a:rPr>
                        <a:t>охота.</a:t>
                      </a:r>
                      <a:endParaRPr sz="12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A8"/>
                    </a:solidFill>
                  </a:tcPr>
                </a:tc>
                <a:extLst>
                  <a:ext uri="{0D108BD9-81ED-4DB2-BD59-A6C34878D82A}">
                    <a16:rowId xmlns:a16="http://schemas.microsoft.com/office/drawing/2014/main" val="10002"/>
                  </a:ext>
                </a:extLst>
              </a:tr>
              <a:tr h="637540">
                <a:tc>
                  <a:txBody>
                    <a:bodyPr/>
                    <a:lstStyle/>
                    <a:p>
                      <a:pPr marL="635" algn="ctr">
                        <a:lnSpc>
                          <a:spcPct val="100000"/>
                        </a:lnSpc>
                        <a:spcBef>
                          <a:spcPts val="259"/>
                        </a:spcBef>
                      </a:pPr>
                      <a:r>
                        <a:rPr sz="1500" b="1" spc="-15" dirty="0">
                          <a:latin typeface="Calibri"/>
                          <a:cs typeface="Calibri"/>
                        </a:rPr>
                        <a:t>Угрозы</a:t>
                      </a:r>
                      <a:endParaRPr sz="1500">
                        <a:latin typeface="Calibri"/>
                        <a:cs typeface="Calibri"/>
                      </a:endParaRPr>
                    </a:p>
                    <a:p>
                      <a:pPr marL="4445" algn="ctr">
                        <a:lnSpc>
                          <a:spcPct val="100000"/>
                        </a:lnSpc>
                        <a:spcBef>
                          <a:spcPts val="15"/>
                        </a:spcBef>
                      </a:pPr>
                      <a:r>
                        <a:rPr sz="1500" b="1" dirty="0">
                          <a:latin typeface="Arial"/>
                          <a:cs typeface="Arial"/>
                        </a:rPr>
                        <a:t>T</a:t>
                      </a:r>
                      <a:endParaRPr sz="1500">
                        <a:latin typeface="Arial"/>
                        <a:cs typeface="Arial"/>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FAB7"/>
                    </a:solidFill>
                  </a:tcPr>
                </a:tc>
                <a:tc>
                  <a:txBody>
                    <a:bodyPr/>
                    <a:lstStyle/>
                    <a:p>
                      <a:pPr marL="263525" indent="-172720">
                        <a:lnSpc>
                          <a:spcPct val="100000"/>
                        </a:lnSpc>
                        <a:spcBef>
                          <a:spcPts val="1045"/>
                        </a:spcBef>
                        <a:buChar char="•"/>
                        <a:tabLst>
                          <a:tab pos="264160" algn="l"/>
                        </a:tabLst>
                      </a:pPr>
                      <a:r>
                        <a:rPr sz="1200" spc="-5" dirty="0">
                          <a:latin typeface="Arial"/>
                          <a:cs typeface="Arial"/>
                        </a:rPr>
                        <a:t>демографическое</a:t>
                      </a:r>
                      <a:r>
                        <a:rPr sz="1200" spc="-15" dirty="0">
                          <a:latin typeface="Arial"/>
                          <a:cs typeface="Arial"/>
                        </a:rPr>
                        <a:t> </a:t>
                      </a:r>
                      <a:r>
                        <a:rPr sz="1200" spc="-5" dirty="0">
                          <a:latin typeface="Arial"/>
                          <a:cs typeface="Arial"/>
                        </a:rPr>
                        <a:t>старение</a:t>
                      </a:r>
                      <a:r>
                        <a:rPr sz="1200" spc="-35" dirty="0">
                          <a:latin typeface="Arial"/>
                          <a:cs typeface="Arial"/>
                        </a:rPr>
                        <a:t> </a:t>
                      </a:r>
                      <a:r>
                        <a:rPr sz="1200" spc="-10" dirty="0">
                          <a:latin typeface="Arial"/>
                          <a:cs typeface="Arial"/>
                        </a:rPr>
                        <a:t>населения;</a:t>
                      </a:r>
                      <a:endParaRPr sz="1200">
                        <a:latin typeface="Arial"/>
                        <a:cs typeface="Arial"/>
                      </a:endParaRPr>
                    </a:p>
                    <a:p>
                      <a:pPr marL="263525" indent="-172720">
                        <a:lnSpc>
                          <a:spcPct val="100000"/>
                        </a:lnSpc>
                        <a:buChar char="•"/>
                        <a:tabLst>
                          <a:tab pos="264160" algn="l"/>
                        </a:tabLst>
                      </a:pPr>
                      <a:r>
                        <a:rPr sz="1200" spc="-10" dirty="0">
                          <a:latin typeface="Arial"/>
                          <a:cs typeface="Arial"/>
                        </a:rPr>
                        <a:t>отток</a:t>
                      </a:r>
                      <a:r>
                        <a:rPr sz="1200" spc="-20" dirty="0">
                          <a:latin typeface="Arial"/>
                          <a:cs typeface="Arial"/>
                        </a:rPr>
                        <a:t> </a:t>
                      </a:r>
                      <a:r>
                        <a:rPr sz="1200" dirty="0">
                          <a:latin typeface="Arial"/>
                          <a:cs typeface="Arial"/>
                        </a:rPr>
                        <a:t>из</a:t>
                      </a:r>
                      <a:r>
                        <a:rPr sz="1200" spc="5" dirty="0">
                          <a:latin typeface="Arial"/>
                          <a:cs typeface="Arial"/>
                        </a:rPr>
                        <a:t> </a:t>
                      </a:r>
                      <a:r>
                        <a:rPr sz="1200" dirty="0">
                          <a:latin typeface="Arial"/>
                          <a:cs typeface="Arial"/>
                        </a:rPr>
                        <a:t>района</a:t>
                      </a:r>
                      <a:r>
                        <a:rPr sz="1200" spc="-30" dirty="0">
                          <a:latin typeface="Arial"/>
                          <a:cs typeface="Arial"/>
                        </a:rPr>
                        <a:t> </a:t>
                      </a:r>
                      <a:r>
                        <a:rPr sz="1200" spc="-5" dirty="0">
                          <a:latin typeface="Arial"/>
                          <a:cs typeface="Arial"/>
                        </a:rPr>
                        <a:t>способной творческой</a:t>
                      </a:r>
                      <a:r>
                        <a:rPr sz="1200" spc="-15" dirty="0">
                          <a:latin typeface="Arial"/>
                          <a:cs typeface="Arial"/>
                        </a:rPr>
                        <a:t> </a:t>
                      </a:r>
                      <a:r>
                        <a:rPr sz="1200" spc="-10" dirty="0">
                          <a:latin typeface="Arial"/>
                          <a:cs typeface="Arial"/>
                        </a:rPr>
                        <a:t>молодежи.</a:t>
                      </a:r>
                      <a:endParaRPr sz="1200">
                        <a:latin typeface="Arial"/>
                        <a:cs typeface="Arial"/>
                      </a:endParaRPr>
                    </a:p>
                  </a:txBody>
                  <a:tcPr marL="0" marR="0" marT="132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FAB7"/>
                    </a:solidFill>
                  </a:tcPr>
                </a:tc>
                <a:extLst>
                  <a:ext uri="{0D108BD9-81ED-4DB2-BD59-A6C34878D82A}">
                    <a16:rowId xmlns:a16="http://schemas.microsoft.com/office/drawing/2014/main" val="10003"/>
                  </a:ext>
                </a:extLst>
              </a:tr>
            </a:tbl>
          </a:graphicData>
        </a:graphic>
      </p:graphicFrame>
      <p:pic>
        <p:nvPicPr>
          <p:cNvPr id="6" name="object 6"/>
          <p:cNvPicPr/>
          <p:nvPr/>
        </p:nvPicPr>
        <p:blipFill>
          <a:blip r:embed="rId3" cstate="print"/>
          <a:stretch>
            <a:fillRect/>
          </a:stretch>
        </p:blipFill>
        <p:spPr>
          <a:xfrm>
            <a:off x="181355" y="163068"/>
            <a:ext cx="644651" cy="814684"/>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29</a:t>
            </a:fld>
            <a:endParaRPr spc="-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72501" y="3055210"/>
            <a:ext cx="1681382" cy="1681382"/>
          </a:xfrm>
          <a:prstGeom prst="rect">
            <a:avLst/>
          </a:prstGeom>
        </p:spPr>
      </p:pic>
      <p:pic>
        <p:nvPicPr>
          <p:cNvPr id="3" name="object 3"/>
          <p:cNvPicPr/>
          <p:nvPr/>
        </p:nvPicPr>
        <p:blipFill>
          <a:blip r:embed="rId3" cstate="print"/>
          <a:stretch>
            <a:fillRect/>
          </a:stretch>
        </p:blipFill>
        <p:spPr>
          <a:xfrm>
            <a:off x="1563210" y="1157830"/>
            <a:ext cx="1679861" cy="1681382"/>
          </a:xfrm>
          <a:prstGeom prst="rect">
            <a:avLst/>
          </a:prstGeom>
        </p:spPr>
      </p:pic>
      <p:pic>
        <p:nvPicPr>
          <p:cNvPr id="4" name="object 4"/>
          <p:cNvPicPr/>
          <p:nvPr/>
        </p:nvPicPr>
        <p:blipFill>
          <a:blip r:embed="rId4" cstate="print"/>
          <a:stretch>
            <a:fillRect/>
          </a:stretch>
        </p:blipFill>
        <p:spPr>
          <a:xfrm>
            <a:off x="2060448" y="155448"/>
            <a:ext cx="5498592" cy="768096"/>
          </a:xfrm>
          <a:prstGeom prst="rect">
            <a:avLst/>
          </a:prstGeom>
        </p:spPr>
      </p:pic>
      <p:sp>
        <p:nvSpPr>
          <p:cNvPr id="5" name="object 5"/>
          <p:cNvSpPr txBox="1">
            <a:spLocks noGrp="1"/>
          </p:cNvSpPr>
          <p:nvPr>
            <p:ph type="title"/>
          </p:nvPr>
        </p:nvSpPr>
        <p:spPr>
          <a:xfrm>
            <a:off x="3205988" y="338455"/>
            <a:ext cx="3208655" cy="391160"/>
          </a:xfrm>
          <a:prstGeom prst="rect">
            <a:avLst/>
          </a:prstGeom>
        </p:spPr>
        <p:txBody>
          <a:bodyPr vert="horz" wrap="square" lIns="0" tIns="12700" rIns="0" bIns="0" rtlCol="0">
            <a:spAutoFit/>
          </a:bodyPr>
          <a:lstStyle/>
          <a:p>
            <a:pPr marL="12700">
              <a:lnSpc>
                <a:spcPct val="100000"/>
              </a:lnSpc>
              <a:spcBef>
                <a:spcPts val="100"/>
              </a:spcBef>
            </a:pPr>
            <a:r>
              <a:rPr spc="-5" dirty="0"/>
              <a:t>Историческая</a:t>
            </a:r>
            <a:r>
              <a:rPr spc="-55" dirty="0"/>
              <a:t> </a:t>
            </a:r>
            <a:r>
              <a:rPr spc="5" dirty="0"/>
              <a:t>справка</a:t>
            </a:r>
          </a:p>
        </p:txBody>
      </p:sp>
      <p:grpSp>
        <p:nvGrpSpPr>
          <p:cNvPr id="6" name="object 6"/>
          <p:cNvGrpSpPr/>
          <p:nvPr/>
        </p:nvGrpSpPr>
        <p:grpSpPr>
          <a:xfrm>
            <a:off x="539495" y="4910328"/>
            <a:ext cx="5698490" cy="927100"/>
            <a:chOff x="539495" y="4910328"/>
            <a:chExt cx="5698490" cy="927100"/>
          </a:xfrm>
        </p:grpSpPr>
        <p:sp>
          <p:nvSpPr>
            <p:cNvPr id="7" name="object 7"/>
            <p:cNvSpPr/>
            <p:nvPr/>
          </p:nvSpPr>
          <p:spPr>
            <a:xfrm>
              <a:off x="4474463" y="5315712"/>
              <a:ext cx="814069" cy="142240"/>
            </a:xfrm>
            <a:custGeom>
              <a:avLst/>
              <a:gdLst/>
              <a:ahLst/>
              <a:cxnLst/>
              <a:rect l="l" t="t" r="r" b="b"/>
              <a:pathLst>
                <a:path w="814070" h="142239">
                  <a:moveTo>
                    <a:pt x="742950" y="0"/>
                  </a:moveTo>
                  <a:lnTo>
                    <a:pt x="742950" y="35432"/>
                  </a:lnTo>
                  <a:lnTo>
                    <a:pt x="0" y="35432"/>
                  </a:lnTo>
                  <a:lnTo>
                    <a:pt x="0" y="106298"/>
                  </a:lnTo>
                  <a:lnTo>
                    <a:pt x="742950" y="106298"/>
                  </a:lnTo>
                  <a:lnTo>
                    <a:pt x="742950" y="141731"/>
                  </a:lnTo>
                  <a:lnTo>
                    <a:pt x="813815" y="70865"/>
                  </a:lnTo>
                  <a:lnTo>
                    <a:pt x="742950" y="0"/>
                  </a:lnTo>
                  <a:close/>
                </a:path>
              </a:pathLst>
            </a:custGeom>
            <a:solidFill>
              <a:srgbClr val="47FF7E"/>
            </a:solidFill>
          </p:spPr>
          <p:txBody>
            <a:bodyPr wrap="square" lIns="0" tIns="0" rIns="0" bIns="0" rtlCol="0"/>
            <a:lstStyle/>
            <a:p>
              <a:endParaRPr/>
            </a:p>
          </p:txBody>
        </p:sp>
        <p:sp>
          <p:nvSpPr>
            <p:cNvPr id="8" name="object 8"/>
            <p:cNvSpPr/>
            <p:nvPr/>
          </p:nvSpPr>
          <p:spPr>
            <a:xfrm>
              <a:off x="4474463" y="5315712"/>
              <a:ext cx="814069" cy="142240"/>
            </a:xfrm>
            <a:custGeom>
              <a:avLst/>
              <a:gdLst/>
              <a:ahLst/>
              <a:cxnLst/>
              <a:rect l="l" t="t" r="r" b="b"/>
              <a:pathLst>
                <a:path w="814070" h="142239">
                  <a:moveTo>
                    <a:pt x="0" y="35432"/>
                  </a:moveTo>
                  <a:lnTo>
                    <a:pt x="742950" y="35432"/>
                  </a:lnTo>
                  <a:lnTo>
                    <a:pt x="742950" y="0"/>
                  </a:lnTo>
                  <a:lnTo>
                    <a:pt x="813815" y="70865"/>
                  </a:lnTo>
                  <a:lnTo>
                    <a:pt x="742950" y="141731"/>
                  </a:lnTo>
                  <a:lnTo>
                    <a:pt x="742950" y="106298"/>
                  </a:lnTo>
                  <a:lnTo>
                    <a:pt x="0" y="106298"/>
                  </a:lnTo>
                  <a:lnTo>
                    <a:pt x="0" y="35432"/>
                  </a:lnTo>
                  <a:close/>
                </a:path>
              </a:pathLst>
            </a:custGeom>
            <a:ln w="12192">
              <a:solidFill>
                <a:srgbClr val="41709C"/>
              </a:solidFill>
            </a:ln>
          </p:spPr>
          <p:txBody>
            <a:bodyPr wrap="square" lIns="0" tIns="0" rIns="0" bIns="0" rtlCol="0"/>
            <a:lstStyle/>
            <a:p>
              <a:endParaRPr/>
            </a:p>
          </p:txBody>
        </p:sp>
        <p:sp>
          <p:nvSpPr>
            <p:cNvPr id="9" name="object 9"/>
            <p:cNvSpPr/>
            <p:nvPr/>
          </p:nvSpPr>
          <p:spPr>
            <a:xfrm>
              <a:off x="5288280" y="4916424"/>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A1D6D6"/>
            </a:solidFill>
          </p:spPr>
          <p:txBody>
            <a:bodyPr wrap="square" lIns="0" tIns="0" rIns="0" bIns="0" rtlCol="0"/>
            <a:lstStyle/>
            <a:p>
              <a:endParaRPr/>
            </a:p>
          </p:txBody>
        </p:sp>
        <p:sp>
          <p:nvSpPr>
            <p:cNvPr id="10" name="object 10"/>
            <p:cNvSpPr/>
            <p:nvPr/>
          </p:nvSpPr>
          <p:spPr>
            <a:xfrm>
              <a:off x="5288280" y="4916424"/>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1" name="object 11"/>
            <p:cNvSpPr/>
            <p:nvPr/>
          </p:nvSpPr>
          <p:spPr>
            <a:xfrm>
              <a:off x="2868168" y="5315712"/>
              <a:ext cx="814069" cy="142240"/>
            </a:xfrm>
            <a:custGeom>
              <a:avLst/>
              <a:gdLst/>
              <a:ahLst/>
              <a:cxnLst/>
              <a:rect l="l" t="t" r="r" b="b"/>
              <a:pathLst>
                <a:path w="814070" h="142239">
                  <a:moveTo>
                    <a:pt x="742949" y="0"/>
                  </a:moveTo>
                  <a:lnTo>
                    <a:pt x="742949" y="35432"/>
                  </a:lnTo>
                  <a:lnTo>
                    <a:pt x="0" y="35432"/>
                  </a:lnTo>
                  <a:lnTo>
                    <a:pt x="0" y="106298"/>
                  </a:lnTo>
                  <a:lnTo>
                    <a:pt x="742949" y="106298"/>
                  </a:lnTo>
                  <a:lnTo>
                    <a:pt x="742949" y="141731"/>
                  </a:lnTo>
                  <a:lnTo>
                    <a:pt x="813816" y="70865"/>
                  </a:lnTo>
                  <a:lnTo>
                    <a:pt x="742949" y="0"/>
                  </a:lnTo>
                  <a:close/>
                </a:path>
              </a:pathLst>
            </a:custGeom>
            <a:solidFill>
              <a:srgbClr val="47FF7E"/>
            </a:solidFill>
          </p:spPr>
          <p:txBody>
            <a:bodyPr wrap="square" lIns="0" tIns="0" rIns="0" bIns="0" rtlCol="0"/>
            <a:lstStyle/>
            <a:p>
              <a:endParaRPr/>
            </a:p>
          </p:txBody>
        </p:sp>
        <p:sp>
          <p:nvSpPr>
            <p:cNvPr id="12" name="object 12"/>
            <p:cNvSpPr/>
            <p:nvPr/>
          </p:nvSpPr>
          <p:spPr>
            <a:xfrm>
              <a:off x="2868168" y="5315712"/>
              <a:ext cx="814069" cy="142240"/>
            </a:xfrm>
            <a:custGeom>
              <a:avLst/>
              <a:gdLst/>
              <a:ahLst/>
              <a:cxnLst/>
              <a:rect l="l" t="t" r="r" b="b"/>
              <a:pathLst>
                <a:path w="814070" h="142239">
                  <a:moveTo>
                    <a:pt x="0" y="35432"/>
                  </a:moveTo>
                  <a:lnTo>
                    <a:pt x="742949" y="35432"/>
                  </a:lnTo>
                  <a:lnTo>
                    <a:pt x="742949" y="0"/>
                  </a:lnTo>
                  <a:lnTo>
                    <a:pt x="813816" y="70865"/>
                  </a:lnTo>
                  <a:lnTo>
                    <a:pt x="742949" y="141731"/>
                  </a:lnTo>
                  <a:lnTo>
                    <a:pt x="742949" y="106298"/>
                  </a:lnTo>
                  <a:lnTo>
                    <a:pt x="0" y="106298"/>
                  </a:lnTo>
                  <a:lnTo>
                    <a:pt x="0" y="35432"/>
                  </a:lnTo>
                  <a:close/>
                </a:path>
              </a:pathLst>
            </a:custGeom>
            <a:ln w="12192">
              <a:solidFill>
                <a:srgbClr val="41709C"/>
              </a:solidFill>
            </a:ln>
          </p:spPr>
          <p:txBody>
            <a:bodyPr wrap="square" lIns="0" tIns="0" rIns="0" bIns="0" rtlCol="0"/>
            <a:lstStyle/>
            <a:p>
              <a:endParaRPr/>
            </a:p>
          </p:txBody>
        </p:sp>
        <p:sp>
          <p:nvSpPr>
            <p:cNvPr id="13" name="object 13"/>
            <p:cNvSpPr/>
            <p:nvPr/>
          </p:nvSpPr>
          <p:spPr>
            <a:xfrm>
              <a:off x="3686556" y="4917948"/>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D3EA80"/>
            </a:solidFill>
          </p:spPr>
          <p:txBody>
            <a:bodyPr wrap="square" lIns="0" tIns="0" rIns="0" bIns="0" rtlCol="0"/>
            <a:lstStyle/>
            <a:p>
              <a:endParaRPr/>
            </a:p>
          </p:txBody>
        </p:sp>
        <p:sp>
          <p:nvSpPr>
            <p:cNvPr id="14" name="object 14"/>
            <p:cNvSpPr/>
            <p:nvPr/>
          </p:nvSpPr>
          <p:spPr>
            <a:xfrm>
              <a:off x="3686556" y="4917948"/>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5" name="object 15"/>
            <p:cNvSpPr/>
            <p:nvPr/>
          </p:nvSpPr>
          <p:spPr>
            <a:xfrm>
              <a:off x="1240536" y="5300472"/>
              <a:ext cx="812800" cy="144780"/>
            </a:xfrm>
            <a:custGeom>
              <a:avLst/>
              <a:gdLst/>
              <a:ahLst/>
              <a:cxnLst/>
              <a:rect l="l" t="t" r="r" b="b"/>
              <a:pathLst>
                <a:path w="812800" h="144779">
                  <a:moveTo>
                    <a:pt x="739901" y="0"/>
                  </a:moveTo>
                  <a:lnTo>
                    <a:pt x="739901" y="36195"/>
                  </a:lnTo>
                  <a:lnTo>
                    <a:pt x="0" y="36195"/>
                  </a:lnTo>
                  <a:lnTo>
                    <a:pt x="0" y="108585"/>
                  </a:lnTo>
                  <a:lnTo>
                    <a:pt x="739901" y="108585"/>
                  </a:lnTo>
                  <a:lnTo>
                    <a:pt x="739901" y="144780"/>
                  </a:lnTo>
                  <a:lnTo>
                    <a:pt x="812291" y="72390"/>
                  </a:lnTo>
                  <a:lnTo>
                    <a:pt x="739901" y="0"/>
                  </a:lnTo>
                  <a:close/>
                </a:path>
              </a:pathLst>
            </a:custGeom>
            <a:solidFill>
              <a:srgbClr val="47FF7E"/>
            </a:solidFill>
          </p:spPr>
          <p:txBody>
            <a:bodyPr wrap="square" lIns="0" tIns="0" rIns="0" bIns="0" rtlCol="0"/>
            <a:lstStyle/>
            <a:p>
              <a:endParaRPr/>
            </a:p>
          </p:txBody>
        </p:sp>
        <p:sp>
          <p:nvSpPr>
            <p:cNvPr id="16" name="object 16"/>
            <p:cNvSpPr/>
            <p:nvPr/>
          </p:nvSpPr>
          <p:spPr>
            <a:xfrm>
              <a:off x="1240536" y="5300472"/>
              <a:ext cx="812800" cy="144780"/>
            </a:xfrm>
            <a:custGeom>
              <a:avLst/>
              <a:gdLst/>
              <a:ahLst/>
              <a:cxnLst/>
              <a:rect l="l" t="t" r="r" b="b"/>
              <a:pathLst>
                <a:path w="812800" h="144779">
                  <a:moveTo>
                    <a:pt x="0" y="36195"/>
                  </a:moveTo>
                  <a:lnTo>
                    <a:pt x="739901" y="36195"/>
                  </a:lnTo>
                  <a:lnTo>
                    <a:pt x="739901" y="0"/>
                  </a:lnTo>
                  <a:lnTo>
                    <a:pt x="812291" y="72390"/>
                  </a:lnTo>
                  <a:lnTo>
                    <a:pt x="739901" y="144780"/>
                  </a:lnTo>
                  <a:lnTo>
                    <a:pt x="739901" y="108585"/>
                  </a:lnTo>
                  <a:lnTo>
                    <a:pt x="0" y="108585"/>
                  </a:lnTo>
                  <a:lnTo>
                    <a:pt x="0" y="36195"/>
                  </a:lnTo>
                  <a:close/>
                </a:path>
              </a:pathLst>
            </a:custGeom>
            <a:ln w="12191">
              <a:solidFill>
                <a:srgbClr val="41709C"/>
              </a:solidFill>
            </a:ln>
          </p:spPr>
          <p:txBody>
            <a:bodyPr wrap="square" lIns="0" tIns="0" rIns="0" bIns="0" rtlCol="0"/>
            <a:lstStyle/>
            <a:p>
              <a:endParaRPr/>
            </a:p>
          </p:txBody>
        </p:sp>
        <p:sp>
          <p:nvSpPr>
            <p:cNvPr id="17" name="object 17"/>
            <p:cNvSpPr/>
            <p:nvPr/>
          </p:nvSpPr>
          <p:spPr>
            <a:xfrm>
              <a:off x="2055876" y="4917948"/>
              <a:ext cx="943610" cy="913130"/>
            </a:xfrm>
            <a:custGeom>
              <a:avLst/>
              <a:gdLst/>
              <a:ahLst/>
              <a:cxnLst/>
              <a:rect l="l" t="t" r="r" b="b"/>
              <a:pathLst>
                <a:path w="943610" h="913129">
                  <a:moveTo>
                    <a:pt x="471678" y="0"/>
                  </a:moveTo>
                  <a:lnTo>
                    <a:pt x="423455" y="2356"/>
                  </a:lnTo>
                  <a:lnTo>
                    <a:pt x="376625" y="9272"/>
                  </a:lnTo>
                  <a:lnTo>
                    <a:pt x="331424" y="20519"/>
                  </a:lnTo>
                  <a:lnTo>
                    <a:pt x="288089" y="35867"/>
                  </a:lnTo>
                  <a:lnTo>
                    <a:pt x="246858" y="55087"/>
                  </a:lnTo>
                  <a:lnTo>
                    <a:pt x="207968" y="77949"/>
                  </a:lnTo>
                  <a:lnTo>
                    <a:pt x="171656" y="104224"/>
                  </a:lnTo>
                  <a:lnTo>
                    <a:pt x="138160" y="133683"/>
                  </a:lnTo>
                  <a:lnTo>
                    <a:pt x="107715" y="166096"/>
                  </a:lnTo>
                  <a:lnTo>
                    <a:pt x="80561" y="201234"/>
                  </a:lnTo>
                  <a:lnTo>
                    <a:pt x="56933" y="238867"/>
                  </a:lnTo>
                  <a:lnTo>
                    <a:pt x="37070" y="278766"/>
                  </a:lnTo>
                  <a:lnTo>
                    <a:pt x="21207" y="320703"/>
                  </a:lnTo>
                  <a:lnTo>
                    <a:pt x="9583" y="364446"/>
                  </a:lnTo>
                  <a:lnTo>
                    <a:pt x="2435" y="409768"/>
                  </a:lnTo>
                  <a:lnTo>
                    <a:pt x="0" y="456438"/>
                  </a:lnTo>
                  <a:lnTo>
                    <a:pt x="2435" y="503107"/>
                  </a:lnTo>
                  <a:lnTo>
                    <a:pt x="9583" y="548429"/>
                  </a:lnTo>
                  <a:lnTo>
                    <a:pt x="21207" y="592172"/>
                  </a:lnTo>
                  <a:lnTo>
                    <a:pt x="37070" y="634109"/>
                  </a:lnTo>
                  <a:lnTo>
                    <a:pt x="56933" y="674008"/>
                  </a:lnTo>
                  <a:lnTo>
                    <a:pt x="80561" y="711641"/>
                  </a:lnTo>
                  <a:lnTo>
                    <a:pt x="107715" y="746779"/>
                  </a:lnTo>
                  <a:lnTo>
                    <a:pt x="138160" y="779192"/>
                  </a:lnTo>
                  <a:lnTo>
                    <a:pt x="171656" y="808651"/>
                  </a:lnTo>
                  <a:lnTo>
                    <a:pt x="207968" y="834926"/>
                  </a:lnTo>
                  <a:lnTo>
                    <a:pt x="246858" y="857788"/>
                  </a:lnTo>
                  <a:lnTo>
                    <a:pt x="288089" y="877008"/>
                  </a:lnTo>
                  <a:lnTo>
                    <a:pt x="331424" y="892356"/>
                  </a:lnTo>
                  <a:lnTo>
                    <a:pt x="376625" y="903603"/>
                  </a:lnTo>
                  <a:lnTo>
                    <a:pt x="423455" y="910519"/>
                  </a:lnTo>
                  <a:lnTo>
                    <a:pt x="471678"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8" y="0"/>
                  </a:lnTo>
                  <a:close/>
                </a:path>
              </a:pathLst>
            </a:custGeom>
            <a:solidFill>
              <a:srgbClr val="77DAFF"/>
            </a:solidFill>
          </p:spPr>
          <p:txBody>
            <a:bodyPr wrap="square" lIns="0" tIns="0" rIns="0" bIns="0" rtlCol="0"/>
            <a:lstStyle/>
            <a:p>
              <a:endParaRPr/>
            </a:p>
          </p:txBody>
        </p:sp>
        <p:sp>
          <p:nvSpPr>
            <p:cNvPr id="18" name="object 18"/>
            <p:cNvSpPr/>
            <p:nvPr/>
          </p:nvSpPr>
          <p:spPr>
            <a:xfrm>
              <a:off x="2055876" y="4917948"/>
              <a:ext cx="943610" cy="913130"/>
            </a:xfrm>
            <a:custGeom>
              <a:avLst/>
              <a:gdLst/>
              <a:ahLst/>
              <a:cxnLst/>
              <a:rect l="l" t="t" r="r" b="b"/>
              <a:pathLst>
                <a:path w="943610" h="913129">
                  <a:moveTo>
                    <a:pt x="0" y="456438"/>
                  </a:moveTo>
                  <a:lnTo>
                    <a:pt x="2435" y="409768"/>
                  </a:lnTo>
                  <a:lnTo>
                    <a:pt x="9583" y="364446"/>
                  </a:lnTo>
                  <a:lnTo>
                    <a:pt x="21207" y="320703"/>
                  </a:lnTo>
                  <a:lnTo>
                    <a:pt x="37070" y="278766"/>
                  </a:lnTo>
                  <a:lnTo>
                    <a:pt x="56933" y="238867"/>
                  </a:lnTo>
                  <a:lnTo>
                    <a:pt x="80561" y="201234"/>
                  </a:lnTo>
                  <a:lnTo>
                    <a:pt x="107715" y="166096"/>
                  </a:lnTo>
                  <a:lnTo>
                    <a:pt x="138160" y="133683"/>
                  </a:lnTo>
                  <a:lnTo>
                    <a:pt x="171656" y="104224"/>
                  </a:lnTo>
                  <a:lnTo>
                    <a:pt x="207968" y="77949"/>
                  </a:lnTo>
                  <a:lnTo>
                    <a:pt x="246858" y="55087"/>
                  </a:lnTo>
                  <a:lnTo>
                    <a:pt x="288089" y="35867"/>
                  </a:lnTo>
                  <a:lnTo>
                    <a:pt x="331424" y="20519"/>
                  </a:lnTo>
                  <a:lnTo>
                    <a:pt x="376625" y="9272"/>
                  </a:lnTo>
                  <a:lnTo>
                    <a:pt x="423455" y="2356"/>
                  </a:lnTo>
                  <a:lnTo>
                    <a:pt x="471678"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8" y="912876"/>
                  </a:lnTo>
                  <a:lnTo>
                    <a:pt x="423455" y="910519"/>
                  </a:lnTo>
                  <a:lnTo>
                    <a:pt x="376625" y="903603"/>
                  </a:lnTo>
                  <a:lnTo>
                    <a:pt x="331424" y="892356"/>
                  </a:lnTo>
                  <a:lnTo>
                    <a:pt x="288089" y="877008"/>
                  </a:lnTo>
                  <a:lnTo>
                    <a:pt x="246858" y="857788"/>
                  </a:lnTo>
                  <a:lnTo>
                    <a:pt x="207968" y="834926"/>
                  </a:lnTo>
                  <a:lnTo>
                    <a:pt x="171656" y="808651"/>
                  </a:lnTo>
                  <a:lnTo>
                    <a:pt x="138160" y="779192"/>
                  </a:lnTo>
                  <a:lnTo>
                    <a:pt x="107715" y="746779"/>
                  </a:lnTo>
                  <a:lnTo>
                    <a:pt x="80561" y="711641"/>
                  </a:lnTo>
                  <a:lnTo>
                    <a:pt x="56933" y="674008"/>
                  </a:lnTo>
                  <a:lnTo>
                    <a:pt x="37070" y="634109"/>
                  </a:lnTo>
                  <a:lnTo>
                    <a:pt x="21207" y="592172"/>
                  </a:lnTo>
                  <a:lnTo>
                    <a:pt x="9583" y="548429"/>
                  </a:lnTo>
                  <a:lnTo>
                    <a:pt x="2435" y="503107"/>
                  </a:lnTo>
                  <a:lnTo>
                    <a:pt x="0" y="456438"/>
                  </a:lnTo>
                  <a:close/>
                </a:path>
              </a:pathLst>
            </a:custGeom>
            <a:ln w="12192">
              <a:solidFill>
                <a:srgbClr val="1F3863"/>
              </a:solidFill>
            </a:ln>
          </p:spPr>
          <p:txBody>
            <a:bodyPr wrap="square" lIns="0" tIns="0" rIns="0" bIns="0" rtlCol="0"/>
            <a:lstStyle/>
            <a:p>
              <a:endParaRPr/>
            </a:p>
          </p:txBody>
        </p:sp>
        <p:sp>
          <p:nvSpPr>
            <p:cNvPr id="19" name="object 19"/>
            <p:cNvSpPr/>
            <p:nvPr/>
          </p:nvSpPr>
          <p:spPr>
            <a:xfrm>
              <a:off x="545591" y="4917948"/>
              <a:ext cx="943610" cy="913130"/>
            </a:xfrm>
            <a:custGeom>
              <a:avLst/>
              <a:gdLst/>
              <a:ahLst/>
              <a:cxnLst/>
              <a:rect l="l" t="t" r="r" b="b"/>
              <a:pathLst>
                <a:path w="943610" h="913129">
                  <a:moveTo>
                    <a:pt x="471677" y="0"/>
                  </a:moveTo>
                  <a:lnTo>
                    <a:pt x="423451" y="2356"/>
                  </a:lnTo>
                  <a:lnTo>
                    <a:pt x="376617" y="9272"/>
                  </a:lnTo>
                  <a:lnTo>
                    <a:pt x="331414" y="20519"/>
                  </a:lnTo>
                  <a:lnTo>
                    <a:pt x="288078" y="35867"/>
                  </a:lnTo>
                  <a:lnTo>
                    <a:pt x="246847" y="55087"/>
                  </a:lnTo>
                  <a:lnTo>
                    <a:pt x="207957" y="77949"/>
                  </a:lnTo>
                  <a:lnTo>
                    <a:pt x="171646" y="104224"/>
                  </a:lnTo>
                  <a:lnTo>
                    <a:pt x="138150" y="133683"/>
                  </a:lnTo>
                  <a:lnTo>
                    <a:pt x="107707" y="166096"/>
                  </a:lnTo>
                  <a:lnTo>
                    <a:pt x="80554" y="201234"/>
                  </a:lnTo>
                  <a:lnTo>
                    <a:pt x="56928" y="238867"/>
                  </a:lnTo>
                  <a:lnTo>
                    <a:pt x="37066" y="278766"/>
                  </a:lnTo>
                  <a:lnTo>
                    <a:pt x="21205" y="320703"/>
                  </a:lnTo>
                  <a:lnTo>
                    <a:pt x="9582" y="364446"/>
                  </a:lnTo>
                  <a:lnTo>
                    <a:pt x="2435" y="409768"/>
                  </a:lnTo>
                  <a:lnTo>
                    <a:pt x="0" y="456438"/>
                  </a:lnTo>
                  <a:lnTo>
                    <a:pt x="2435" y="503107"/>
                  </a:lnTo>
                  <a:lnTo>
                    <a:pt x="9582" y="548429"/>
                  </a:lnTo>
                  <a:lnTo>
                    <a:pt x="21205" y="592172"/>
                  </a:lnTo>
                  <a:lnTo>
                    <a:pt x="37066" y="634109"/>
                  </a:lnTo>
                  <a:lnTo>
                    <a:pt x="56928" y="674008"/>
                  </a:lnTo>
                  <a:lnTo>
                    <a:pt x="80554" y="711641"/>
                  </a:lnTo>
                  <a:lnTo>
                    <a:pt x="107707" y="746779"/>
                  </a:lnTo>
                  <a:lnTo>
                    <a:pt x="138150" y="779192"/>
                  </a:lnTo>
                  <a:lnTo>
                    <a:pt x="171646" y="808651"/>
                  </a:lnTo>
                  <a:lnTo>
                    <a:pt x="207957" y="834926"/>
                  </a:lnTo>
                  <a:lnTo>
                    <a:pt x="246847" y="857788"/>
                  </a:lnTo>
                  <a:lnTo>
                    <a:pt x="288078" y="877008"/>
                  </a:lnTo>
                  <a:lnTo>
                    <a:pt x="331414" y="892356"/>
                  </a:lnTo>
                  <a:lnTo>
                    <a:pt x="376617" y="903603"/>
                  </a:lnTo>
                  <a:lnTo>
                    <a:pt x="423451" y="910519"/>
                  </a:lnTo>
                  <a:lnTo>
                    <a:pt x="471677" y="912876"/>
                  </a:lnTo>
                  <a:lnTo>
                    <a:pt x="519900" y="910519"/>
                  </a:lnTo>
                  <a:lnTo>
                    <a:pt x="566730" y="903603"/>
                  </a:lnTo>
                  <a:lnTo>
                    <a:pt x="611931" y="892356"/>
                  </a:lnTo>
                  <a:lnTo>
                    <a:pt x="655266" y="877008"/>
                  </a:lnTo>
                  <a:lnTo>
                    <a:pt x="696497" y="857788"/>
                  </a:lnTo>
                  <a:lnTo>
                    <a:pt x="735387" y="834926"/>
                  </a:lnTo>
                  <a:lnTo>
                    <a:pt x="771699" y="808651"/>
                  </a:lnTo>
                  <a:lnTo>
                    <a:pt x="805195" y="779192"/>
                  </a:lnTo>
                  <a:lnTo>
                    <a:pt x="835640" y="746779"/>
                  </a:lnTo>
                  <a:lnTo>
                    <a:pt x="862794" y="711641"/>
                  </a:lnTo>
                  <a:lnTo>
                    <a:pt x="886422" y="674008"/>
                  </a:lnTo>
                  <a:lnTo>
                    <a:pt x="906285" y="634109"/>
                  </a:lnTo>
                  <a:lnTo>
                    <a:pt x="922148" y="592172"/>
                  </a:lnTo>
                  <a:lnTo>
                    <a:pt x="933772" y="548429"/>
                  </a:lnTo>
                  <a:lnTo>
                    <a:pt x="940920" y="503107"/>
                  </a:lnTo>
                  <a:lnTo>
                    <a:pt x="943356" y="456438"/>
                  </a:lnTo>
                  <a:lnTo>
                    <a:pt x="940920" y="409768"/>
                  </a:lnTo>
                  <a:lnTo>
                    <a:pt x="933772" y="364446"/>
                  </a:lnTo>
                  <a:lnTo>
                    <a:pt x="922148" y="320703"/>
                  </a:lnTo>
                  <a:lnTo>
                    <a:pt x="906285" y="278766"/>
                  </a:lnTo>
                  <a:lnTo>
                    <a:pt x="886422" y="238867"/>
                  </a:lnTo>
                  <a:lnTo>
                    <a:pt x="862794" y="201234"/>
                  </a:lnTo>
                  <a:lnTo>
                    <a:pt x="835640" y="166096"/>
                  </a:lnTo>
                  <a:lnTo>
                    <a:pt x="805195" y="133683"/>
                  </a:lnTo>
                  <a:lnTo>
                    <a:pt x="771699" y="104224"/>
                  </a:lnTo>
                  <a:lnTo>
                    <a:pt x="735387" y="77949"/>
                  </a:lnTo>
                  <a:lnTo>
                    <a:pt x="696497" y="55087"/>
                  </a:lnTo>
                  <a:lnTo>
                    <a:pt x="655266" y="35867"/>
                  </a:lnTo>
                  <a:lnTo>
                    <a:pt x="611931" y="20519"/>
                  </a:lnTo>
                  <a:lnTo>
                    <a:pt x="566730" y="9272"/>
                  </a:lnTo>
                  <a:lnTo>
                    <a:pt x="519900" y="2356"/>
                  </a:lnTo>
                  <a:lnTo>
                    <a:pt x="471677" y="0"/>
                  </a:lnTo>
                  <a:close/>
                </a:path>
              </a:pathLst>
            </a:custGeom>
            <a:solidFill>
              <a:srgbClr val="C0C866"/>
            </a:solidFill>
          </p:spPr>
          <p:txBody>
            <a:bodyPr wrap="square" lIns="0" tIns="0" rIns="0" bIns="0" rtlCol="0"/>
            <a:lstStyle/>
            <a:p>
              <a:endParaRPr/>
            </a:p>
          </p:txBody>
        </p:sp>
        <p:sp>
          <p:nvSpPr>
            <p:cNvPr id="20" name="object 20"/>
            <p:cNvSpPr/>
            <p:nvPr/>
          </p:nvSpPr>
          <p:spPr>
            <a:xfrm>
              <a:off x="545591" y="4917948"/>
              <a:ext cx="943610" cy="913130"/>
            </a:xfrm>
            <a:custGeom>
              <a:avLst/>
              <a:gdLst/>
              <a:ahLst/>
              <a:cxnLst/>
              <a:rect l="l" t="t" r="r" b="b"/>
              <a:pathLst>
                <a:path w="943610" h="913129">
                  <a:moveTo>
                    <a:pt x="0" y="456438"/>
                  </a:moveTo>
                  <a:lnTo>
                    <a:pt x="2435" y="409768"/>
                  </a:lnTo>
                  <a:lnTo>
                    <a:pt x="9582" y="364446"/>
                  </a:lnTo>
                  <a:lnTo>
                    <a:pt x="21205" y="320703"/>
                  </a:lnTo>
                  <a:lnTo>
                    <a:pt x="37066" y="278766"/>
                  </a:lnTo>
                  <a:lnTo>
                    <a:pt x="56928" y="238867"/>
                  </a:lnTo>
                  <a:lnTo>
                    <a:pt x="80554" y="201234"/>
                  </a:lnTo>
                  <a:lnTo>
                    <a:pt x="107707" y="166096"/>
                  </a:lnTo>
                  <a:lnTo>
                    <a:pt x="138150" y="133683"/>
                  </a:lnTo>
                  <a:lnTo>
                    <a:pt x="171646" y="104224"/>
                  </a:lnTo>
                  <a:lnTo>
                    <a:pt x="207957" y="77949"/>
                  </a:lnTo>
                  <a:lnTo>
                    <a:pt x="246847" y="55087"/>
                  </a:lnTo>
                  <a:lnTo>
                    <a:pt x="288078" y="35867"/>
                  </a:lnTo>
                  <a:lnTo>
                    <a:pt x="331414" y="20519"/>
                  </a:lnTo>
                  <a:lnTo>
                    <a:pt x="376617" y="9272"/>
                  </a:lnTo>
                  <a:lnTo>
                    <a:pt x="423451" y="2356"/>
                  </a:lnTo>
                  <a:lnTo>
                    <a:pt x="471677" y="0"/>
                  </a:lnTo>
                  <a:lnTo>
                    <a:pt x="519900" y="2356"/>
                  </a:lnTo>
                  <a:lnTo>
                    <a:pt x="566730" y="9272"/>
                  </a:lnTo>
                  <a:lnTo>
                    <a:pt x="611931" y="20519"/>
                  </a:lnTo>
                  <a:lnTo>
                    <a:pt x="655266" y="35867"/>
                  </a:lnTo>
                  <a:lnTo>
                    <a:pt x="696497" y="55087"/>
                  </a:lnTo>
                  <a:lnTo>
                    <a:pt x="735387" y="77949"/>
                  </a:lnTo>
                  <a:lnTo>
                    <a:pt x="771699" y="104224"/>
                  </a:lnTo>
                  <a:lnTo>
                    <a:pt x="805195" y="133683"/>
                  </a:lnTo>
                  <a:lnTo>
                    <a:pt x="835640" y="166096"/>
                  </a:lnTo>
                  <a:lnTo>
                    <a:pt x="862794" y="201234"/>
                  </a:lnTo>
                  <a:lnTo>
                    <a:pt x="886422" y="238867"/>
                  </a:lnTo>
                  <a:lnTo>
                    <a:pt x="906285" y="278766"/>
                  </a:lnTo>
                  <a:lnTo>
                    <a:pt x="922148" y="320703"/>
                  </a:lnTo>
                  <a:lnTo>
                    <a:pt x="933772" y="364446"/>
                  </a:lnTo>
                  <a:lnTo>
                    <a:pt x="940920" y="409768"/>
                  </a:lnTo>
                  <a:lnTo>
                    <a:pt x="943356" y="456438"/>
                  </a:lnTo>
                  <a:lnTo>
                    <a:pt x="940920" y="503107"/>
                  </a:lnTo>
                  <a:lnTo>
                    <a:pt x="933772" y="548429"/>
                  </a:lnTo>
                  <a:lnTo>
                    <a:pt x="922148" y="592172"/>
                  </a:lnTo>
                  <a:lnTo>
                    <a:pt x="906285" y="634109"/>
                  </a:lnTo>
                  <a:lnTo>
                    <a:pt x="886422" y="674008"/>
                  </a:lnTo>
                  <a:lnTo>
                    <a:pt x="862794" y="711641"/>
                  </a:lnTo>
                  <a:lnTo>
                    <a:pt x="835640" y="746779"/>
                  </a:lnTo>
                  <a:lnTo>
                    <a:pt x="805195" y="779192"/>
                  </a:lnTo>
                  <a:lnTo>
                    <a:pt x="771699" y="808651"/>
                  </a:lnTo>
                  <a:lnTo>
                    <a:pt x="735387" y="834926"/>
                  </a:lnTo>
                  <a:lnTo>
                    <a:pt x="696497" y="857788"/>
                  </a:lnTo>
                  <a:lnTo>
                    <a:pt x="655266" y="877008"/>
                  </a:lnTo>
                  <a:lnTo>
                    <a:pt x="611931" y="892356"/>
                  </a:lnTo>
                  <a:lnTo>
                    <a:pt x="566730" y="903603"/>
                  </a:lnTo>
                  <a:lnTo>
                    <a:pt x="519900" y="910519"/>
                  </a:lnTo>
                  <a:lnTo>
                    <a:pt x="471677" y="912876"/>
                  </a:lnTo>
                  <a:lnTo>
                    <a:pt x="423451" y="910519"/>
                  </a:lnTo>
                  <a:lnTo>
                    <a:pt x="376617" y="903603"/>
                  </a:lnTo>
                  <a:lnTo>
                    <a:pt x="331414" y="892356"/>
                  </a:lnTo>
                  <a:lnTo>
                    <a:pt x="288078" y="877008"/>
                  </a:lnTo>
                  <a:lnTo>
                    <a:pt x="246847" y="857788"/>
                  </a:lnTo>
                  <a:lnTo>
                    <a:pt x="207957" y="834926"/>
                  </a:lnTo>
                  <a:lnTo>
                    <a:pt x="171646" y="808651"/>
                  </a:lnTo>
                  <a:lnTo>
                    <a:pt x="138150" y="779192"/>
                  </a:lnTo>
                  <a:lnTo>
                    <a:pt x="107707" y="746779"/>
                  </a:lnTo>
                  <a:lnTo>
                    <a:pt x="80554" y="711641"/>
                  </a:lnTo>
                  <a:lnTo>
                    <a:pt x="56928" y="674008"/>
                  </a:lnTo>
                  <a:lnTo>
                    <a:pt x="37066" y="634109"/>
                  </a:lnTo>
                  <a:lnTo>
                    <a:pt x="21205" y="592172"/>
                  </a:lnTo>
                  <a:lnTo>
                    <a:pt x="9582" y="548429"/>
                  </a:lnTo>
                  <a:lnTo>
                    <a:pt x="2435" y="503107"/>
                  </a:lnTo>
                  <a:lnTo>
                    <a:pt x="0" y="456438"/>
                  </a:lnTo>
                  <a:close/>
                </a:path>
              </a:pathLst>
            </a:custGeom>
            <a:ln w="12192">
              <a:solidFill>
                <a:srgbClr val="1F3863"/>
              </a:solidFill>
            </a:ln>
          </p:spPr>
          <p:txBody>
            <a:bodyPr wrap="square" lIns="0" tIns="0" rIns="0" bIns="0" rtlCol="0"/>
            <a:lstStyle/>
            <a:p>
              <a:endParaRPr/>
            </a:p>
          </p:txBody>
        </p:sp>
      </p:grpSp>
      <p:grpSp>
        <p:nvGrpSpPr>
          <p:cNvPr id="21" name="object 21"/>
          <p:cNvGrpSpPr/>
          <p:nvPr/>
        </p:nvGrpSpPr>
        <p:grpSpPr>
          <a:xfrm>
            <a:off x="248411" y="3159252"/>
            <a:ext cx="4053840" cy="1537970"/>
            <a:chOff x="248411" y="3159252"/>
            <a:chExt cx="4053840" cy="1537970"/>
          </a:xfrm>
        </p:grpSpPr>
        <p:pic>
          <p:nvPicPr>
            <p:cNvPr id="22" name="object 22"/>
            <p:cNvPicPr/>
            <p:nvPr/>
          </p:nvPicPr>
          <p:blipFill>
            <a:blip r:embed="rId5" cstate="print"/>
            <a:stretch>
              <a:fillRect/>
            </a:stretch>
          </p:blipFill>
          <p:spPr>
            <a:xfrm>
              <a:off x="286511" y="3197352"/>
              <a:ext cx="3977640" cy="1461515"/>
            </a:xfrm>
            <a:prstGeom prst="rect">
              <a:avLst/>
            </a:prstGeom>
          </p:spPr>
        </p:pic>
        <p:sp>
          <p:nvSpPr>
            <p:cNvPr id="23" name="object 23"/>
            <p:cNvSpPr/>
            <p:nvPr/>
          </p:nvSpPr>
          <p:spPr>
            <a:xfrm>
              <a:off x="267461" y="3178302"/>
              <a:ext cx="4015740" cy="1499870"/>
            </a:xfrm>
            <a:custGeom>
              <a:avLst/>
              <a:gdLst/>
              <a:ahLst/>
              <a:cxnLst/>
              <a:rect l="l" t="t" r="r" b="b"/>
              <a:pathLst>
                <a:path w="4015740" h="1499870">
                  <a:moveTo>
                    <a:pt x="0" y="1499615"/>
                  </a:moveTo>
                  <a:lnTo>
                    <a:pt x="4015740" y="1499615"/>
                  </a:lnTo>
                  <a:lnTo>
                    <a:pt x="4015740" y="0"/>
                  </a:lnTo>
                  <a:lnTo>
                    <a:pt x="0" y="0"/>
                  </a:lnTo>
                  <a:lnTo>
                    <a:pt x="0" y="1499615"/>
                  </a:lnTo>
                  <a:close/>
                </a:path>
              </a:pathLst>
            </a:custGeom>
            <a:ln w="38099">
              <a:solidFill>
                <a:srgbClr val="77DAFF"/>
              </a:solidFill>
              <a:prstDash val="lgDash"/>
            </a:ln>
          </p:spPr>
          <p:txBody>
            <a:bodyPr wrap="square" lIns="0" tIns="0" rIns="0" bIns="0" rtlCol="0"/>
            <a:lstStyle/>
            <a:p>
              <a:endParaRPr/>
            </a:p>
          </p:txBody>
        </p:sp>
      </p:grpSp>
      <p:pic>
        <p:nvPicPr>
          <p:cNvPr id="24" name="object 24"/>
          <p:cNvPicPr/>
          <p:nvPr/>
        </p:nvPicPr>
        <p:blipFill>
          <a:blip r:embed="rId5" cstate="print"/>
          <a:stretch>
            <a:fillRect/>
          </a:stretch>
        </p:blipFill>
        <p:spPr>
          <a:xfrm>
            <a:off x="3430523" y="1333500"/>
            <a:ext cx="3977639" cy="1461515"/>
          </a:xfrm>
          <a:prstGeom prst="rect">
            <a:avLst/>
          </a:prstGeom>
        </p:spPr>
      </p:pic>
      <p:sp>
        <p:nvSpPr>
          <p:cNvPr id="25" name="object 25"/>
          <p:cNvSpPr txBox="1"/>
          <p:nvPr/>
        </p:nvSpPr>
        <p:spPr>
          <a:xfrm>
            <a:off x="3411473" y="1314450"/>
            <a:ext cx="4015740" cy="1274708"/>
          </a:xfrm>
          <a:prstGeom prst="rect">
            <a:avLst/>
          </a:prstGeom>
          <a:ln w="38100">
            <a:solidFill>
              <a:srgbClr val="77DAFF"/>
            </a:solidFill>
          </a:ln>
        </p:spPr>
        <p:txBody>
          <a:bodyPr vert="horz" wrap="square" lIns="0" tIns="5080" rIns="0" bIns="0" rtlCol="0">
            <a:spAutoFit/>
          </a:bodyPr>
          <a:lstStyle/>
          <a:p>
            <a:pPr>
              <a:lnSpc>
                <a:spcPct val="100000"/>
              </a:lnSpc>
              <a:spcBef>
                <a:spcPts val="40"/>
              </a:spcBef>
            </a:pPr>
            <a:endParaRPr sz="1050" dirty="0">
              <a:latin typeface="Times New Roman"/>
              <a:cs typeface="Times New Roman"/>
            </a:endParaRPr>
          </a:p>
          <a:p>
            <a:pPr marL="134620" marR="124460" indent="298450" algn="just">
              <a:lnSpc>
                <a:spcPct val="100000"/>
              </a:lnSpc>
              <a:spcBef>
                <a:spcPts val="5"/>
              </a:spcBef>
            </a:pPr>
            <a:r>
              <a:rPr sz="1200" dirty="0">
                <a:latin typeface="Arial"/>
                <a:cs typeface="Arial"/>
              </a:rPr>
              <a:t>К</a:t>
            </a:r>
            <a:r>
              <a:rPr sz="1200" spc="5" dirty="0">
                <a:latin typeface="Arial"/>
                <a:cs typeface="Arial"/>
              </a:rPr>
              <a:t> </a:t>
            </a:r>
            <a:r>
              <a:rPr sz="1200" spc="-30" dirty="0">
                <a:latin typeface="Arial"/>
                <a:cs typeface="Arial"/>
              </a:rPr>
              <a:t>1811</a:t>
            </a:r>
            <a:r>
              <a:rPr sz="1200" spc="-25" dirty="0">
                <a:latin typeface="Arial"/>
                <a:cs typeface="Arial"/>
              </a:rPr>
              <a:t> </a:t>
            </a:r>
            <a:r>
              <a:rPr sz="1200" spc="-15" dirty="0">
                <a:latin typeface="Arial"/>
                <a:cs typeface="Arial"/>
              </a:rPr>
              <a:t>году</a:t>
            </a:r>
            <a:r>
              <a:rPr sz="1200" spc="-10" dirty="0">
                <a:latin typeface="Arial"/>
                <a:cs typeface="Arial"/>
              </a:rPr>
              <a:t> </a:t>
            </a:r>
            <a:r>
              <a:rPr sz="1200" dirty="0">
                <a:latin typeface="Arial"/>
                <a:cs typeface="Arial"/>
              </a:rPr>
              <a:t>в</a:t>
            </a:r>
            <a:r>
              <a:rPr sz="1200" spc="5" dirty="0">
                <a:latin typeface="Arial"/>
                <a:cs typeface="Arial"/>
              </a:rPr>
              <a:t> </a:t>
            </a:r>
            <a:r>
              <a:rPr sz="1200" spc="-5" dirty="0">
                <a:latin typeface="Arial"/>
                <a:cs typeface="Arial"/>
              </a:rPr>
              <a:t>Сычевском</a:t>
            </a:r>
            <a:r>
              <a:rPr sz="1200" dirty="0">
                <a:latin typeface="Arial"/>
                <a:cs typeface="Arial"/>
              </a:rPr>
              <a:t> </a:t>
            </a:r>
            <a:r>
              <a:rPr sz="1200" spc="-15" dirty="0">
                <a:latin typeface="Arial"/>
                <a:cs typeface="Arial"/>
              </a:rPr>
              <a:t>уезде</a:t>
            </a:r>
            <a:r>
              <a:rPr sz="1200" spc="-10" dirty="0">
                <a:latin typeface="Arial"/>
                <a:cs typeface="Arial"/>
              </a:rPr>
              <a:t> </a:t>
            </a:r>
            <a:r>
              <a:rPr sz="1200" spc="-5" dirty="0">
                <a:latin typeface="Arial"/>
                <a:cs typeface="Arial"/>
              </a:rPr>
              <a:t>была </a:t>
            </a:r>
            <a:r>
              <a:rPr sz="1200" dirty="0">
                <a:latin typeface="Arial"/>
                <a:cs typeface="Arial"/>
              </a:rPr>
              <a:t> </a:t>
            </a:r>
            <a:r>
              <a:rPr sz="1200" spc="-5" dirty="0">
                <a:latin typeface="Arial"/>
                <a:cs typeface="Arial"/>
              </a:rPr>
              <a:t>наибольшая</a:t>
            </a:r>
            <a:r>
              <a:rPr sz="1200" dirty="0">
                <a:latin typeface="Arial"/>
                <a:cs typeface="Arial"/>
              </a:rPr>
              <a:t> </a:t>
            </a:r>
            <a:r>
              <a:rPr sz="1200" spc="-5" dirty="0">
                <a:latin typeface="Arial"/>
                <a:cs typeface="Arial"/>
              </a:rPr>
              <a:t>плотность</a:t>
            </a:r>
            <a:r>
              <a:rPr sz="1200" dirty="0">
                <a:latin typeface="Arial"/>
                <a:cs typeface="Arial"/>
              </a:rPr>
              <a:t> </a:t>
            </a:r>
            <a:r>
              <a:rPr sz="1200" spc="-10" dirty="0">
                <a:latin typeface="Arial"/>
                <a:cs typeface="Arial"/>
              </a:rPr>
              <a:t>населения</a:t>
            </a:r>
            <a:r>
              <a:rPr sz="1200" spc="-5" dirty="0">
                <a:latin typeface="Arial"/>
                <a:cs typeface="Arial"/>
              </a:rPr>
              <a:t> по</a:t>
            </a:r>
            <a:r>
              <a:rPr sz="1200" dirty="0">
                <a:latin typeface="Arial"/>
                <a:cs typeface="Arial"/>
              </a:rPr>
              <a:t> </a:t>
            </a:r>
            <a:r>
              <a:rPr sz="1200" spc="-5" dirty="0">
                <a:latin typeface="Arial"/>
                <a:cs typeface="Arial"/>
              </a:rPr>
              <a:t>Смоленской </a:t>
            </a:r>
            <a:r>
              <a:rPr sz="1200" spc="-320" dirty="0">
                <a:latin typeface="Arial"/>
                <a:cs typeface="Arial"/>
              </a:rPr>
              <a:t> </a:t>
            </a:r>
            <a:r>
              <a:rPr sz="1200" spc="-5" dirty="0">
                <a:latin typeface="Arial"/>
                <a:cs typeface="Arial"/>
              </a:rPr>
              <a:t>губернии </a:t>
            </a:r>
            <a:r>
              <a:rPr sz="1200" dirty="0">
                <a:latin typeface="Arial"/>
                <a:cs typeface="Arial"/>
              </a:rPr>
              <a:t>– </a:t>
            </a:r>
            <a:r>
              <a:rPr sz="1200" spc="-10" dirty="0">
                <a:latin typeface="Arial"/>
                <a:cs typeface="Arial"/>
              </a:rPr>
              <a:t>40 </a:t>
            </a:r>
            <a:r>
              <a:rPr sz="1200" spc="-15" dirty="0">
                <a:latin typeface="Arial"/>
                <a:cs typeface="Arial"/>
              </a:rPr>
              <a:t>человек</a:t>
            </a:r>
            <a:r>
              <a:rPr sz="1200" spc="-10" dirty="0">
                <a:latin typeface="Arial"/>
                <a:cs typeface="Arial"/>
              </a:rPr>
              <a:t> на </a:t>
            </a:r>
            <a:r>
              <a:rPr sz="1200" spc="-5" dirty="0">
                <a:latin typeface="Arial"/>
                <a:cs typeface="Arial"/>
              </a:rPr>
              <a:t>1 </a:t>
            </a:r>
            <a:r>
              <a:rPr sz="1200" spc="-10" dirty="0">
                <a:latin typeface="Arial"/>
                <a:cs typeface="Arial"/>
              </a:rPr>
              <a:t>квадратную </a:t>
            </a:r>
            <a:r>
              <a:rPr sz="1200" spc="-25" dirty="0">
                <a:latin typeface="Arial"/>
                <a:cs typeface="Arial"/>
              </a:rPr>
              <a:t>версту.</a:t>
            </a:r>
            <a:r>
              <a:rPr sz="1200" spc="-20" dirty="0">
                <a:latin typeface="Arial"/>
                <a:cs typeface="Arial"/>
              </a:rPr>
              <a:t> </a:t>
            </a:r>
            <a:r>
              <a:rPr sz="1200" dirty="0">
                <a:latin typeface="Arial"/>
                <a:cs typeface="Arial"/>
              </a:rPr>
              <a:t>К </a:t>
            </a:r>
            <a:r>
              <a:rPr sz="1200" spc="5" dirty="0">
                <a:latin typeface="Arial"/>
                <a:cs typeface="Arial"/>
              </a:rPr>
              <a:t> </a:t>
            </a:r>
            <a:r>
              <a:rPr sz="1200" spc="-5" dirty="0">
                <a:latin typeface="Arial"/>
                <a:cs typeface="Arial"/>
              </a:rPr>
              <a:t>1828</a:t>
            </a:r>
            <a:r>
              <a:rPr sz="1200" dirty="0">
                <a:latin typeface="Arial"/>
                <a:cs typeface="Arial"/>
              </a:rPr>
              <a:t> </a:t>
            </a:r>
            <a:r>
              <a:rPr sz="1200" spc="-20" dirty="0">
                <a:latin typeface="Arial"/>
                <a:cs typeface="Arial"/>
              </a:rPr>
              <a:t>году</a:t>
            </a:r>
            <a:r>
              <a:rPr sz="1200" spc="-15" dirty="0">
                <a:latin typeface="Arial"/>
                <a:cs typeface="Arial"/>
              </a:rPr>
              <a:t> </a:t>
            </a:r>
            <a:r>
              <a:rPr sz="1200" dirty="0">
                <a:latin typeface="Arial"/>
                <a:cs typeface="Arial"/>
              </a:rPr>
              <a:t>число</a:t>
            </a:r>
            <a:r>
              <a:rPr sz="1200" spc="5" dirty="0">
                <a:latin typeface="Arial"/>
                <a:cs typeface="Arial"/>
              </a:rPr>
              <a:t> </a:t>
            </a:r>
            <a:r>
              <a:rPr sz="1200" spc="-10" dirty="0">
                <a:latin typeface="Arial"/>
                <a:cs typeface="Arial"/>
              </a:rPr>
              <a:t>жителей</a:t>
            </a:r>
            <a:r>
              <a:rPr sz="1200" spc="-5" dirty="0">
                <a:latin typeface="Arial"/>
                <a:cs typeface="Arial"/>
              </a:rPr>
              <a:t> </a:t>
            </a:r>
            <a:r>
              <a:rPr sz="1200" spc="-20" dirty="0">
                <a:latin typeface="Arial"/>
                <a:cs typeface="Arial"/>
              </a:rPr>
              <a:t>уезда</a:t>
            </a:r>
            <a:r>
              <a:rPr sz="1200" spc="-15" dirty="0">
                <a:latin typeface="Arial"/>
                <a:cs typeface="Arial"/>
              </a:rPr>
              <a:t> </a:t>
            </a:r>
            <a:r>
              <a:rPr sz="1200" spc="-10" dirty="0" err="1">
                <a:latin typeface="Arial"/>
                <a:cs typeface="Arial"/>
              </a:rPr>
              <a:t>достигло</a:t>
            </a:r>
            <a:r>
              <a:rPr sz="1200" spc="-5" dirty="0">
                <a:latin typeface="Arial"/>
                <a:cs typeface="Arial"/>
              </a:rPr>
              <a:t> </a:t>
            </a:r>
            <a:r>
              <a:rPr lang="ru-RU" sz="1200" spc="-5" dirty="0" smtClean="0">
                <a:latin typeface="Arial"/>
                <a:cs typeface="Arial"/>
              </a:rPr>
              <a:t>                  </a:t>
            </a:r>
            <a:r>
              <a:rPr sz="1200" spc="-5" dirty="0" smtClean="0">
                <a:latin typeface="Arial"/>
                <a:cs typeface="Arial"/>
              </a:rPr>
              <a:t>75</a:t>
            </a:r>
            <a:r>
              <a:rPr sz="1200" dirty="0" smtClean="0">
                <a:latin typeface="Arial"/>
                <a:cs typeface="Arial"/>
              </a:rPr>
              <a:t> </a:t>
            </a:r>
            <a:r>
              <a:rPr sz="1200" spc="-5" dirty="0">
                <a:latin typeface="Arial"/>
                <a:cs typeface="Arial"/>
              </a:rPr>
              <a:t>102 </a:t>
            </a:r>
            <a:r>
              <a:rPr sz="1200" dirty="0">
                <a:latin typeface="Arial"/>
                <a:cs typeface="Arial"/>
              </a:rPr>
              <a:t> </a:t>
            </a:r>
            <a:r>
              <a:rPr sz="1200" spc="-10" dirty="0">
                <a:latin typeface="Arial"/>
                <a:cs typeface="Arial"/>
              </a:rPr>
              <a:t>человек. </a:t>
            </a:r>
            <a:r>
              <a:rPr sz="1200" dirty="0">
                <a:latin typeface="Arial"/>
                <a:cs typeface="Arial"/>
              </a:rPr>
              <a:t>В </a:t>
            </a:r>
            <a:r>
              <a:rPr sz="1200" spc="-10" dirty="0">
                <a:latin typeface="Arial"/>
                <a:cs typeface="Arial"/>
              </a:rPr>
              <a:t>1821 </a:t>
            </a:r>
            <a:r>
              <a:rPr sz="1200" spc="-15" dirty="0">
                <a:latin typeface="Arial"/>
                <a:cs typeface="Arial"/>
              </a:rPr>
              <a:t>году </a:t>
            </a:r>
            <a:r>
              <a:rPr sz="1200" dirty="0">
                <a:latin typeface="Arial"/>
                <a:cs typeface="Arial"/>
              </a:rPr>
              <a:t>в </a:t>
            </a:r>
            <a:r>
              <a:rPr sz="1200" spc="-5" dirty="0">
                <a:latin typeface="Arial"/>
                <a:cs typeface="Arial"/>
              </a:rPr>
              <a:t>Сычевский </a:t>
            </a:r>
            <a:r>
              <a:rPr sz="1200" spc="-20" dirty="0">
                <a:latin typeface="Arial"/>
                <a:cs typeface="Arial"/>
              </a:rPr>
              <a:t>уезд </a:t>
            </a:r>
            <a:r>
              <a:rPr sz="1200" spc="-10" dirty="0">
                <a:latin typeface="Arial"/>
                <a:cs typeface="Arial"/>
              </a:rPr>
              <a:t>входило </a:t>
            </a:r>
            <a:r>
              <a:rPr sz="1200" spc="-5" dirty="0">
                <a:latin typeface="Arial"/>
                <a:cs typeface="Arial"/>
              </a:rPr>
              <a:t>23 </a:t>
            </a:r>
            <a:r>
              <a:rPr sz="1200" dirty="0">
                <a:latin typeface="Arial"/>
                <a:cs typeface="Arial"/>
              </a:rPr>
              <a:t> </a:t>
            </a:r>
            <a:r>
              <a:rPr sz="1200" spc="-5" dirty="0">
                <a:latin typeface="Arial"/>
                <a:cs typeface="Arial"/>
              </a:rPr>
              <a:t>волости.</a:t>
            </a:r>
            <a:endParaRPr sz="1200" dirty="0">
              <a:latin typeface="Arial"/>
              <a:cs typeface="Arial"/>
            </a:endParaRPr>
          </a:p>
        </p:txBody>
      </p:sp>
      <p:sp>
        <p:nvSpPr>
          <p:cNvPr id="26" name="object 26"/>
          <p:cNvSpPr txBox="1"/>
          <p:nvPr/>
        </p:nvSpPr>
        <p:spPr>
          <a:xfrm>
            <a:off x="655421"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1448</a:t>
            </a:r>
            <a:endParaRPr sz="2400">
              <a:latin typeface="Arial"/>
              <a:cs typeface="Arial"/>
            </a:endParaRPr>
          </a:p>
        </p:txBody>
      </p:sp>
      <p:sp>
        <p:nvSpPr>
          <p:cNvPr id="27" name="object 27"/>
          <p:cNvSpPr txBox="1"/>
          <p:nvPr/>
        </p:nvSpPr>
        <p:spPr>
          <a:xfrm>
            <a:off x="472541" y="5901944"/>
            <a:ext cx="1056005" cy="939800"/>
          </a:xfrm>
          <a:prstGeom prst="rect">
            <a:avLst/>
          </a:prstGeom>
        </p:spPr>
        <p:txBody>
          <a:bodyPr vert="horz" wrap="square" lIns="0" tIns="12700" rIns="0" bIns="0" rtlCol="0">
            <a:spAutoFit/>
          </a:bodyPr>
          <a:lstStyle/>
          <a:p>
            <a:pPr marL="99060" marR="92075" indent="184150">
              <a:lnSpc>
                <a:spcPct val="100000"/>
              </a:lnSpc>
              <a:spcBef>
                <a:spcPts val="100"/>
              </a:spcBef>
            </a:pPr>
            <a:r>
              <a:rPr sz="1200" spc="-5" dirty="0">
                <a:latin typeface="Arial"/>
                <a:cs typeface="Arial"/>
              </a:rPr>
              <a:t>Первое </a:t>
            </a:r>
            <a:r>
              <a:rPr sz="1200" dirty="0">
                <a:latin typeface="Arial"/>
                <a:cs typeface="Arial"/>
              </a:rPr>
              <a:t> </a:t>
            </a:r>
            <a:r>
              <a:rPr sz="1200" spc="-15" dirty="0">
                <a:latin typeface="Arial"/>
                <a:cs typeface="Arial"/>
              </a:rPr>
              <a:t>у</a:t>
            </a:r>
            <a:r>
              <a:rPr sz="1200" dirty="0">
                <a:latin typeface="Arial"/>
                <a:cs typeface="Arial"/>
              </a:rPr>
              <a:t>помина</a:t>
            </a:r>
            <a:r>
              <a:rPr sz="1200" spc="-5" dirty="0">
                <a:latin typeface="Arial"/>
                <a:cs typeface="Arial"/>
              </a:rPr>
              <a:t>ние</a:t>
            </a:r>
            <a:endParaRPr sz="1200">
              <a:latin typeface="Arial"/>
              <a:cs typeface="Arial"/>
            </a:endParaRPr>
          </a:p>
          <a:p>
            <a:pPr marL="12700" marR="5080" algn="ctr">
              <a:lnSpc>
                <a:spcPct val="100000"/>
              </a:lnSpc>
            </a:pPr>
            <a:r>
              <a:rPr sz="1200" spc="-5" dirty="0">
                <a:latin typeface="Arial"/>
                <a:cs typeface="Arial"/>
              </a:rPr>
              <a:t>на</a:t>
            </a:r>
            <a:r>
              <a:rPr sz="1200" dirty="0">
                <a:latin typeface="Arial"/>
                <a:cs typeface="Arial"/>
              </a:rPr>
              <a:t>им</a:t>
            </a:r>
            <a:r>
              <a:rPr sz="1200" spc="5" dirty="0">
                <a:latin typeface="Arial"/>
                <a:cs typeface="Arial"/>
              </a:rPr>
              <a:t>е</a:t>
            </a:r>
            <a:r>
              <a:rPr sz="1200" spc="-5" dirty="0">
                <a:latin typeface="Arial"/>
                <a:cs typeface="Arial"/>
              </a:rPr>
              <a:t>но</a:t>
            </a:r>
            <a:r>
              <a:rPr sz="1200" spc="-15" dirty="0">
                <a:latin typeface="Arial"/>
                <a:cs typeface="Arial"/>
              </a:rPr>
              <a:t>в</a:t>
            </a:r>
            <a:r>
              <a:rPr sz="1200" dirty="0">
                <a:latin typeface="Arial"/>
                <a:cs typeface="Arial"/>
              </a:rPr>
              <a:t>а</a:t>
            </a:r>
            <a:r>
              <a:rPr sz="1200" spc="-5" dirty="0">
                <a:latin typeface="Arial"/>
                <a:cs typeface="Arial"/>
              </a:rPr>
              <a:t>ния  </a:t>
            </a:r>
            <a:r>
              <a:rPr sz="1200" spc="-10" dirty="0">
                <a:latin typeface="Arial"/>
                <a:cs typeface="Arial"/>
              </a:rPr>
              <a:t>поселения </a:t>
            </a:r>
            <a:r>
              <a:rPr sz="1200" spc="-5" dirty="0">
                <a:latin typeface="Arial"/>
                <a:cs typeface="Arial"/>
              </a:rPr>
              <a:t> </a:t>
            </a:r>
            <a:r>
              <a:rPr sz="1200" dirty="0">
                <a:latin typeface="Arial"/>
                <a:cs typeface="Arial"/>
              </a:rPr>
              <a:t>Сычевка</a:t>
            </a:r>
            <a:endParaRPr sz="1200">
              <a:latin typeface="Arial"/>
              <a:cs typeface="Arial"/>
            </a:endParaRPr>
          </a:p>
        </p:txBody>
      </p:sp>
      <p:sp>
        <p:nvSpPr>
          <p:cNvPr id="28" name="object 28"/>
          <p:cNvSpPr txBox="1"/>
          <p:nvPr/>
        </p:nvSpPr>
        <p:spPr>
          <a:xfrm>
            <a:off x="1910588" y="5897118"/>
            <a:ext cx="1275080" cy="757555"/>
          </a:xfrm>
          <a:prstGeom prst="rect">
            <a:avLst/>
          </a:prstGeom>
        </p:spPr>
        <p:txBody>
          <a:bodyPr vert="horz" wrap="square" lIns="0" tIns="12700" rIns="0" bIns="0" rtlCol="0">
            <a:spAutoFit/>
          </a:bodyPr>
          <a:lstStyle/>
          <a:p>
            <a:pPr marL="12700" marR="5080" algn="ctr">
              <a:lnSpc>
                <a:spcPct val="100000"/>
              </a:lnSpc>
              <a:spcBef>
                <a:spcPts val="100"/>
              </a:spcBef>
            </a:pPr>
            <a:r>
              <a:rPr sz="1200" spc="-5" dirty="0">
                <a:latin typeface="Arial"/>
                <a:cs typeface="Arial"/>
              </a:rPr>
              <a:t>Сыче</a:t>
            </a:r>
            <a:r>
              <a:rPr sz="1200" spc="-15" dirty="0">
                <a:latin typeface="Arial"/>
                <a:cs typeface="Arial"/>
              </a:rPr>
              <a:t>в</a:t>
            </a:r>
            <a:r>
              <a:rPr sz="1200" dirty="0">
                <a:latin typeface="Arial"/>
                <a:cs typeface="Arial"/>
              </a:rPr>
              <a:t>ские</a:t>
            </a:r>
            <a:r>
              <a:rPr sz="1200" spc="-20" dirty="0">
                <a:latin typeface="Arial"/>
                <a:cs typeface="Arial"/>
              </a:rPr>
              <a:t> </a:t>
            </a:r>
            <a:r>
              <a:rPr sz="1200" spc="-15" dirty="0">
                <a:latin typeface="Arial"/>
                <a:cs typeface="Arial"/>
              </a:rPr>
              <a:t>з</a:t>
            </a:r>
            <a:r>
              <a:rPr sz="1200" dirty="0">
                <a:latin typeface="Arial"/>
                <a:cs typeface="Arial"/>
              </a:rPr>
              <a:t>емли  </a:t>
            </a:r>
            <a:r>
              <a:rPr sz="1200" spc="-5" dirty="0">
                <a:latin typeface="Arial"/>
                <a:cs typeface="Arial"/>
              </a:rPr>
              <a:t>присоединены </a:t>
            </a:r>
            <a:r>
              <a:rPr sz="1200" dirty="0">
                <a:latin typeface="Arial"/>
                <a:cs typeface="Arial"/>
              </a:rPr>
              <a:t>к </a:t>
            </a:r>
            <a:r>
              <a:rPr sz="1200" spc="5" dirty="0">
                <a:latin typeface="Arial"/>
                <a:cs typeface="Arial"/>
              </a:rPr>
              <a:t> </a:t>
            </a:r>
            <a:r>
              <a:rPr sz="1200" spc="-5" dirty="0">
                <a:latin typeface="Arial"/>
                <a:cs typeface="Arial"/>
              </a:rPr>
              <a:t>Русскому </a:t>
            </a:r>
            <a:r>
              <a:rPr sz="1200" dirty="0">
                <a:latin typeface="Arial"/>
                <a:cs typeface="Arial"/>
              </a:rPr>
              <a:t> </a:t>
            </a:r>
            <a:r>
              <a:rPr sz="1200" spc="-15" dirty="0">
                <a:latin typeface="Arial"/>
                <a:cs typeface="Arial"/>
              </a:rPr>
              <a:t>государству</a:t>
            </a:r>
            <a:endParaRPr sz="1200">
              <a:latin typeface="Arial"/>
              <a:cs typeface="Arial"/>
            </a:endParaRPr>
          </a:p>
        </p:txBody>
      </p:sp>
      <p:sp>
        <p:nvSpPr>
          <p:cNvPr id="29" name="object 29"/>
          <p:cNvSpPr txBox="1"/>
          <p:nvPr/>
        </p:nvSpPr>
        <p:spPr>
          <a:xfrm>
            <a:off x="3708653" y="5897118"/>
            <a:ext cx="897255" cy="940435"/>
          </a:xfrm>
          <a:prstGeom prst="rect">
            <a:avLst/>
          </a:prstGeom>
        </p:spPr>
        <p:txBody>
          <a:bodyPr vert="horz" wrap="square" lIns="0" tIns="12700" rIns="0" bIns="0" rtlCol="0">
            <a:spAutoFit/>
          </a:bodyPr>
          <a:lstStyle/>
          <a:p>
            <a:pPr marL="12065" marR="5080" algn="ctr">
              <a:lnSpc>
                <a:spcPct val="100000"/>
              </a:lnSpc>
              <a:spcBef>
                <a:spcPts val="100"/>
              </a:spcBef>
            </a:pPr>
            <a:r>
              <a:rPr sz="1200" spc="-10" dirty="0">
                <a:latin typeface="Arial"/>
                <a:cs typeface="Arial"/>
              </a:rPr>
              <a:t>Создание </a:t>
            </a:r>
            <a:r>
              <a:rPr sz="1200" dirty="0">
                <a:latin typeface="Arial"/>
                <a:cs typeface="Arial"/>
              </a:rPr>
              <a:t>в </a:t>
            </a:r>
            <a:r>
              <a:rPr sz="1200" spc="5" dirty="0">
                <a:latin typeface="Arial"/>
                <a:cs typeface="Arial"/>
              </a:rPr>
              <a:t> </a:t>
            </a:r>
            <a:r>
              <a:rPr sz="1200" spc="-5" dirty="0">
                <a:latin typeface="Arial"/>
                <a:cs typeface="Arial"/>
              </a:rPr>
              <a:t>С</a:t>
            </a:r>
            <a:r>
              <a:rPr sz="1200" dirty="0">
                <a:latin typeface="Arial"/>
                <a:cs typeface="Arial"/>
              </a:rPr>
              <a:t>м</a:t>
            </a:r>
            <a:r>
              <a:rPr sz="1200" spc="-20" dirty="0">
                <a:latin typeface="Arial"/>
                <a:cs typeface="Arial"/>
              </a:rPr>
              <a:t>о</a:t>
            </a:r>
            <a:r>
              <a:rPr sz="1200" spc="-5" dirty="0">
                <a:latin typeface="Arial"/>
                <a:cs typeface="Arial"/>
              </a:rPr>
              <a:t>л</a:t>
            </a:r>
            <a:r>
              <a:rPr sz="1200" dirty="0">
                <a:latin typeface="Arial"/>
                <a:cs typeface="Arial"/>
              </a:rPr>
              <a:t>е</a:t>
            </a:r>
            <a:r>
              <a:rPr sz="1200" spc="-5" dirty="0">
                <a:latin typeface="Arial"/>
                <a:cs typeface="Arial"/>
              </a:rPr>
              <a:t>нс</a:t>
            </a:r>
            <a:r>
              <a:rPr sz="1200" spc="15" dirty="0">
                <a:latin typeface="Arial"/>
                <a:cs typeface="Arial"/>
              </a:rPr>
              <a:t>к</a:t>
            </a:r>
            <a:r>
              <a:rPr sz="1200" spc="5" dirty="0">
                <a:latin typeface="Arial"/>
                <a:cs typeface="Arial"/>
              </a:rPr>
              <a:t>о</a:t>
            </a:r>
            <a:r>
              <a:rPr sz="1200" dirty="0">
                <a:latin typeface="Arial"/>
                <a:cs typeface="Arial"/>
              </a:rPr>
              <a:t>й  </a:t>
            </a:r>
            <a:r>
              <a:rPr sz="1200" spc="-10" dirty="0">
                <a:latin typeface="Arial"/>
                <a:cs typeface="Arial"/>
              </a:rPr>
              <a:t>губернии </a:t>
            </a:r>
            <a:r>
              <a:rPr sz="1200" spc="-5" dirty="0">
                <a:latin typeface="Arial"/>
                <a:cs typeface="Arial"/>
              </a:rPr>
              <a:t> Сычевского </a:t>
            </a:r>
            <a:r>
              <a:rPr sz="1200" spc="-320" dirty="0">
                <a:latin typeface="Arial"/>
                <a:cs typeface="Arial"/>
              </a:rPr>
              <a:t> </a:t>
            </a:r>
            <a:r>
              <a:rPr sz="1200" spc="-15" dirty="0">
                <a:latin typeface="Arial"/>
                <a:cs typeface="Arial"/>
              </a:rPr>
              <a:t>уезда</a:t>
            </a:r>
            <a:endParaRPr sz="1200">
              <a:latin typeface="Arial"/>
              <a:cs typeface="Arial"/>
            </a:endParaRPr>
          </a:p>
        </p:txBody>
      </p:sp>
      <p:sp>
        <p:nvSpPr>
          <p:cNvPr id="30" name="object 30"/>
          <p:cNvSpPr txBox="1"/>
          <p:nvPr/>
        </p:nvSpPr>
        <p:spPr>
          <a:xfrm>
            <a:off x="5174741" y="5894070"/>
            <a:ext cx="1179830" cy="756920"/>
          </a:xfrm>
          <a:prstGeom prst="rect">
            <a:avLst/>
          </a:prstGeom>
        </p:spPr>
        <p:txBody>
          <a:bodyPr vert="horz" wrap="square" lIns="0" tIns="12700" rIns="0" bIns="0" rtlCol="0">
            <a:spAutoFit/>
          </a:bodyPr>
          <a:lstStyle/>
          <a:p>
            <a:pPr marL="12700" marR="5080" indent="203835">
              <a:lnSpc>
                <a:spcPct val="100000"/>
              </a:lnSpc>
              <a:spcBef>
                <a:spcPts val="100"/>
              </a:spcBef>
            </a:pPr>
            <a:r>
              <a:rPr sz="1200" dirty="0">
                <a:latin typeface="Arial"/>
                <a:cs typeface="Arial"/>
              </a:rPr>
              <a:t>Сычевка – </a:t>
            </a:r>
            <a:r>
              <a:rPr sz="1200" spc="5" dirty="0">
                <a:latin typeface="Arial"/>
                <a:cs typeface="Arial"/>
              </a:rPr>
              <a:t> </a:t>
            </a:r>
            <a:r>
              <a:rPr sz="1200" spc="-5" dirty="0">
                <a:latin typeface="Arial"/>
                <a:cs typeface="Arial"/>
              </a:rPr>
              <a:t>районный</a:t>
            </a:r>
            <a:r>
              <a:rPr sz="1200" spc="-60" dirty="0">
                <a:latin typeface="Arial"/>
                <a:cs typeface="Arial"/>
              </a:rPr>
              <a:t> </a:t>
            </a:r>
            <a:r>
              <a:rPr sz="1200" spc="-10" dirty="0">
                <a:latin typeface="Arial"/>
                <a:cs typeface="Arial"/>
              </a:rPr>
              <a:t>центр</a:t>
            </a:r>
            <a:endParaRPr sz="1200">
              <a:latin typeface="Arial"/>
              <a:cs typeface="Arial"/>
            </a:endParaRPr>
          </a:p>
          <a:p>
            <a:pPr marL="303530" marR="147955" indent="-149860">
              <a:lnSpc>
                <a:spcPct val="100000"/>
              </a:lnSpc>
            </a:pPr>
            <a:r>
              <a:rPr sz="1200" spc="-5" dirty="0">
                <a:latin typeface="Arial"/>
                <a:cs typeface="Arial"/>
              </a:rPr>
              <a:t>См</a:t>
            </a:r>
            <a:r>
              <a:rPr sz="1200" spc="-20" dirty="0">
                <a:latin typeface="Arial"/>
                <a:cs typeface="Arial"/>
              </a:rPr>
              <a:t>о</a:t>
            </a:r>
            <a:r>
              <a:rPr sz="1200" spc="-5" dirty="0">
                <a:latin typeface="Arial"/>
                <a:cs typeface="Arial"/>
              </a:rPr>
              <a:t>л</a:t>
            </a:r>
            <a:r>
              <a:rPr sz="1200" dirty="0">
                <a:latin typeface="Arial"/>
                <a:cs typeface="Arial"/>
              </a:rPr>
              <a:t>е</a:t>
            </a:r>
            <a:r>
              <a:rPr sz="1200" spc="-5" dirty="0">
                <a:latin typeface="Arial"/>
                <a:cs typeface="Arial"/>
              </a:rPr>
              <a:t>нс</a:t>
            </a:r>
            <a:r>
              <a:rPr sz="1200" spc="10" dirty="0">
                <a:latin typeface="Arial"/>
                <a:cs typeface="Arial"/>
              </a:rPr>
              <a:t>к</a:t>
            </a:r>
            <a:r>
              <a:rPr sz="1200" dirty="0">
                <a:latin typeface="Arial"/>
                <a:cs typeface="Arial"/>
              </a:rPr>
              <a:t>ой  </a:t>
            </a:r>
            <a:r>
              <a:rPr sz="1200" spc="-10" dirty="0">
                <a:latin typeface="Arial"/>
                <a:cs typeface="Arial"/>
              </a:rPr>
              <a:t>области</a:t>
            </a:r>
            <a:endParaRPr sz="1200">
              <a:latin typeface="Arial"/>
              <a:cs typeface="Arial"/>
            </a:endParaRPr>
          </a:p>
        </p:txBody>
      </p:sp>
      <p:sp>
        <p:nvSpPr>
          <p:cNvPr id="31" name="object 31"/>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32" name="object 32"/>
          <p:cNvSpPr txBox="1"/>
          <p:nvPr/>
        </p:nvSpPr>
        <p:spPr>
          <a:xfrm>
            <a:off x="394715" y="3264535"/>
            <a:ext cx="3772535" cy="574040"/>
          </a:xfrm>
          <a:prstGeom prst="rect">
            <a:avLst/>
          </a:prstGeom>
        </p:spPr>
        <p:txBody>
          <a:bodyPr vert="horz" wrap="square" lIns="0" tIns="12700" rIns="0" bIns="0" rtlCol="0">
            <a:spAutoFit/>
          </a:bodyPr>
          <a:lstStyle/>
          <a:p>
            <a:pPr marR="5080" indent="225425" algn="just">
              <a:lnSpc>
                <a:spcPct val="100000"/>
              </a:lnSpc>
              <a:spcBef>
                <a:spcPts val="100"/>
              </a:spcBef>
            </a:pPr>
            <a:r>
              <a:rPr sz="1200" dirty="0">
                <a:latin typeface="Arial"/>
                <a:cs typeface="Arial"/>
              </a:rPr>
              <a:t>В</a:t>
            </a:r>
            <a:r>
              <a:rPr sz="1200" spc="5" dirty="0">
                <a:latin typeface="Arial"/>
                <a:cs typeface="Arial"/>
              </a:rPr>
              <a:t> </a:t>
            </a:r>
            <a:r>
              <a:rPr sz="1200" spc="-10" dirty="0">
                <a:latin typeface="Arial"/>
                <a:cs typeface="Arial"/>
              </a:rPr>
              <a:t>начале</a:t>
            </a:r>
            <a:r>
              <a:rPr sz="1200" spc="-5" dirty="0">
                <a:latin typeface="Arial"/>
                <a:cs typeface="Arial"/>
              </a:rPr>
              <a:t> </a:t>
            </a:r>
            <a:r>
              <a:rPr sz="1200" spc="-10" dirty="0">
                <a:latin typeface="Arial"/>
                <a:cs typeface="Arial"/>
              </a:rPr>
              <a:t>прошлого</a:t>
            </a:r>
            <a:r>
              <a:rPr sz="1200" spc="-5" dirty="0">
                <a:latin typeface="Arial"/>
                <a:cs typeface="Arial"/>
              </a:rPr>
              <a:t> века</a:t>
            </a:r>
            <a:r>
              <a:rPr sz="1200" dirty="0">
                <a:latin typeface="Arial"/>
                <a:cs typeface="Arial"/>
              </a:rPr>
              <a:t> в</a:t>
            </a:r>
            <a:r>
              <a:rPr sz="1200" spc="5" dirty="0">
                <a:latin typeface="Arial"/>
                <a:cs typeface="Arial"/>
              </a:rPr>
              <a:t> </a:t>
            </a:r>
            <a:r>
              <a:rPr sz="1200" spc="-5" dirty="0">
                <a:latin typeface="Arial"/>
                <a:cs typeface="Arial"/>
              </a:rPr>
              <a:t>Сычевке</a:t>
            </a:r>
            <a:r>
              <a:rPr sz="1200" spc="320" dirty="0">
                <a:latin typeface="Arial"/>
                <a:cs typeface="Arial"/>
              </a:rPr>
              <a:t> </a:t>
            </a:r>
            <a:r>
              <a:rPr sz="1200" spc="-5" dirty="0">
                <a:latin typeface="Arial"/>
                <a:cs typeface="Arial"/>
              </a:rPr>
              <a:t>появился </a:t>
            </a:r>
            <a:r>
              <a:rPr sz="1200" dirty="0">
                <a:latin typeface="Arial"/>
                <a:cs typeface="Arial"/>
              </a:rPr>
              <a:t> </a:t>
            </a:r>
            <a:r>
              <a:rPr sz="1200" spc="-5" dirty="0">
                <a:latin typeface="Arial"/>
                <a:cs typeface="Arial"/>
              </a:rPr>
              <a:t>свой кусочек Европы </a:t>
            </a:r>
            <a:r>
              <a:rPr sz="1200" dirty="0">
                <a:latin typeface="Arial"/>
                <a:cs typeface="Arial"/>
              </a:rPr>
              <a:t>– </a:t>
            </a:r>
            <a:r>
              <a:rPr sz="1200" spc="-5" dirty="0">
                <a:latin typeface="Arial"/>
                <a:cs typeface="Arial"/>
              </a:rPr>
              <a:t>2 мраморных льва </a:t>
            </a:r>
            <a:r>
              <a:rPr sz="1200" dirty="0">
                <a:latin typeface="Arial"/>
                <a:cs typeface="Arial"/>
              </a:rPr>
              <a:t>у </a:t>
            </a:r>
            <a:r>
              <a:rPr sz="1200" spc="-10" dirty="0">
                <a:latin typeface="Arial"/>
                <a:cs typeface="Arial"/>
              </a:rPr>
              <a:t>входа </a:t>
            </a:r>
            <a:r>
              <a:rPr sz="1200" dirty="0">
                <a:latin typeface="Arial"/>
                <a:cs typeface="Arial"/>
              </a:rPr>
              <a:t>в </a:t>
            </a:r>
            <a:r>
              <a:rPr sz="1200" spc="5" dirty="0">
                <a:latin typeface="Arial"/>
                <a:cs typeface="Arial"/>
              </a:rPr>
              <a:t> </a:t>
            </a:r>
            <a:r>
              <a:rPr sz="1200" spc="-10" dirty="0">
                <a:latin typeface="Arial"/>
                <a:cs typeface="Arial"/>
              </a:rPr>
              <a:t>городской</a:t>
            </a:r>
            <a:r>
              <a:rPr sz="1200" spc="25" dirty="0">
                <a:latin typeface="Arial"/>
                <a:cs typeface="Arial"/>
              </a:rPr>
              <a:t> </a:t>
            </a:r>
            <a:r>
              <a:rPr sz="1200" spc="-5" dirty="0">
                <a:latin typeface="Arial"/>
                <a:cs typeface="Arial"/>
              </a:rPr>
              <a:t>парк.</a:t>
            </a:r>
            <a:r>
              <a:rPr sz="1200" spc="10" dirty="0">
                <a:latin typeface="Arial"/>
                <a:cs typeface="Arial"/>
              </a:rPr>
              <a:t> </a:t>
            </a:r>
            <a:r>
              <a:rPr sz="1200" dirty="0">
                <a:latin typeface="Arial"/>
                <a:cs typeface="Arial"/>
              </a:rPr>
              <a:t>Они</a:t>
            </a:r>
            <a:r>
              <a:rPr sz="1200" spc="330" dirty="0">
                <a:latin typeface="Arial"/>
                <a:cs typeface="Arial"/>
              </a:rPr>
              <a:t> </a:t>
            </a:r>
            <a:r>
              <a:rPr sz="1200" spc="-5" dirty="0">
                <a:latin typeface="Arial"/>
                <a:cs typeface="Arial"/>
              </a:rPr>
              <a:t>были</a:t>
            </a:r>
            <a:r>
              <a:rPr sz="1200" spc="5" dirty="0">
                <a:latin typeface="Arial"/>
                <a:cs typeface="Arial"/>
              </a:rPr>
              <a:t> </a:t>
            </a:r>
            <a:r>
              <a:rPr sz="1200" spc="-10" dirty="0">
                <a:latin typeface="Arial"/>
                <a:cs typeface="Arial"/>
              </a:rPr>
              <a:t>сделаны</a:t>
            </a:r>
            <a:r>
              <a:rPr sz="1200" spc="10" dirty="0">
                <a:latin typeface="Arial"/>
                <a:cs typeface="Arial"/>
              </a:rPr>
              <a:t> </a:t>
            </a:r>
            <a:r>
              <a:rPr sz="1200" dirty="0">
                <a:latin typeface="Arial"/>
                <a:cs typeface="Arial"/>
              </a:rPr>
              <a:t>в</a:t>
            </a:r>
            <a:r>
              <a:rPr sz="1200" spc="315" dirty="0">
                <a:latin typeface="Arial"/>
                <a:cs typeface="Arial"/>
              </a:rPr>
              <a:t> </a:t>
            </a:r>
            <a:r>
              <a:rPr sz="1200" spc="-5" dirty="0">
                <a:latin typeface="Arial"/>
                <a:cs typeface="Arial"/>
              </a:rPr>
              <a:t>далекой</a:t>
            </a:r>
            <a:endParaRPr sz="1200">
              <a:latin typeface="Arial"/>
              <a:cs typeface="Arial"/>
            </a:endParaRPr>
          </a:p>
        </p:txBody>
      </p:sp>
      <p:sp>
        <p:nvSpPr>
          <p:cNvPr id="33" name="object 33"/>
          <p:cNvSpPr txBox="1"/>
          <p:nvPr/>
        </p:nvSpPr>
        <p:spPr>
          <a:xfrm>
            <a:off x="394715" y="3813175"/>
            <a:ext cx="850900" cy="391795"/>
          </a:xfrm>
          <a:prstGeom prst="rect">
            <a:avLst/>
          </a:prstGeom>
        </p:spPr>
        <p:txBody>
          <a:bodyPr vert="horz" wrap="square" lIns="0" tIns="12700" rIns="0" bIns="0" rtlCol="0">
            <a:spAutoFit/>
          </a:bodyPr>
          <a:lstStyle/>
          <a:p>
            <a:pPr>
              <a:lnSpc>
                <a:spcPct val="100000"/>
              </a:lnSpc>
              <a:spcBef>
                <a:spcPts val="100"/>
              </a:spcBef>
            </a:pPr>
            <a:r>
              <a:rPr sz="1200" spc="-5" dirty="0">
                <a:latin typeface="Arial"/>
                <a:cs typeface="Arial"/>
              </a:rPr>
              <a:t>Венеции</a:t>
            </a:r>
            <a:endParaRPr sz="1200">
              <a:latin typeface="Arial"/>
              <a:cs typeface="Arial"/>
            </a:endParaRPr>
          </a:p>
          <a:p>
            <a:pPr>
              <a:lnSpc>
                <a:spcPct val="100000"/>
              </a:lnSpc>
            </a:pPr>
            <a:r>
              <a:rPr sz="1200" spc="-10" dirty="0">
                <a:latin typeface="Arial"/>
                <a:cs typeface="Arial"/>
              </a:rPr>
              <a:t>«о</a:t>
            </a:r>
            <a:r>
              <a:rPr sz="1200" spc="-15" dirty="0">
                <a:latin typeface="Arial"/>
                <a:cs typeface="Arial"/>
              </a:rPr>
              <a:t>х</a:t>
            </a:r>
            <a:r>
              <a:rPr sz="1200" spc="-5" dirty="0">
                <a:latin typeface="Arial"/>
                <a:cs typeface="Arial"/>
              </a:rPr>
              <a:t>р</a:t>
            </a:r>
            <a:r>
              <a:rPr sz="1200" spc="5" dirty="0">
                <a:latin typeface="Arial"/>
                <a:cs typeface="Arial"/>
              </a:rPr>
              <a:t>а</a:t>
            </a:r>
            <a:r>
              <a:rPr sz="1200" spc="-5" dirty="0">
                <a:latin typeface="Arial"/>
                <a:cs typeface="Arial"/>
              </a:rPr>
              <a:t>ня</a:t>
            </a:r>
            <a:r>
              <a:rPr sz="1200" spc="-10" dirty="0">
                <a:latin typeface="Arial"/>
                <a:cs typeface="Arial"/>
              </a:rPr>
              <a:t>л</a:t>
            </a:r>
            <a:r>
              <a:rPr sz="1200" dirty="0">
                <a:latin typeface="Arial"/>
                <a:cs typeface="Arial"/>
              </a:rPr>
              <a:t>и»</a:t>
            </a:r>
            <a:endParaRPr sz="1200">
              <a:latin typeface="Arial"/>
              <a:cs typeface="Arial"/>
            </a:endParaRPr>
          </a:p>
        </p:txBody>
      </p:sp>
      <p:sp>
        <p:nvSpPr>
          <p:cNvPr id="34" name="object 34"/>
          <p:cNvSpPr txBox="1"/>
          <p:nvPr/>
        </p:nvSpPr>
        <p:spPr>
          <a:xfrm>
            <a:off x="1260652" y="3813175"/>
            <a:ext cx="2907030" cy="391795"/>
          </a:xfrm>
          <a:prstGeom prst="rect">
            <a:avLst/>
          </a:prstGeom>
        </p:spPr>
        <p:txBody>
          <a:bodyPr vert="horz" wrap="square" lIns="0" tIns="12700" rIns="0" bIns="0" rtlCol="0">
            <a:spAutoFit/>
          </a:bodyPr>
          <a:lstStyle/>
          <a:p>
            <a:pPr marR="5080" algn="r">
              <a:lnSpc>
                <a:spcPct val="100000"/>
              </a:lnSpc>
              <a:spcBef>
                <a:spcPts val="100"/>
              </a:spcBef>
              <a:tabLst>
                <a:tab pos="755650" algn="l"/>
                <a:tab pos="1885314" algn="l"/>
                <a:tab pos="2808605" algn="l"/>
              </a:tabLst>
            </a:pPr>
            <a:r>
              <a:rPr sz="1200" spc="-10" dirty="0">
                <a:latin typeface="Arial"/>
                <a:cs typeface="Arial"/>
              </a:rPr>
              <a:t>р</a:t>
            </a:r>
            <a:r>
              <a:rPr sz="1200" spc="-15" dirty="0">
                <a:latin typeface="Arial"/>
                <a:cs typeface="Arial"/>
              </a:rPr>
              <a:t>у</a:t>
            </a:r>
            <a:r>
              <a:rPr sz="1200" spc="25" dirty="0">
                <a:latin typeface="Arial"/>
                <a:cs typeface="Arial"/>
              </a:rPr>
              <a:t>к</a:t>
            </a:r>
            <a:r>
              <a:rPr sz="1200" dirty="0">
                <a:latin typeface="Arial"/>
                <a:cs typeface="Arial"/>
              </a:rPr>
              <a:t>ами	и</a:t>
            </a:r>
            <a:r>
              <a:rPr sz="1200" spc="-10" dirty="0">
                <a:latin typeface="Arial"/>
                <a:cs typeface="Arial"/>
              </a:rPr>
              <a:t>т</a:t>
            </a:r>
            <a:r>
              <a:rPr sz="1200" dirty="0">
                <a:latin typeface="Arial"/>
                <a:cs typeface="Arial"/>
              </a:rPr>
              <a:t>а</a:t>
            </a:r>
            <a:r>
              <a:rPr sz="1200" spc="-5" dirty="0">
                <a:latin typeface="Arial"/>
                <a:cs typeface="Arial"/>
              </a:rPr>
              <a:t>л</a:t>
            </a:r>
            <a:r>
              <a:rPr sz="1200" dirty="0">
                <a:latin typeface="Arial"/>
                <a:cs typeface="Arial"/>
              </a:rPr>
              <a:t>ь</a:t>
            </a:r>
            <a:r>
              <a:rPr sz="1200" spc="-5" dirty="0">
                <a:latin typeface="Arial"/>
                <a:cs typeface="Arial"/>
              </a:rPr>
              <a:t>янски</a:t>
            </a:r>
            <a:r>
              <a:rPr sz="1200" dirty="0">
                <a:latin typeface="Arial"/>
                <a:cs typeface="Arial"/>
              </a:rPr>
              <a:t>х	</a:t>
            </a:r>
            <a:r>
              <a:rPr sz="1200" spc="10" dirty="0">
                <a:latin typeface="Arial"/>
                <a:cs typeface="Arial"/>
              </a:rPr>
              <a:t>м</a:t>
            </a:r>
            <a:r>
              <a:rPr sz="1200" dirty="0">
                <a:latin typeface="Arial"/>
                <a:cs typeface="Arial"/>
              </a:rPr>
              <a:t>ас</a:t>
            </a:r>
            <a:r>
              <a:rPr sz="1200" spc="-25" dirty="0">
                <a:latin typeface="Arial"/>
                <a:cs typeface="Arial"/>
              </a:rPr>
              <a:t>т</a:t>
            </a:r>
            <a:r>
              <a:rPr sz="1200" spc="-10" dirty="0">
                <a:latin typeface="Arial"/>
                <a:cs typeface="Arial"/>
              </a:rPr>
              <a:t>е</a:t>
            </a:r>
            <a:r>
              <a:rPr sz="1200" dirty="0">
                <a:latin typeface="Arial"/>
                <a:cs typeface="Arial"/>
              </a:rPr>
              <a:t>ров	и</a:t>
            </a:r>
            <a:endParaRPr sz="1200">
              <a:latin typeface="Arial"/>
              <a:cs typeface="Arial"/>
            </a:endParaRPr>
          </a:p>
          <a:p>
            <a:pPr marR="6350" algn="r">
              <a:lnSpc>
                <a:spcPct val="100000"/>
              </a:lnSpc>
              <a:tabLst>
                <a:tab pos="577215" algn="l"/>
                <a:tab pos="829944" algn="l"/>
                <a:tab pos="1565275" algn="l"/>
                <a:tab pos="2232660" algn="l"/>
              </a:tabLst>
            </a:pPr>
            <a:r>
              <a:rPr sz="1200" spc="-25" dirty="0">
                <a:latin typeface="Arial"/>
                <a:cs typeface="Arial"/>
              </a:rPr>
              <a:t>въезд	</a:t>
            </a:r>
            <a:r>
              <a:rPr sz="1200" dirty="0">
                <a:latin typeface="Arial"/>
                <a:cs typeface="Arial"/>
              </a:rPr>
              <a:t>в	</a:t>
            </a:r>
            <a:r>
              <a:rPr sz="1200" spc="-10" dirty="0">
                <a:latin typeface="Arial"/>
                <a:cs typeface="Arial"/>
              </a:rPr>
              <a:t>усадьбу	</a:t>
            </a:r>
            <a:r>
              <a:rPr sz="1200" spc="5" dirty="0">
                <a:latin typeface="Arial"/>
                <a:cs typeface="Arial"/>
              </a:rPr>
              <a:t>Дугино	</a:t>
            </a:r>
            <a:r>
              <a:rPr sz="1200" spc="-10" dirty="0">
                <a:latin typeface="Arial"/>
                <a:cs typeface="Arial"/>
              </a:rPr>
              <a:t>графов</a:t>
            </a:r>
            <a:endParaRPr sz="1200">
              <a:latin typeface="Arial"/>
              <a:cs typeface="Arial"/>
            </a:endParaRPr>
          </a:p>
        </p:txBody>
      </p:sp>
      <p:sp>
        <p:nvSpPr>
          <p:cNvPr id="35" name="object 35"/>
          <p:cNvSpPr txBox="1"/>
          <p:nvPr/>
        </p:nvSpPr>
        <p:spPr>
          <a:xfrm>
            <a:off x="394715" y="4179189"/>
            <a:ext cx="3771900" cy="391160"/>
          </a:xfrm>
          <a:prstGeom prst="rect">
            <a:avLst/>
          </a:prstGeom>
        </p:spPr>
        <p:txBody>
          <a:bodyPr vert="horz" wrap="square" lIns="0" tIns="12700" rIns="0" bIns="0" rtlCol="0">
            <a:spAutoFit/>
          </a:bodyPr>
          <a:lstStyle/>
          <a:p>
            <a:pPr marR="5080">
              <a:lnSpc>
                <a:spcPct val="100000"/>
              </a:lnSpc>
              <a:spcBef>
                <a:spcPts val="100"/>
              </a:spcBef>
            </a:pPr>
            <a:r>
              <a:rPr sz="1200" spc="-5" dirty="0">
                <a:latin typeface="Arial"/>
                <a:cs typeface="Arial"/>
              </a:rPr>
              <a:t>Паниных,</a:t>
            </a:r>
            <a:r>
              <a:rPr sz="1200" spc="85" dirty="0">
                <a:latin typeface="Arial"/>
                <a:cs typeface="Arial"/>
              </a:rPr>
              <a:t> </a:t>
            </a:r>
            <a:r>
              <a:rPr sz="1200" dirty="0">
                <a:latin typeface="Arial"/>
                <a:cs typeface="Arial"/>
              </a:rPr>
              <a:t>в</a:t>
            </a:r>
            <a:r>
              <a:rPr sz="1200" spc="75" dirty="0">
                <a:latin typeface="Arial"/>
                <a:cs typeface="Arial"/>
              </a:rPr>
              <a:t> </a:t>
            </a:r>
            <a:r>
              <a:rPr sz="1200" spc="-10" dirty="0">
                <a:latin typeface="Arial"/>
                <a:cs typeface="Arial"/>
              </a:rPr>
              <a:t>которой</a:t>
            </a:r>
            <a:r>
              <a:rPr sz="1200" spc="80" dirty="0">
                <a:latin typeface="Arial"/>
                <a:cs typeface="Arial"/>
              </a:rPr>
              <a:t> </a:t>
            </a:r>
            <a:r>
              <a:rPr sz="1200" spc="-5" dirty="0">
                <a:latin typeface="Arial"/>
                <a:cs typeface="Arial"/>
              </a:rPr>
              <a:t>гостил</a:t>
            </a:r>
            <a:r>
              <a:rPr sz="1200" spc="80" dirty="0">
                <a:latin typeface="Arial"/>
                <a:cs typeface="Arial"/>
              </a:rPr>
              <a:t> </a:t>
            </a:r>
            <a:r>
              <a:rPr sz="1200" spc="-10" dirty="0">
                <a:latin typeface="Arial"/>
                <a:cs typeface="Arial"/>
              </a:rPr>
              <a:t>император</a:t>
            </a:r>
            <a:r>
              <a:rPr sz="1200" spc="80" dirty="0">
                <a:latin typeface="Arial"/>
                <a:cs typeface="Arial"/>
              </a:rPr>
              <a:t> </a:t>
            </a:r>
            <a:r>
              <a:rPr sz="1200" spc="-15" dirty="0">
                <a:latin typeface="Arial"/>
                <a:cs typeface="Arial"/>
              </a:rPr>
              <a:t>Павел</a:t>
            </a:r>
            <a:r>
              <a:rPr sz="1200" spc="85" dirty="0">
                <a:latin typeface="Arial"/>
                <a:cs typeface="Arial"/>
              </a:rPr>
              <a:t> </a:t>
            </a:r>
            <a:r>
              <a:rPr sz="1200" dirty="0">
                <a:latin typeface="Arial"/>
                <a:cs typeface="Arial"/>
              </a:rPr>
              <a:t>I</a:t>
            </a:r>
            <a:r>
              <a:rPr sz="1200" spc="75" dirty="0">
                <a:latin typeface="Arial"/>
                <a:cs typeface="Arial"/>
              </a:rPr>
              <a:t> </a:t>
            </a:r>
            <a:r>
              <a:rPr sz="1200" dirty="0">
                <a:latin typeface="Arial"/>
                <a:cs typeface="Arial"/>
              </a:rPr>
              <a:t>и </a:t>
            </a:r>
            <a:r>
              <a:rPr sz="1200" spc="-320" dirty="0">
                <a:latin typeface="Arial"/>
                <a:cs typeface="Arial"/>
              </a:rPr>
              <a:t> </a:t>
            </a:r>
            <a:r>
              <a:rPr sz="1200" spc="-10" dirty="0">
                <a:latin typeface="Arial"/>
                <a:cs typeface="Arial"/>
              </a:rPr>
              <a:t>писатель</a:t>
            </a:r>
            <a:r>
              <a:rPr sz="1200" spc="-15" dirty="0">
                <a:latin typeface="Arial"/>
                <a:cs typeface="Arial"/>
              </a:rPr>
              <a:t> </a:t>
            </a:r>
            <a:r>
              <a:rPr sz="1200" spc="-5" dirty="0">
                <a:latin typeface="Arial"/>
                <a:cs typeface="Arial"/>
              </a:rPr>
              <a:t>Денис</a:t>
            </a:r>
            <a:r>
              <a:rPr sz="1200" spc="-10" dirty="0">
                <a:latin typeface="Arial"/>
                <a:cs typeface="Arial"/>
              </a:rPr>
              <a:t> </a:t>
            </a:r>
            <a:r>
              <a:rPr sz="1200" spc="-5" dirty="0">
                <a:latin typeface="Arial"/>
                <a:cs typeface="Arial"/>
              </a:rPr>
              <a:t>Фонвизин.</a:t>
            </a:r>
            <a:endParaRPr sz="1200">
              <a:latin typeface="Arial"/>
              <a:cs typeface="Arial"/>
            </a:endParaRPr>
          </a:p>
        </p:txBody>
      </p:sp>
      <p:sp>
        <p:nvSpPr>
          <p:cNvPr id="36" name="object 36"/>
          <p:cNvSpPr txBox="1"/>
          <p:nvPr/>
        </p:nvSpPr>
        <p:spPr>
          <a:xfrm>
            <a:off x="2187701" y="5182311"/>
            <a:ext cx="70231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1F4E79"/>
                </a:solidFill>
                <a:latin typeface="Arial"/>
                <a:cs typeface="Arial"/>
              </a:rPr>
              <a:t>1493</a:t>
            </a:r>
            <a:endParaRPr sz="2400">
              <a:latin typeface="Arial"/>
              <a:cs typeface="Arial"/>
            </a:endParaRPr>
          </a:p>
        </p:txBody>
      </p:sp>
      <p:sp>
        <p:nvSpPr>
          <p:cNvPr id="37" name="object 37"/>
          <p:cNvSpPr txBox="1"/>
          <p:nvPr/>
        </p:nvSpPr>
        <p:spPr>
          <a:xfrm>
            <a:off x="3805809"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1776</a:t>
            </a:r>
            <a:endParaRPr sz="2400">
              <a:latin typeface="Arial"/>
              <a:cs typeface="Arial"/>
            </a:endParaRPr>
          </a:p>
        </p:txBody>
      </p:sp>
      <p:sp>
        <p:nvSpPr>
          <p:cNvPr id="38" name="object 38"/>
          <p:cNvSpPr txBox="1"/>
          <p:nvPr/>
        </p:nvSpPr>
        <p:spPr>
          <a:xfrm>
            <a:off x="5409438" y="5170170"/>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E79"/>
                </a:solidFill>
                <a:latin typeface="Arial"/>
                <a:cs typeface="Arial"/>
              </a:rPr>
              <a:t>1930</a:t>
            </a:r>
            <a:endParaRPr sz="2400">
              <a:latin typeface="Arial"/>
              <a:cs typeface="Arial"/>
            </a:endParaRPr>
          </a:p>
        </p:txBody>
      </p:sp>
      <p:pic>
        <p:nvPicPr>
          <p:cNvPr id="39" name="object 39"/>
          <p:cNvPicPr/>
          <p:nvPr/>
        </p:nvPicPr>
        <p:blipFill>
          <a:blip r:embed="rId6" cstate="print"/>
          <a:stretch>
            <a:fillRect/>
          </a:stretch>
        </p:blipFill>
        <p:spPr>
          <a:xfrm>
            <a:off x="181355" y="163068"/>
            <a:ext cx="644651" cy="814684"/>
          </a:xfrm>
          <a:prstGeom prst="rect">
            <a:avLst/>
          </a:prstGeom>
        </p:spPr>
      </p:pic>
      <p:pic>
        <p:nvPicPr>
          <p:cNvPr id="40" name="object 40"/>
          <p:cNvPicPr/>
          <p:nvPr/>
        </p:nvPicPr>
        <p:blipFill>
          <a:blip r:embed="rId7" cstate="print"/>
          <a:stretch>
            <a:fillRect/>
          </a:stretch>
        </p:blipFill>
        <p:spPr>
          <a:xfrm>
            <a:off x="281940" y="1127760"/>
            <a:ext cx="1685544" cy="1685543"/>
          </a:xfrm>
          <a:prstGeom prst="rect">
            <a:avLst/>
          </a:prstGeom>
        </p:spPr>
      </p:pic>
      <p:pic>
        <p:nvPicPr>
          <p:cNvPr id="41" name="object 41"/>
          <p:cNvPicPr/>
          <p:nvPr/>
        </p:nvPicPr>
        <p:blipFill>
          <a:blip r:embed="rId8" cstate="print"/>
          <a:stretch>
            <a:fillRect/>
          </a:stretch>
        </p:blipFill>
        <p:spPr>
          <a:xfrm>
            <a:off x="4526279" y="3078480"/>
            <a:ext cx="1685544" cy="1684019"/>
          </a:xfrm>
          <a:prstGeom prst="rect">
            <a:avLst/>
          </a:prstGeom>
        </p:spPr>
      </p:pic>
      <p:sp>
        <p:nvSpPr>
          <p:cNvPr id="42" name="object 42"/>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3</a:t>
            </a:fld>
            <a:endParaRPr sz="180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060" y="1395984"/>
            <a:ext cx="7459980" cy="4421124"/>
          </a:xfrm>
          <a:prstGeom prst="rect">
            <a:avLst/>
          </a:prstGeom>
        </p:spPr>
      </p:pic>
      <p:sp>
        <p:nvSpPr>
          <p:cNvPr id="3" name="object 3"/>
          <p:cNvSpPr txBox="1">
            <a:spLocks noGrp="1"/>
          </p:cNvSpPr>
          <p:nvPr>
            <p:ph sz="half" idx="2"/>
          </p:nvPr>
        </p:nvSpPr>
        <p:spPr>
          <a:xfrm>
            <a:off x="778255" y="1506728"/>
            <a:ext cx="2825750" cy="5225148"/>
          </a:xfrm>
          <a:prstGeom prst="rect">
            <a:avLst/>
          </a:prstGeom>
        </p:spPr>
        <p:txBody>
          <a:bodyPr vert="horz" wrap="square" lIns="0" tIns="13335" rIns="0" bIns="0" rtlCol="0">
            <a:spAutoFit/>
          </a:bodyPr>
          <a:lstStyle/>
          <a:p>
            <a:pPr marL="77470" algn="ctr">
              <a:lnSpc>
                <a:spcPct val="100000"/>
              </a:lnSpc>
              <a:spcBef>
                <a:spcPts val="105"/>
              </a:spcBef>
            </a:pPr>
            <a:r>
              <a:rPr spc="-30" dirty="0" smtClean="0"/>
              <a:t>ГЛАВ</a:t>
            </a:r>
            <a:r>
              <a:rPr lang="ru-RU" spc="-30" dirty="0"/>
              <a:t>А</a:t>
            </a:r>
            <a:r>
              <a:rPr lang="ru-RU" spc="-30" dirty="0" smtClean="0"/>
              <a:t> </a:t>
            </a:r>
            <a:r>
              <a:rPr spc="-5" dirty="0" smtClean="0"/>
              <a:t>МУНИЦИПАЛЬНОГО</a:t>
            </a:r>
            <a:endParaRPr spc="-5" dirty="0"/>
          </a:p>
          <a:p>
            <a:pPr marL="78105" algn="ctr">
              <a:lnSpc>
                <a:spcPct val="100000"/>
              </a:lnSpc>
            </a:pPr>
            <a:r>
              <a:rPr spc="-25" dirty="0"/>
              <a:t>ОБРАЗОВАНИЯ</a:t>
            </a:r>
          </a:p>
          <a:p>
            <a:pPr marL="323850" marR="234950" indent="-1905" algn="ctr">
              <a:lnSpc>
                <a:spcPct val="100000"/>
              </a:lnSpc>
            </a:pPr>
            <a:r>
              <a:rPr spc="-10" dirty="0"/>
              <a:t>«</a:t>
            </a:r>
            <a:r>
              <a:rPr spc="-10"/>
              <a:t>СЫЧЕВСКИЙ </a:t>
            </a:r>
            <a:r>
              <a:rPr lang="ru-RU" spc="-30" dirty="0" smtClean="0"/>
              <a:t>МУНИЦИПАЛЬНЫЙ ОКРУГ</a:t>
            </a:r>
            <a:r>
              <a:rPr spc="-30" smtClean="0"/>
              <a:t>» </a:t>
            </a:r>
            <a:r>
              <a:rPr spc="-25" smtClean="0"/>
              <a:t> </a:t>
            </a:r>
            <a:r>
              <a:rPr spc="-10" dirty="0"/>
              <a:t>СМОЛЕНСКОЙ</a:t>
            </a:r>
            <a:r>
              <a:rPr spc="-50" dirty="0"/>
              <a:t> </a:t>
            </a:r>
            <a:r>
              <a:rPr spc="-20" dirty="0"/>
              <a:t>ОБЛАСТИ:</a:t>
            </a:r>
          </a:p>
          <a:p>
            <a:pPr algn="ctr">
              <a:lnSpc>
                <a:spcPct val="100000"/>
              </a:lnSpc>
              <a:spcBef>
                <a:spcPts val="830"/>
              </a:spcBef>
            </a:pPr>
            <a:r>
              <a:rPr lang="ru-RU" b="0" spc="-5" dirty="0" smtClean="0">
                <a:solidFill>
                  <a:srgbClr val="000000"/>
                </a:solidFill>
                <a:latin typeface="Arial"/>
                <a:cs typeface="Arial"/>
              </a:rPr>
              <a:t>Васильева</a:t>
            </a:r>
          </a:p>
          <a:p>
            <a:pPr algn="ctr">
              <a:lnSpc>
                <a:spcPct val="100000"/>
              </a:lnSpc>
              <a:spcBef>
                <a:spcPts val="830"/>
              </a:spcBef>
            </a:pPr>
            <a:r>
              <a:rPr lang="ru-RU" b="0" spc="-5" dirty="0" smtClean="0">
                <a:solidFill>
                  <a:srgbClr val="000000"/>
                </a:solidFill>
              </a:rPr>
              <a:t>Татьяна Павловна</a:t>
            </a:r>
            <a:endParaRPr lang="ru-RU" b="0" spc="-5" dirty="0" smtClean="0">
              <a:solidFill>
                <a:srgbClr val="000000"/>
              </a:solidFill>
              <a:latin typeface="Arial"/>
              <a:cs typeface="Arial"/>
            </a:endParaRPr>
          </a:p>
          <a:p>
            <a:pPr algn="ctr">
              <a:lnSpc>
                <a:spcPct val="100000"/>
              </a:lnSpc>
              <a:spcBef>
                <a:spcPts val="830"/>
              </a:spcBef>
            </a:pPr>
            <a:r>
              <a:rPr b="0" spc="-20" dirty="0" err="1" smtClean="0">
                <a:solidFill>
                  <a:srgbClr val="000000"/>
                </a:solidFill>
                <a:latin typeface="Arial"/>
                <a:cs typeface="Arial"/>
              </a:rPr>
              <a:t>Телефон</a:t>
            </a:r>
            <a:r>
              <a:rPr b="0" spc="-20" dirty="0">
                <a:solidFill>
                  <a:srgbClr val="000000"/>
                </a:solidFill>
                <a:latin typeface="Arial"/>
                <a:cs typeface="Arial"/>
              </a:rPr>
              <a:t>:</a:t>
            </a:r>
            <a:r>
              <a:rPr b="0" spc="-50" dirty="0">
                <a:solidFill>
                  <a:srgbClr val="000000"/>
                </a:solidFill>
                <a:latin typeface="Arial"/>
                <a:cs typeface="Arial"/>
              </a:rPr>
              <a:t> </a:t>
            </a:r>
            <a:r>
              <a:rPr b="0" dirty="0">
                <a:solidFill>
                  <a:srgbClr val="000000"/>
                </a:solidFill>
                <a:latin typeface="Arial"/>
                <a:cs typeface="Arial"/>
              </a:rPr>
              <a:t>(48130)</a:t>
            </a:r>
            <a:r>
              <a:rPr b="0" spc="-65" dirty="0">
                <a:solidFill>
                  <a:srgbClr val="000000"/>
                </a:solidFill>
                <a:latin typeface="Arial"/>
                <a:cs typeface="Arial"/>
              </a:rPr>
              <a:t> </a:t>
            </a:r>
            <a:r>
              <a:rPr b="0" spc="-20" dirty="0" smtClean="0">
                <a:solidFill>
                  <a:srgbClr val="000000"/>
                </a:solidFill>
                <a:latin typeface="Arial"/>
                <a:cs typeface="Arial"/>
              </a:rPr>
              <a:t>4-</a:t>
            </a:r>
            <a:r>
              <a:rPr lang="ru-RU" b="0" spc="-20" dirty="0" smtClean="0">
                <a:solidFill>
                  <a:srgbClr val="000000"/>
                </a:solidFill>
              </a:rPr>
              <a:t>11</a:t>
            </a:r>
            <a:r>
              <a:rPr lang="ru-RU" b="0" spc="-20" dirty="0" smtClean="0">
                <a:solidFill>
                  <a:srgbClr val="000000"/>
                </a:solidFill>
                <a:latin typeface="Arial"/>
                <a:cs typeface="Arial"/>
              </a:rPr>
              <a:t>-33</a:t>
            </a:r>
            <a:endParaRPr b="0" spc="-20" dirty="0">
              <a:solidFill>
                <a:srgbClr val="000000"/>
              </a:solidFill>
              <a:latin typeface="Arial"/>
              <a:cs typeface="Arial"/>
            </a:endParaRPr>
          </a:p>
          <a:p>
            <a:pPr marL="42545" algn="ctr">
              <a:lnSpc>
                <a:spcPct val="100000"/>
              </a:lnSpc>
            </a:pPr>
            <a:r>
              <a:rPr b="0" spc="-5" dirty="0">
                <a:solidFill>
                  <a:srgbClr val="000000"/>
                </a:solidFill>
                <a:latin typeface="Arial"/>
                <a:cs typeface="Arial"/>
              </a:rPr>
              <a:t>E-mail:</a:t>
            </a:r>
            <a:r>
              <a:rPr b="0" spc="-20" dirty="0">
                <a:solidFill>
                  <a:srgbClr val="000000"/>
                </a:solidFill>
                <a:latin typeface="Arial"/>
                <a:cs typeface="Arial"/>
              </a:rPr>
              <a:t> </a:t>
            </a:r>
            <a:r>
              <a:rPr b="0" u="sng" spc="-5" dirty="0">
                <a:solidFill>
                  <a:srgbClr val="0462C1"/>
                </a:solidFill>
                <a:uFill>
                  <a:solidFill>
                    <a:srgbClr val="0462C1"/>
                  </a:solidFill>
                </a:uFill>
                <a:latin typeface="Arial"/>
                <a:cs typeface="Arial"/>
                <a:hlinkClick r:id="rId3"/>
              </a:rPr>
              <a:t>sychevka1.adm@mail.ru</a:t>
            </a:r>
          </a:p>
          <a:p>
            <a:pPr algn="ctr">
              <a:lnSpc>
                <a:spcPct val="100000"/>
              </a:lnSpc>
            </a:pPr>
            <a:r>
              <a:rPr b="0" dirty="0">
                <a:solidFill>
                  <a:srgbClr val="000000"/>
                </a:solidFill>
                <a:latin typeface="Arial"/>
                <a:cs typeface="Arial"/>
              </a:rPr>
              <a:t>Сайт:</a:t>
            </a:r>
            <a:r>
              <a:rPr b="0" spc="-5" dirty="0">
                <a:solidFill>
                  <a:srgbClr val="000000"/>
                </a:solidFill>
                <a:latin typeface="Arial"/>
                <a:cs typeface="Arial"/>
              </a:rPr>
              <a:t> sychevka.admin-smolensk.ru</a:t>
            </a:r>
          </a:p>
          <a:p>
            <a:pPr>
              <a:lnSpc>
                <a:spcPct val="100000"/>
              </a:lnSpc>
              <a:spcBef>
                <a:spcPts val="45"/>
              </a:spcBef>
            </a:pPr>
            <a:endParaRPr sz="1550" dirty="0">
              <a:latin typeface="Arial"/>
              <a:cs typeface="Arial"/>
            </a:endParaRPr>
          </a:p>
          <a:p>
            <a:pPr marL="388620" marR="384175" algn="ctr">
              <a:lnSpc>
                <a:spcPct val="100000"/>
              </a:lnSpc>
            </a:pPr>
            <a:r>
              <a:rPr spc="-10" dirty="0"/>
              <a:t>ЗАМЕСТИТЕЛЬ </a:t>
            </a:r>
            <a:r>
              <a:rPr spc="-20" dirty="0"/>
              <a:t>ГЛАВЫ </a:t>
            </a:r>
            <a:r>
              <a:rPr spc="-375" dirty="0"/>
              <a:t> </a:t>
            </a:r>
            <a:r>
              <a:rPr spc="-5" dirty="0"/>
              <a:t>МУНИЦИПАЛЬНОГО</a:t>
            </a:r>
          </a:p>
          <a:p>
            <a:pPr algn="ctr">
              <a:lnSpc>
                <a:spcPct val="100000"/>
              </a:lnSpc>
            </a:pPr>
            <a:r>
              <a:rPr spc="-25" dirty="0"/>
              <a:t>ОБРАЗОВАНИЯ</a:t>
            </a:r>
          </a:p>
          <a:p>
            <a:pPr marL="149225" marR="139700" indent="-5715" algn="ctr">
              <a:lnSpc>
                <a:spcPct val="100000"/>
              </a:lnSpc>
            </a:pPr>
            <a:r>
              <a:rPr spc="-10" dirty="0"/>
              <a:t>«</a:t>
            </a:r>
            <a:r>
              <a:rPr spc="-10"/>
              <a:t>СЫЧЕВСКИЙ</a:t>
            </a:r>
            <a:r>
              <a:rPr spc="-5"/>
              <a:t> </a:t>
            </a:r>
            <a:r>
              <a:rPr lang="ru-RU" spc="-30" dirty="0" smtClean="0"/>
              <a:t>МУНИЦИПАЛЬНЫЙ ОКРУГ</a:t>
            </a:r>
            <a:r>
              <a:rPr spc="-30" smtClean="0"/>
              <a:t>» </a:t>
            </a:r>
            <a:r>
              <a:rPr spc="-25" smtClean="0"/>
              <a:t> </a:t>
            </a:r>
            <a:r>
              <a:rPr spc="-5" dirty="0"/>
              <a:t>СМОЛЕНСКОЙ</a:t>
            </a:r>
            <a:r>
              <a:rPr spc="-35" dirty="0"/>
              <a:t> </a:t>
            </a:r>
            <a:r>
              <a:rPr spc="-20" dirty="0"/>
              <a:t>ОБЛАСТИ</a:t>
            </a:r>
            <a:r>
              <a:rPr spc="15" dirty="0"/>
              <a:t> </a:t>
            </a:r>
            <a:r>
              <a:rPr dirty="0"/>
              <a:t>ПО </a:t>
            </a:r>
            <a:r>
              <a:rPr spc="-375" dirty="0"/>
              <a:t> </a:t>
            </a:r>
            <a:r>
              <a:rPr spc="-5" dirty="0"/>
              <a:t>ИНВЕСТИЦИОННОЙ</a:t>
            </a:r>
          </a:p>
          <a:p>
            <a:pPr algn="ctr">
              <a:lnSpc>
                <a:spcPct val="100000"/>
              </a:lnSpc>
            </a:pPr>
            <a:r>
              <a:rPr spc="-5" dirty="0"/>
              <a:t>ДЕЯТЕЛЬНОСТИ:</a:t>
            </a:r>
          </a:p>
          <a:p>
            <a:pPr marL="27940" algn="ctr">
              <a:lnSpc>
                <a:spcPct val="100000"/>
              </a:lnSpc>
              <a:spcBef>
                <a:spcPts val="1140"/>
              </a:spcBef>
            </a:pPr>
            <a:r>
              <a:rPr lang="ru-RU" b="0" spc="-5" dirty="0" err="1" smtClean="0">
                <a:solidFill>
                  <a:srgbClr val="000000"/>
                </a:solidFill>
              </a:rPr>
              <a:t>Митенкова</a:t>
            </a:r>
            <a:r>
              <a:rPr lang="ru-RU" b="0" spc="-5" dirty="0" smtClean="0">
                <a:solidFill>
                  <a:srgbClr val="000000"/>
                </a:solidFill>
              </a:rPr>
              <a:t> Светлана Николаевна</a:t>
            </a:r>
            <a:endParaRPr b="0" spc="-15" dirty="0">
              <a:solidFill>
                <a:srgbClr val="000000"/>
              </a:solidFill>
              <a:latin typeface="Arial"/>
              <a:cs typeface="Arial"/>
            </a:endParaRPr>
          </a:p>
          <a:p>
            <a:pPr marL="28575" algn="ctr">
              <a:lnSpc>
                <a:spcPct val="100000"/>
              </a:lnSpc>
            </a:pPr>
            <a:r>
              <a:rPr b="0" spc="-20" dirty="0">
                <a:solidFill>
                  <a:srgbClr val="000000"/>
                </a:solidFill>
                <a:latin typeface="Arial"/>
                <a:cs typeface="Arial"/>
              </a:rPr>
              <a:t>Телефон:</a:t>
            </a:r>
            <a:r>
              <a:rPr b="0" spc="-40" dirty="0">
                <a:solidFill>
                  <a:srgbClr val="000000"/>
                </a:solidFill>
                <a:latin typeface="Arial"/>
                <a:cs typeface="Arial"/>
              </a:rPr>
              <a:t> </a:t>
            </a:r>
            <a:r>
              <a:rPr b="0" spc="-5" dirty="0">
                <a:solidFill>
                  <a:srgbClr val="000000"/>
                </a:solidFill>
                <a:latin typeface="Arial"/>
                <a:cs typeface="Arial"/>
              </a:rPr>
              <a:t>(48130)</a:t>
            </a:r>
            <a:r>
              <a:rPr b="0" spc="-55" dirty="0">
                <a:solidFill>
                  <a:srgbClr val="000000"/>
                </a:solidFill>
                <a:latin typeface="Arial"/>
                <a:cs typeface="Arial"/>
              </a:rPr>
              <a:t> </a:t>
            </a:r>
            <a:r>
              <a:rPr b="0" spc="-20" dirty="0">
                <a:solidFill>
                  <a:srgbClr val="000000"/>
                </a:solidFill>
                <a:latin typeface="Arial"/>
                <a:cs typeface="Arial"/>
              </a:rPr>
              <a:t>4-11-44</a:t>
            </a:r>
          </a:p>
        </p:txBody>
      </p:sp>
      <p:sp>
        <p:nvSpPr>
          <p:cNvPr id="4" name="object 4"/>
          <p:cNvSpPr txBox="1"/>
          <p:nvPr/>
        </p:nvSpPr>
        <p:spPr>
          <a:xfrm>
            <a:off x="4185030" y="1708531"/>
            <a:ext cx="2341245" cy="2093522"/>
          </a:xfrm>
          <a:prstGeom prst="rect">
            <a:avLst/>
          </a:prstGeom>
        </p:spPr>
        <p:txBody>
          <a:bodyPr vert="horz" wrap="square" lIns="0" tIns="13335" rIns="0" bIns="0" rtlCol="0">
            <a:spAutoFit/>
          </a:bodyPr>
          <a:lstStyle/>
          <a:p>
            <a:pPr marR="8890" algn="ctr">
              <a:lnSpc>
                <a:spcPct val="100000"/>
              </a:lnSpc>
              <a:spcBef>
                <a:spcPts val="105"/>
              </a:spcBef>
            </a:pPr>
            <a:r>
              <a:rPr lang="ru-RU" sz="1400" b="1" spc="-15" dirty="0" smtClean="0">
                <a:solidFill>
                  <a:srgbClr val="006FC0"/>
                </a:solidFill>
                <a:latin typeface="Arial"/>
                <a:cs typeface="Arial"/>
              </a:rPr>
              <a:t>МИНИСТЕРСТВО</a:t>
            </a:r>
            <a:endParaRPr sz="1400" dirty="0">
              <a:latin typeface="Arial"/>
              <a:cs typeface="Arial"/>
            </a:endParaRPr>
          </a:p>
          <a:p>
            <a:pPr marL="12700" marR="20320" indent="-1270" algn="ctr">
              <a:lnSpc>
                <a:spcPct val="100000"/>
              </a:lnSpc>
            </a:pPr>
            <a:r>
              <a:rPr sz="1400" b="1" spc="-10" dirty="0">
                <a:solidFill>
                  <a:srgbClr val="006FC0"/>
                </a:solidFill>
                <a:latin typeface="Arial"/>
                <a:cs typeface="Arial"/>
              </a:rPr>
              <a:t>ИНВЕСТИЦИОННОГО </a:t>
            </a:r>
            <a:r>
              <a:rPr sz="1400" b="1" spc="-5" dirty="0">
                <a:solidFill>
                  <a:srgbClr val="006FC0"/>
                </a:solidFill>
                <a:latin typeface="Arial"/>
                <a:cs typeface="Arial"/>
              </a:rPr>
              <a:t> </a:t>
            </a:r>
            <a:r>
              <a:rPr sz="1400" b="1" spc="-25" dirty="0">
                <a:solidFill>
                  <a:srgbClr val="006FC0"/>
                </a:solidFill>
                <a:latin typeface="Arial"/>
                <a:cs typeface="Arial"/>
              </a:rPr>
              <a:t>РАЗВИТИЯ</a:t>
            </a:r>
            <a:r>
              <a:rPr sz="1400" b="1" spc="25" dirty="0">
                <a:solidFill>
                  <a:srgbClr val="006FC0"/>
                </a:solidFill>
                <a:latin typeface="Arial"/>
                <a:cs typeface="Arial"/>
              </a:rPr>
              <a:t> </a:t>
            </a:r>
            <a:r>
              <a:rPr sz="1400" b="1" spc="-10" dirty="0">
                <a:solidFill>
                  <a:srgbClr val="006FC0"/>
                </a:solidFill>
                <a:latin typeface="Arial"/>
                <a:cs typeface="Arial"/>
              </a:rPr>
              <a:t>СМОЛЕНСКОЙ </a:t>
            </a:r>
            <a:r>
              <a:rPr sz="1400" b="1" spc="-375" dirty="0">
                <a:solidFill>
                  <a:srgbClr val="006FC0"/>
                </a:solidFill>
                <a:latin typeface="Arial"/>
                <a:cs typeface="Arial"/>
              </a:rPr>
              <a:t> </a:t>
            </a:r>
            <a:r>
              <a:rPr sz="1400" b="1" spc="-20" dirty="0">
                <a:solidFill>
                  <a:srgbClr val="006FC0"/>
                </a:solidFill>
                <a:latin typeface="Arial"/>
                <a:cs typeface="Arial"/>
              </a:rPr>
              <a:t>ОБЛАСТИ:</a:t>
            </a:r>
            <a:endParaRPr sz="1400" dirty="0">
              <a:latin typeface="Arial"/>
              <a:cs typeface="Arial"/>
            </a:endParaRPr>
          </a:p>
          <a:p>
            <a:pPr marL="8255" algn="ctr">
              <a:lnSpc>
                <a:spcPct val="100000"/>
              </a:lnSpc>
              <a:spcBef>
                <a:spcPts val="1125"/>
              </a:spcBef>
            </a:pPr>
            <a:r>
              <a:rPr sz="1400" spc="-20" dirty="0">
                <a:latin typeface="Arial"/>
                <a:cs typeface="Arial"/>
              </a:rPr>
              <a:t>Телефон:</a:t>
            </a:r>
            <a:r>
              <a:rPr sz="1400" spc="-45" dirty="0">
                <a:latin typeface="Arial"/>
                <a:cs typeface="Arial"/>
              </a:rPr>
              <a:t> </a:t>
            </a:r>
            <a:r>
              <a:rPr sz="1400" dirty="0">
                <a:latin typeface="Arial"/>
                <a:cs typeface="Arial"/>
              </a:rPr>
              <a:t>(4812)</a:t>
            </a:r>
            <a:r>
              <a:rPr sz="1400" spc="-55" dirty="0">
                <a:latin typeface="Arial"/>
                <a:cs typeface="Arial"/>
              </a:rPr>
              <a:t> </a:t>
            </a:r>
            <a:r>
              <a:rPr sz="1400" spc="-5" dirty="0">
                <a:latin typeface="Arial"/>
                <a:cs typeface="Arial"/>
              </a:rPr>
              <a:t>20-55-20</a:t>
            </a:r>
            <a:endParaRPr sz="1400" dirty="0">
              <a:latin typeface="Arial"/>
              <a:cs typeface="Arial"/>
            </a:endParaRPr>
          </a:p>
          <a:p>
            <a:pPr marL="6985" algn="ctr">
              <a:lnSpc>
                <a:spcPct val="100000"/>
              </a:lnSpc>
              <a:spcBef>
                <a:spcPts val="5"/>
              </a:spcBef>
            </a:pPr>
            <a:r>
              <a:rPr sz="1400" dirty="0">
                <a:latin typeface="Arial"/>
                <a:cs typeface="Arial"/>
              </a:rPr>
              <a:t>Факс:</a:t>
            </a:r>
            <a:r>
              <a:rPr sz="1400" spc="-50" dirty="0">
                <a:latin typeface="Arial"/>
                <a:cs typeface="Arial"/>
              </a:rPr>
              <a:t> </a:t>
            </a:r>
            <a:r>
              <a:rPr sz="1400" dirty="0">
                <a:latin typeface="Arial"/>
                <a:cs typeface="Arial"/>
              </a:rPr>
              <a:t>(4812)</a:t>
            </a:r>
            <a:r>
              <a:rPr sz="1400" spc="-50" dirty="0">
                <a:latin typeface="Arial"/>
                <a:cs typeface="Arial"/>
              </a:rPr>
              <a:t> </a:t>
            </a:r>
            <a:r>
              <a:rPr sz="1400" spc="-5" dirty="0">
                <a:latin typeface="Arial"/>
                <a:cs typeface="Arial"/>
              </a:rPr>
              <a:t>20-55-39</a:t>
            </a:r>
            <a:endParaRPr sz="1400" dirty="0">
              <a:latin typeface="Arial"/>
              <a:cs typeface="Arial"/>
            </a:endParaRPr>
          </a:p>
          <a:p>
            <a:pPr marL="20955" marR="5080" algn="ctr">
              <a:lnSpc>
                <a:spcPct val="100000"/>
              </a:lnSpc>
            </a:pPr>
            <a:r>
              <a:rPr sz="1400" dirty="0">
                <a:latin typeface="Arial"/>
                <a:cs typeface="Arial"/>
              </a:rPr>
              <a:t>E-mail: </a:t>
            </a:r>
            <a:r>
              <a:rPr sz="1400" u="sng" spc="-5" dirty="0">
                <a:solidFill>
                  <a:srgbClr val="0462C1"/>
                </a:solidFill>
                <a:uFill>
                  <a:solidFill>
                    <a:srgbClr val="0462C1"/>
                  </a:solidFill>
                </a:uFill>
                <a:latin typeface="Arial"/>
                <a:cs typeface="Arial"/>
                <a:hlinkClick r:id="rId4"/>
              </a:rPr>
              <a:t>dep@smolinvest.com </a:t>
            </a:r>
            <a:r>
              <a:rPr sz="1400" spc="-375" dirty="0">
                <a:solidFill>
                  <a:srgbClr val="0462C1"/>
                </a:solidFill>
                <a:latin typeface="Arial"/>
                <a:cs typeface="Arial"/>
              </a:rPr>
              <a:t> </a:t>
            </a:r>
            <a:r>
              <a:rPr sz="1400" spc="-5" dirty="0">
                <a:latin typeface="Arial"/>
                <a:cs typeface="Arial"/>
              </a:rPr>
              <a:t>Сайт:</a:t>
            </a:r>
            <a:r>
              <a:rPr sz="1400" dirty="0">
                <a:latin typeface="Arial"/>
                <a:cs typeface="Arial"/>
              </a:rPr>
              <a:t> </a:t>
            </a:r>
            <a:r>
              <a:rPr lang="en-US" sz="1400" dirty="0" smtClean="0">
                <a:latin typeface="Arial"/>
                <a:cs typeface="Arial"/>
              </a:rPr>
              <a:t>dep-invest.admin-smolensk.ru</a:t>
            </a:r>
            <a:endParaRPr sz="1400" dirty="0">
              <a:latin typeface="Arial"/>
              <a:cs typeface="Arial"/>
            </a:endParaRPr>
          </a:p>
        </p:txBody>
      </p:sp>
      <p:sp>
        <p:nvSpPr>
          <p:cNvPr id="5" name="object 5"/>
          <p:cNvSpPr txBox="1"/>
          <p:nvPr/>
        </p:nvSpPr>
        <p:spPr>
          <a:xfrm>
            <a:off x="3976496" y="4174363"/>
            <a:ext cx="2654300" cy="1501775"/>
          </a:xfrm>
          <a:prstGeom prst="rect">
            <a:avLst/>
          </a:prstGeom>
        </p:spPr>
        <p:txBody>
          <a:bodyPr vert="horz" wrap="square" lIns="0" tIns="13335" rIns="0" bIns="0" rtlCol="0">
            <a:spAutoFit/>
          </a:bodyPr>
          <a:lstStyle/>
          <a:p>
            <a:pPr marL="382270" marR="374015" indent="-635" algn="ctr">
              <a:lnSpc>
                <a:spcPct val="100000"/>
              </a:lnSpc>
              <a:spcBef>
                <a:spcPts val="105"/>
              </a:spcBef>
            </a:pPr>
            <a:r>
              <a:rPr sz="1400" b="1" dirty="0">
                <a:solidFill>
                  <a:srgbClr val="006FC0"/>
                </a:solidFill>
                <a:latin typeface="Arial"/>
                <a:cs typeface="Arial"/>
              </a:rPr>
              <a:t>ООО </a:t>
            </a:r>
            <a:r>
              <a:rPr sz="1400" b="1" spc="-15" dirty="0">
                <a:solidFill>
                  <a:srgbClr val="006FC0"/>
                </a:solidFill>
                <a:latin typeface="Arial"/>
                <a:cs typeface="Arial"/>
              </a:rPr>
              <a:t>«КОРПОРАЦИЯ </a:t>
            </a:r>
            <a:r>
              <a:rPr sz="1400" b="1" spc="-10" dirty="0">
                <a:solidFill>
                  <a:srgbClr val="006FC0"/>
                </a:solidFill>
                <a:latin typeface="Arial"/>
                <a:cs typeface="Arial"/>
              </a:rPr>
              <a:t> </a:t>
            </a:r>
            <a:r>
              <a:rPr sz="1400" b="1" dirty="0">
                <a:solidFill>
                  <a:srgbClr val="006FC0"/>
                </a:solidFill>
                <a:latin typeface="Arial"/>
                <a:cs typeface="Arial"/>
              </a:rPr>
              <a:t>И</a:t>
            </a:r>
            <a:r>
              <a:rPr sz="1400" b="1" spc="-10" dirty="0">
                <a:solidFill>
                  <a:srgbClr val="006FC0"/>
                </a:solidFill>
                <a:latin typeface="Arial"/>
                <a:cs typeface="Arial"/>
              </a:rPr>
              <a:t>НВ</a:t>
            </a:r>
            <a:r>
              <a:rPr sz="1400" b="1" dirty="0">
                <a:solidFill>
                  <a:srgbClr val="006FC0"/>
                </a:solidFill>
                <a:latin typeface="Arial"/>
                <a:cs typeface="Arial"/>
              </a:rPr>
              <a:t>Е</a:t>
            </a:r>
            <a:r>
              <a:rPr sz="1400" b="1" spc="-45" dirty="0">
                <a:solidFill>
                  <a:srgbClr val="006FC0"/>
                </a:solidFill>
                <a:latin typeface="Arial"/>
                <a:cs typeface="Arial"/>
              </a:rPr>
              <a:t>С</a:t>
            </a:r>
            <a:r>
              <a:rPr sz="1400" b="1" spc="-10" dirty="0">
                <a:solidFill>
                  <a:srgbClr val="006FC0"/>
                </a:solidFill>
                <a:latin typeface="Arial"/>
                <a:cs typeface="Arial"/>
              </a:rPr>
              <a:t>Т</a:t>
            </a:r>
            <a:r>
              <a:rPr sz="1400" b="1" dirty="0">
                <a:solidFill>
                  <a:srgbClr val="006FC0"/>
                </a:solidFill>
                <a:latin typeface="Arial"/>
                <a:cs typeface="Arial"/>
              </a:rPr>
              <a:t>И</a:t>
            </a:r>
            <a:r>
              <a:rPr sz="1400" b="1" spc="-10" dirty="0">
                <a:solidFill>
                  <a:srgbClr val="006FC0"/>
                </a:solidFill>
                <a:latin typeface="Arial"/>
                <a:cs typeface="Arial"/>
              </a:rPr>
              <a:t>Ц</a:t>
            </a:r>
            <a:r>
              <a:rPr sz="1400" b="1" dirty="0">
                <a:solidFill>
                  <a:srgbClr val="006FC0"/>
                </a:solidFill>
                <a:latin typeface="Arial"/>
                <a:cs typeface="Arial"/>
              </a:rPr>
              <a:t>ИО</a:t>
            </a:r>
            <a:r>
              <a:rPr sz="1400" b="1" spc="-10" dirty="0">
                <a:solidFill>
                  <a:srgbClr val="006FC0"/>
                </a:solidFill>
                <a:latin typeface="Arial"/>
                <a:cs typeface="Arial"/>
              </a:rPr>
              <a:t>НН</a:t>
            </a:r>
            <a:r>
              <a:rPr sz="1400" b="1" dirty="0">
                <a:solidFill>
                  <a:srgbClr val="006FC0"/>
                </a:solidFill>
                <a:latin typeface="Arial"/>
                <a:cs typeface="Arial"/>
              </a:rPr>
              <a:t>О</a:t>
            </a:r>
            <a:r>
              <a:rPr sz="1400" b="1" spc="-30" dirty="0">
                <a:solidFill>
                  <a:srgbClr val="006FC0"/>
                </a:solidFill>
                <a:latin typeface="Arial"/>
                <a:cs typeface="Arial"/>
              </a:rPr>
              <a:t>Г</a:t>
            </a:r>
            <a:r>
              <a:rPr sz="1400" b="1" dirty="0">
                <a:solidFill>
                  <a:srgbClr val="006FC0"/>
                </a:solidFill>
                <a:latin typeface="Arial"/>
                <a:cs typeface="Arial"/>
              </a:rPr>
              <a:t>О  </a:t>
            </a:r>
            <a:r>
              <a:rPr sz="1400" b="1" spc="-20" dirty="0">
                <a:solidFill>
                  <a:srgbClr val="006FC0"/>
                </a:solidFill>
                <a:latin typeface="Arial"/>
                <a:cs typeface="Arial"/>
              </a:rPr>
              <a:t>РАЗВИТИЯ»:</a:t>
            </a:r>
            <a:endParaRPr sz="1400">
              <a:latin typeface="Arial"/>
              <a:cs typeface="Arial"/>
            </a:endParaRPr>
          </a:p>
          <a:p>
            <a:pPr>
              <a:lnSpc>
                <a:spcPct val="100000"/>
              </a:lnSpc>
              <a:spcBef>
                <a:spcPts val="40"/>
              </a:spcBef>
            </a:pPr>
            <a:endParaRPr sz="1300">
              <a:latin typeface="Arial"/>
              <a:cs typeface="Arial"/>
            </a:endParaRPr>
          </a:p>
          <a:p>
            <a:pPr marL="3175" algn="ctr">
              <a:lnSpc>
                <a:spcPct val="100000"/>
              </a:lnSpc>
            </a:pPr>
            <a:r>
              <a:rPr sz="1400" spc="-20" dirty="0">
                <a:latin typeface="Arial"/>
                <a:cs typeface="Arial"/>
              </a:rPr>
              <a:t>Телефон:</a:t>
            </a:r>
            <a:r>
              <a:rPr sz="1400" spc="-45" dirty="0">
                <a:latin typeface="Arial"/>
                <a:cs typeface="Arial"/>
              </a:rPr>
              <a:t> </a:t>
            </a:r>
            <a:r>
              <a:rPr sz="1400" dirty="0">
                <a:latin typeface="Arial"/>
                <a:cs typeface="Arial"/>
              </a:rPr>
              <a:t>(4812)</a:t>
            </a:r>
            <a:r>
              <a:rPr sz="1400" spc="-45" dirty="0">
                <a:latin typeface="Arial"/>
                <a:cs typeface="Arial"/>
              </a:rPr>
              <a:t> </a:t>
            </a:r>
            <a:r>
              <a:rPr sz="1400" spc="-5" dirty="0">
                <a:latin typeface="Arial"/>
                <a:cs typeface="Arial"/>
              </a:rPr>
              <a:t>77-00-22</a:t>
            </a:r>
            <a:endParaRPr sz="1400">
              <a:latin typeface="Arial"/>
              <a:cs typeface="Arial"/>
            </a:endParaRPr>
          </a:p>
          <a:p>
            <a:pPr algn="ctr">
              <a:lnSpc>
                <a:spcPct val="100000"/>
              </a:lnSpc>
            </a:pPr>
            <a:r>
              <a:rPr sz="1400" spc="-5" dirty="0">
                <a:latin typeface="Arial"/>
                <a:cs typeface="Arial"/>
              </a:rPr>
              <a:t>E-mail:</a:t>
            </a:r>
            <a:r>
              <a:rPr sz="1400" spc="-15" dirty="0">
                <a:latin typeface="Arial"/>
                <a:cs typeface="Arial"/>
              </a:rPr>
              <a:t> </a:t>
            </a:r>
            <a:r>
              <a:rPr sz="1400" u="sng" spc="-5" dirty="0">
                <a:solidFill>
                  <a:srgbClr val="0462C1"/>
                </a:solidFill>
                <a:uFill>
                  <a:solidFill>
                    <a:srgbClr val="0462C1"/>
                  </a:solidFill>
                </a:uFill>
                <a:latin typeface="Arial"/>
                <a:cs typeface="Arial"/>
                <a:hlinkClick r:id="rId5"/>
              </a:rPr>
              <a:t>smolregion67@yandex.ru</a:t>
            </a:r>
            <a:endParaRPr sz="1400">
              <a:latin typeface="Arial"/>
              <a:cs typeface="Arial"/>
            </a:endParaRPr>
          </a:p>
          <a:p>
            <a:pPr algn="ctr">
              <a:lnSpc>
                <a:spcPct val="100000"/>
              </a:lnSpc>
            </a:pPr>
            <a:r>
              <a:rPr sz="1400" spc="-5" dirty="0">
                <a:latin typeface="Arial"/>
                <a:cs typeface="Arial"/>
              </a:rPr>
              <a:t>Сайт:</a:t>
            </a:r>
            <a:r>
              <a:rPr sz="1400" spc="-15" dirty="0">
                <a:latin typeface="Arial"/>
                <a:cs typeface="Arial"/>
              </a:rPr>
              <a:t> </a:t>
            </a:r>
            <a:r>
              <a:rPr sz="1400" spc="-5" dirty="0">
                <a:latin typeface="Arial"/>
                <a:cs typeface="Arial"/>
              </a:rPr>
              <a:t>corp.smolinvest.com</a:t>
            </a:r>
            <a:endParaRPr sz="1400">
              <a:latin typeface="Arial"/>
              <a:cs typeface="Arial"/>
            </a:endParaRPr>
          </a:p>
        </p:txBody>
      </p:sp>
      <p:pic>
        <p:nvPicPr>
          <p:cNvPr id="6" name="object 6"/>
          <p:cNvPicPr/>
          <p:nvPr/>
        </p:nvPicPr>
        <p:blipFill>
          <a:blip r:embed="rId6" cstate="print"/>
          <a:stretch>
            <a:fillRect/>
          </a:stretch>
        </p:blipFill>
        <p:spPr>
          <a:xfrm>
            <a:off x="2060448" y="155448"/>
            <a:ext cx="5498592" cy="768096"/>
          </a:xfrm>
          <a:prstGeom prst="rect">
            <a:avLst/>
          </a:prstGeom>
        </p:spPr>
      </p:pic>
      <p:sp>
        <p:nvSpPr>
          <p:cNvPr id="7" name="object 7"/>
          <p:cNvSpPr txBox="1">
            <a:spLocks noGrp="1"/>
          </p:cNvSpPr>
          <p:nvPr>
            <p:ph type="title"/>
          </p:nvPr>
        </p:nvSpPr>
        <p:spPr>
          <a:xfrm>
            <a:off x="4138676" y="343027"/>
            <a:ext cx="1343025" cy="391160"/>
          </a:xfrm>
          <a:prstGeom prst="rect">
            <a:avLst/>
          </a:prstGeom>
        </p:spPr>
        <p:txBody>
          <a:bodyPr vert="horz" wrap="square" lIns="0" tIns="12700" rIns="0" bIns="0" rtlCol="0">
            <a:spAutoFit/>
          </a:bodyPr>
          <a:lstStyle/>
          <a:p>
            <a:pPr marL="12700">
              <a:lnSpc>
                <a:spcPct val="100000"/>
              </a:lnSpc>
              <a:spcBef>
                <a:spcPts val="100"/>
              </a:spcBef>
            </a:pPr>
            <a:r>
              <a:rPr spc="-5" dirty="0"/>
              <a:t>Контакты</a:t>
            </a:r>
          </a:p>
        </p:txBody>
      </p:sp>
      <p:sp>
        <p:nvSpPr>
          <p:cNvPr id="8" name="object 8"/>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9" name="object 9"/>
          <p:cNvPicPr/>
          <p:nvPr/>
        </p:nvPicPr>
        <p:blipFill>
          <a:blip r:embed="rId7" cstate="print"/>
          <a:stretch>
            <a:fillRect/>
          </a:stretch>
        </p:blipFill>
        <p:spPr>
          <a:xfrm>
            <a:off x="181355" y="163068"/>
            <a:ext cx="644651" cy="814684"/>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5" dirty="0"/>
              <a:pPr marL="38100">
                <a:lnSpc>
                  <a:spcPts val="2090"/>
                </a:lnSpc>
              </a:pPr>
              <a:t>30</a:t>
            </a:fld>
            <a:endParaRPr spc="-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060448" y="155448"/>
            <a:ext cx="5498592" cy="768096"/>
          </a:xfrm>
          <a:prstGeom prst="rect">
            <a:avLst/>
          </a:prstGeom>
        </p:spPr>
      </p:pic>
      <p:sp>
        <p:nvSpPr>
          <p:cNvPr id="4" name="object 4"/>
          <p:cNvSpPr txBox="1">
            <a:spLocks noGrp="1"/>
          </p:cNvSpPr>
          <p:nvPr>
            <p:ph type="title"/>
          </p:nvPr>
        </p:nvSpPr>
        <p:spPr>
          <a:xfrm>
            <a:off x="2063738" y="209525"/>
            <a:ext cx="5492762" cy="751488"/>
          </a:xfrm>
          <a:prstGeom prst="rect">
            <a:avLst/>
          </a:prstGeom>
        </p:spPr>
        <p:txBody>
          <a:bodyPr vert="horz" wrap="square" lIns="0" tIns="12700" rIns="0" bIns="0" rtlCol="0">
            <a:spAutoFit/>
          </a:bodyPr>
          <a:lstStyle/>
          <a:p>
            <a:pPr marL="12700" algn="ctr">
              <a:lnSpc>
                <a:spcPct val="100000"/>
              </a:lnSpc>
              <a:spcBef>
                <a:spcPts val="100"/>
              </a:spcBef>
            </a:pPr>
            <a:r>
              <a:rPr spc="-5"/>
              <a:t>Сычевский</a:t>
            </a:r>
            <a:r>
              <a:rPr spc="-25"/>
              <a:t> </a:t>
            </a:r>
            <a:r>
              <a:rPr lang="ru-RU" spc="-5" dirty="0" smtClean="0"/>
              <a:t>муниципальный округ</a:t>
            </a:r>
            <a:r>
              <a:rPr spc="-35" smtClean="0"/>
              <a:t> </a:t>
            </a:r>
            <a:r>
              <a:rPr spc="-20" dirty="0"/>
              <a:t>сегодня</a:t>
            </a:r>
          </a:p>
        </p:txBody>
      </p:sp>
      <p:sp>
        <p:nvSpPr>
          <p:cNvPr id="5" name="object 5"/>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7" name="object 7"/>
          <p:cNvSpPr txBox="1"/>
          <p:nvPr/>
        </p:nvSpPr>
        <p:spPr>
          <a:xfrm>
            <a:off x="4064002" y="1209657"/>
            <a:ext cx="1586456" cy="1563889"/>
          </a:xfrm>
          <a:prstGeom prst="rect">
            <a:avLst/>
          </a:prstGeom>
        </p:spPr>
        <p:txBody>
          <a:bodyPr vert="horz" wrap="square" lIns="0" tIns="55244" rIns="0" bIns="0" rtlCol="0">
            <a:spAutoFit/>
          </a:bodyPr>
          <a:lstStyle/>
          <a:p>
            <a:pPr marL="16510">
              <a:lnSpc>
                <a:spcPct val="100000"/>
              </a:lnSpc>
              <a:spcBef>
                <a:spcPts val="434"/>
              </a:spcBef>
            </a:pPr>
            <a:r>
              <a:rPr sz="1400" dirty="0">
                <a:solidFill>
                  <a:srgbClr val="235676"/>
                </a:solidFill>
                <a:latin typeface="Arial"/>
                <a:cs typeface="Arial"/>
              </a:rPr>
              <a:t>Общая</a:t>
            </a:r>
            <a:r>
              <a:rPr sz="1400" spc="-85" dirty="0">
                <a:solidFill>
                  <a:srgbClr val="235676"/>
                </a:solidFill>
                <a:latin typeface="Arial"/>
                <a:cs typeface="Arial"/>
              </a:rPr>
              <a:t> </a:t>
            </a:r>
            <a:r>
              <a:rPr sz="1400" spc="-5" dirty="0">
                <a:solidFill>
                  <a:srgbClr val="235676"/>
                </a:solidFill>
                <a:latin typeface="Arial"/>
                <a:cs typeface="Arial"/>
              </a:rPr>
              <a:t>площадь</a:t>
            </a:r>
            <a:endParaRPr sz="1400" dirty="0">
              <a:latin typeface="Arial"/>
              <a:cs typeface="Arial"/>
            </a:endParaRPr>
          </a:p>
          <a:p>
            <a:pPr marL="39370">
              <a:lnSpc>
                <a:spcPct val="100000"/>
              </a:lnSpc>
              <a:spcBef>
                <a:spcPts val="370"/>
              </a:spcBef>
            </a:pPr>
            <a:r>
              <a:rPr sz="1600" spc="-5" dirty="0">
                <a:latin typeface="Arial"/>
                <a:cs typeface="Arial"/>
              </a:rPr>
              <a:t>1</a:t>
            </a:r>
            <a:r>
              <a:rPr sz="1600" spc="-25" dirty="0">
                <a:latin typeface="Arial"/>
                <a:cs typeface="Arial"/>
              </a:rPr>
              <a:t> </a:t>
            </a:r>
            <a:r>
              <a:rPr sz="1600" spc="-5" dirty="0">
                <a:latin typeface="Arial"/>
                <a:cs typeface="Arial"/>
              </a:rPr>
              <a:t>803,9</a:t>
            </a:r>
            <a:r>
              <a:rPr sz="1600" spc="-15" dirty="0">
                <a:latin typeface="Arial"/>
                <a:cs typeface="Arial"/>
              </a:rPr>
              <a:t> </a:t>
            </a:r>
            <a:r>
              <a:rPr sz="1600" spc="-5" dirty="0">
                <a:latin typeface="Arial"/>
                <a:cs typeface="Arial"/>
              </a:rPr>
              <a:t>кв.</a:t>
            </a:r>
            <a:r>
              <a:rPr sz="1600" spc="-10" dirty="0">
                <a:latin typeface="Arial"/>
                <a:cs typeface="Arial"/>
              </a:rPr>
              <a:t> </a:t>
            </a:r>
            <a:r>
              <a:rPr sz="1600" spc="-10" dirty="0" err="1" smtClean="0">
                <a:latin typeface="Arial"/>
                <a:cs typeface="Arial"/>
              </a:rPr>
              <a:t>км</a:t>
            </a:r>
            <a:endParaRPr sz="1600" dirty="0">
              <a:latin typeface="Arial"/>
              <a:cs typeface="Arial"/>
            </a:endParaRPr>
          </a:p>
          <a:p>
            <a:pPr>
              <a:lnSpc>
                <a:spcPct val="100000"/>
              </a:lnSpc>
            </a:pPr>
            <a:endParaRPr sz="1800" dirty="0">
              <a:latin typeface="Arial"/>
              <a:cs typeface="Arial"/>
            </a:endParaRPr>
          </a:p>
          <a:p>
            <a:pPr marR="77470" algn="ctr">
              <a:lnSpc>
                <a:spcPct val="100000"/>
              </a:lnSpc>
              <a:spcBef>
                <a:spcPts val="1460"/>
              </a:spcBef>
            </a:pPr>
            <a:r>
              <a:rPr sz="1400" spc="-10" dirty="0">
                <a:solidFill>
                  <a:srgbClr val="235676"/>
                </a:solidFill>
                <a:latin typeface="Arial"/>
                <a:cs typeface="Arial"/>
              </a:rPr>
              <a:t>Население</a:t>
            </a:r>
            <a:endParaRPr sz="1400" dirty="0">
              <a:latin typeface="Arial"/>
              <a:cs typeface="Arial"/>
            </a:endParaRPr>
          </a:p>
          <a:p>
            <a:pPr marR="74930" algn="ctr">
              <a:lnSpc>
                <a:spcPct val="100000"/>
              </a:lnSpc>
              <a:spcBef>
                <a:spcPts val="509"/>
              </a:spcBef>
            </a:pPr>
            <a:r>
              <a:rPr sz="1600" spc="-5" dirty="0" smtClean="0">
                <a:latin typeface="Arial"/>
                <a:cs typeface="Arial"/>
              </a:rPr>
              <a:t>1</a:t>
            </a:r>
            <a:r>
              <a:rPr lang="en-US" sz="1600" spc="-5" dirty="0" smtClean="0">
                <a:latin typeface="Arial"/>
                <a:cs typeface="Arial"/>
              </a:rPr>
              <a:t>1</a:t>
            </a:r>
            <a:r>
              <a:rPr lang="ru-RU" sz="1600" spc="-5" dirty="0" smtClean="0">
                <a:latin typeface="Arial"/>
                <a:cs typeface="Arial"/>
              </a:rPr>
              <a:t>,844</a:t>
            </a:r>
            <a:r>
              <a:rPr sz="1600" spc="-15" dirty="0" smtClean="0">
                <a:latin typeface="Arial"/>
                <a:cs typeface="Arial"/>
              </a:rPr>
              <a:t> </a:t>
            </a:r>
            <a:r>
              <a:rPr sz="1600" spc="-5" dirty="0">
                <a:latin typeface="Arial"/>
                <a:cs typeface="Arial"/>
              </a:rPr>
              <a:t>тыс.</a:t>
            </a:r>
            <a:r>
              <a:rPr sz="1600" spc="-15" dirty="0">
                <a:latin typeface="Arial"/>
                <a:cs typeface="Arial"/>
              </a:rPr>
              <a:t> </a:t>
            </a:r>
            <a:r>
              <a:rPr sz="1600" spc="-20" dirty="0">
                <a:latin typeface="Arial"/>
                <a:cs typeface="Arial"/>
              </a:rPr>
              <a:t>чел.</a:t>
            </a:r>
            <a:endParaRPr sz="1600" dirty="0">
              <a:latin typeface="Arial"/>
              <a:cs typeface="Arial"/>
            </a:endParaRPr>
          </a:p>
        </p:txBody>
      </p:sp>
      <p:pic>
        <p:nvPicPr>
          <p:cNvPr id="12" name="object 12"/>
          <p:cNvPicPr/>
          <p:nvPr/>
        </p:nvPicPr>
        <p:blipFill>
          <a:blip r:embed="rId3" cstate="print"/>
          <a:stretch>
            <a:fillRect/>
          </a:stretch>
        </p:blipFill>
        <p:spPr>
          <a:xfrm>
            <a:off x="2778118" y="1209657"/>
            <a:ext cx="813816" cy="813815"/>
          </a:xfrm>
          <a:prstGeom prst="rect">
            <a:avLst/>
          </a:prstGeom>
        </p:spPr>
      </p:pic>
      <p:pic>
        <p:nvPicPr>
          <p:cNvPr id="14" name="object 14"/>
          <p:cNvPicPr/>
          <p:nvPr/>
        </p:nvPicPr>
        <p:blipFill>
          <a:blip r:embed="rId4" cstate="print"/>
          <a:stretch>
            <a:fillRect/>
          </a:stretch>
        </p:blipFill>
        <p:spPr>
          <a:xfrm>
            <a:off x="2778118" y="2209789"/>
            <a:ext cx="838200" cy="838200"/>
          </a:xfrm>
          <a:prstGeom prst="rect">
            <a:avLst/>
          </a:prstGeom>
        </p:spPr>
      </p:pic>
      <p:pic>
        <p:nvPicPr>
          <p:cNvPr id="15" name="object 15"/>
          <p:cNvPicPr/>
          <p:nvPr/>
        </p:nvPicPr>
        <p:blipFill>
          <a:blip r:embed="rId5" cstate="print"/>
          <a:stretch>
            <a:fillRect/>
          </a:stretch>
        </p:blipFill>
        <p:spPr>
          <a:xfrm>
            <a:off x="181355" y="163068"/>
            <a:ext cx="644651" cy="814684"/>
          </a:xfrm>
          <a:prstGeom prst="rect">
            <a:avLst/>
          </a:prstGeom>
        </p:spPr>
      </p:pic>
      <p:grpSp>
        <p:nvGrpSpPr>
          <p:cNvPr id="16" name="object 16"/>
          <p:cNvGrpSpPr/>
          <p:nvPr/>
        </p:nvGrpSpPr>
        <p:grpSpPr>
          <a:xfrm>
            <a:off x="240997" y="3116282"/>
            <a:ext cx="7065645" cy="3833495"/>
            <a:chOff x="217931" y="3112008"/>
            <a:chExt cx="7065645" cy="3833495"/>
          </a:xfrm>
        </p:grpSpPr>
        <p:pic>
          <p:nvPicPr>
            <p:cNvPr id="17" name="object 17"/>
            <p:cNvPicPr/>
            <p:nvPr/>
          </p:nvPicPr>
          <p:blipFill>
            <a:blip r:embed="rId6" cstate="print"/>
            <a:stretch>
              <a:fillRect/>
            </a:stretch>
          </p:blipFill>
          <p:spPr>
            <a:xfrm>
              <a:off x="217931" y="3112008"/>
              <a:ext cx="1609344" cy="1589258"/>
            </a:xfrm>
            <a:prstGeom prst="rect">
              <a:avLst/>
            </a:prstGeom>
          </p:spPr>
        </p:pic>
        <p:pic>
          <p:nvPicPr>
            <p:cNvPr id="18" name="object 18"/>
            <p:cNvPicPr/>
            <p:nvPr/>
          </p:nvPicPr>
          <p:blipFill>
            <a:blip r:embed="rId7" cstate="print"/>
            <a:stretch>
              <a:fillRect/>
            </a:stretch>
          </p:blipFill>
          <p:spPr>
            <a:xfrm>
              <a:off x="653795" y="3185147"/>
              <a:ext cx="6629400" cy="3760089"/>
            </a:xfrm>
            <a:prstGeom prst="rect">
              <a:avLst/>
            </a:prstGeom>
          </p:spPr>
        </p:pic>
      </p:grpSp>
      <p:sp>
        <p:nvSpPr>
          <p:cNvPr id="19" name="object 19"/>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4</a:t>
            </a:fld>
            <a:endParaRPr sz="180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0143" y="5093208"/>
            <a:ext cx="2616835" cy="1282065"/>
            <a:chOff x="390143" y="5093208"/>
            <a:chExt cx="2616835" cy="1282065"/>
          </a:xfrm>
        </p:grpSpPr>
        <p:pic>
          <p:nvPicPr>
            <p:cNvPr id="3" name="object 3"/>
            <p:cNvPicPr/>
            <p:nvPr/>
          </p:nvPicPr>
          <p:blipFill>
            <a:blip r:embed="rId2" cstate="print"/>
            <a:stretch>
              <a:fillRect/>
            </a:stretch>
          </p:blipFill>
          <p:spPr>
            <a:xfrm>
              <a:off x="428243" y="5131308"/>
              <a:ext cx="2540508" cy="1205484"/>
            </a:xfrm>
            <a:prstGeom prst="rect">
              <a:avLst/>
            </a:prstGeom>
          </p:spPr>
        </p:pic>
        <p:sp>
          <p:nvSpPr>
            <p:cNvPr id="4" name="object 4"/>
            <p:cNvSpPr/>
            <p:nvPr/>
          </p:nvSpPr>
          <p:spPr>
            <a:xfrm>
              <a:off x="409193" y="5112258"/>
              <a:ext cx="2578735" cy="1243965"/>
            </a:xfrm>
            <a:custGeom>
              <a:avLst/>
              <a:gdLst/>
              <a:ahLst/>
              <a:cxnLst/>
              <a:rect l="l" t="t" r="r" b="b"/>
              <a:pathLst>
                <a:path w="2578735" h="1243964">
                  <a:moveTo>
                    <a:pt x="0" y="1243583"/>
                  </a:moveTo>
                  <a:lnTo>
                    <a:pt x="2578608" y="1243583"/>
                  </a:lnTo>
                  <a:lnTo>
                    <a:pt x="2578608" y="0"/>
                  </a:lnTo>
                  <a:lnTo>
                    <a:pt x="0" y="0"/>
                  </a:lnTo>
                  <a:lnTo>
                    <a:pt x="0" y="1243583"/>
                  </a:lnTo>
                  <a:close/>
                </a:path>
              </a:pathLst>
            </a:custGeom>
            <a:ln w="38100">
              <a:solidFill>
                <a:srgbClr val="77DAFF"/>
              </a:solidFill>
              <a:prstDash val="lgDash"/>
            </a:ln>
          </p:spPr>
          <p:txBody>
            <a:bodyPr wrap="square" lIns="0" tIns="0" rIns="0" bIns="0" rtlCol="0"/>
            <a:lstStyle/>
            <a:p>
              <a:endParaRPr/>
            </a:p>
          </p:txBody>
        </p:sp>
      </p:grpSp>
      <p:grpSp>
        <p:nvGrpSpPr>
          <p:cNvPr id="5" name="object 5"/>
          <p:cNvGrpSpPr/>
          <p:nvPr/>
        </p:nvGrpSpPr>
        <p:grpSpPr>
          <a:xfrm>
            <a:off x="163068" y="3843528"/>
            <a:ext cx="2653665" cy="949960"/>
            <a:chOff x="163068" y="3843528"/>
            <a:chExt cx="2653665" cy="949960"/>
          </a:xfrm>
        </p:grpSpPr>
        <p:pic>
          <p:nvPicPr>
            <p:cNvPr id="6" name="object 6"/>
            <p:cNvPicPr/>
            <p:nvPr/>
          </p:nvPicPr>
          <p:blipFill>
            <a:blip r:embed="rId3" cstate="print"/>
            <a:stretch>
              <a:fillRect/>
            </a:stretch>
          </p:blipFill>
          <p:spPr>
            <a:xfrm>
              <a:off x="201168" y="3881628"/>
              <a:ext cx="2577084" cy="873251"/>
            </a:xfrm>
            <a:prstGeom prst="rect">
              <a:avLst/>
            </a:prstGeom>
          </p:spPr>
        </p:pic>
        <p:sp>
          <p:nvSpPr>
            <p:cNvPr id="7" name="object 7"/>
            <p:cNvSpPr/>
            <p:nvPr/>
          </p:nvSpPr>
          <p:spPr>
            <a:xfrm>
              <a:off x="182118" y="3862578"/>
              <a:ext cx="2615565" cy="911860"/>
            </a:xfrm>
            <a:custGeom>
              <a:avLst/>
              <a:gdLst/>
              <a:ahLst/>
              <a:cxnLst/>
              <a:rect l="l" t="t" r="r" b="b"/>
              <a:pathLst>
                <a:path w="2615565" h="911860">
                  <a:moveTo>
                    <a:pt x="0" y="911351"/>
                  </a:moveTo>
                  <a:lnTo>
                    <a:pt x="2615184" y="911351"/>
                  </a:lnTo>
                  <a:lnTo>
                    <a:pt x="2615184" y="0"/>
                  </a:lnTo>
                  <a:lnTo>
                    <a:pt x="0" y="0"/>
                  </a:lnTo>
                  <a:lnTo>
                    <a:pt x="0" y="911351"/>
                  </a:lnTo>
                  <a:close/>
                </a:path>
              </a:pathLst>
            </a:custGeom>
            <a:ln w="38099">
              <a:solidFill>
                <a:srgbClr val="77DAFF"/>
              </a:solidFill>
              <a:prstDash val="lgDash"/>
            </a:ln>
          </p:spPr>
          <p:txBody>
            <a:bodyPr wrap="square" lIns="0" tIns="0" rIns="0" bIns="0" rtlCol="0"/>
            <a:lstStyle/>
            <a:p>
              <a:endParaRPr/>
            </a:p>
          </p:txBody>
        </p:sp>
      </p:grpSp>
      <p:grpSp>
        <p:nvGrpSpPr>
          <p:cNvPr id="8" name="object 8"/>
          <p:cNvGrpSpPr/>
          <p:nvPr/>
        </p:nvGrpSpPr>
        <p:grpSpPr>
          <a:xfrm>
            <a:off x="382524" y="2225040"/>
            <a:ext cx="2621280" cy="1301750"/>
            <a:chOff x="382524" y="2225040"/>
            <a:chExt cx="2621280" cy="1301750"/>
          </a:xfrm>
        </p:grpSpPr>
        <p:pic>
          <p:nvPicPr>
            <p:cNvPr id="9" name="object 9"/>
            <p:cNvPicPr/>
            <p:nvPr/>
          </p:nvPicPr>
          <p:blipFill>
            <a:blip r:embed="rId2" cstate="print"/>
            <a:stretch>
              <a:fillRect/>
            </a:stretch>
          </p:blipFill>
          <p:spPr>
            <a:xfrm>
              <a:off x="420624" y="2263140"/>
              <a:ext cx="2545080" cy="1225296"/>
            </a:xfrm>
            <a:prstGeom prst="rect">
              <a:avLst/>
            </a:prstGeom>
          </p:spPr>
        </p:pic>
        <p:sp>
          <p:nvSpPr>
            <p:cNvPr id="10" name="object 10"/>
            <p:cNvSpPr/>
            <p:nvPr/>
          </p:nvSpPr>
          <p:spPr>
            <a:xfrm>
              <a:off x="401574" y="2244090"/>
              <a:ext cx="2583180" cy="1263650"/>
            </a:xfrm>
            <a:custGeom>
              <a:avLst/>
              <a:gdLst/>
              <a:ahLst/>
              <a:cxnLst/>
              <a:rect l="l" t="t" r="r" b="b"/>
              <a:pathLst>
                <a:path w="2583180" h="1263650">
                  <a:moveTo>
                    <a:pt x="0" y="1263396"/>
                  </a:moveTo>
                  <a:lnTo>
                    <a:pt x="2583180" y="1263396"/>
                  </a:lnTo>
                  <a:lnTo>
                    <a:pt x="2583180" y="0"/>
                  </a:lnTo>
                  <a:lnTo>
                    <a:pt x="0" y="0"/>
                  </a:lnTo>
                  <a:lnTo>
                    <a:pt x="0" y="1263396"/>
                  </a:lnTo>
                  <a:close/>
                </a:path>
              </a:pathLst>
            </a:custGeom>
            <a:ln w="38100">
              <a:solidFill>
                <a:srgbClr val="77DAFF"/>
              </a:solidFill>
              <a:prstDash val="lgDash"/>
            </a:ln>
          </p:spPr>
          <p:txBody>
            <a:bodyPr wrap="square" lIns="0" tIns="0" rIns="0" bIns="0" rtlCol="0"/>
            <a:lstStyle/>
            <a:p>
              <a:endParaRPr/>
            </a:p>
          </p:txBody>
        </p:sp>
      </p:grpSp>
      <p:grpSp>
        <p:nvGrpSpPr>
          <p:cNvPr id="11" name="object 11"/>
          <p:cNvGrpSpPr/>
          <p:nvPr/>
        </p:nvGrpSpPr>
        <p:grpSpPr>
          <a:xfrm>
            <a:off x="134912" y="1209657"/>
            <a:ext cx="2639695" cy="857256"/>
            <a:chOff x="158495" y="1292352"/>
            <a:chExt cx="2639695" cy="661670"/>
          </a:xfrm>
        </p:grpSpPr>
        <p:pic>
          <p:nvPicPr>
            <p:cNvPr id="12" name="object 12"/>
            <p:cNvPicPr/>
            <p:nvPr/>
          </p:nvPicPr>
          <p:blipFill>
            <a:blip r:embed="rId4" cstate="print"/>
            <a:stretch>
              <a:fillRect/>
            </a:stretch>
          </p:blipFill>
          <p:spPr>
            <a:xfrm>
              <a:off x="196595" y="1330452"/>
              <a:ext cx="2563368" cy="585215"/>
            </a:xfrm>
            <a:prstGeom prst="rect">
              <a:avLst/>
            </a:prstGeom>
          </p:spPr>
        </p:pic>
        <p:sp>
          <p:nvSpPr>
            <p:cNvPr id="13" name="object 13"/>
            <p:cNvSpPr/>
            <p:nvPr/>
          </p:nvSpPr>
          <p:spPr>
            <a:xfrm>
              <a:off x="177545" y="1311402"/>
              <a:ext cx="2601595" cy="623570"/>
            </a:xfrm>
            <a:custGeom>
              <a:avLst/>
              <a:gdLst/>
              <a:ahLst/>
              <a:cxnLst/>
              <a:rect l="l" t="t" r="r" b="b"/>
              <a:pathLst>
                <a:path w="2601595" h="623569">
                  <a:moveTo>
                    <a:pt x="0" y="623315"/>
                  </a:moveTo>
                  <a:lnTo>
                    <a:pt x="2601468" y="623315"/>
                  </a:lnTo>
                  <a:lnTo>
                    <a:pt x="2601468" y="0"/>
                  </a:lnTo>
                  <a:lnTo>
                    <a:pt x="0" y="0"/>
                  </a:lnTo>
                  <a:lnTo>
                    <a:pt x="0" y="623315"/>
                  </a:lnTo>
                  <a:close/>
                </a:path>
              </a:pathLst>
            </a:custGeom>
            <a:ln w="38100">
              <a:solidFill>
                <a:srgbClr val="77DAFF"/>
              </a:solidFill>
              <a:prstDash val="lgDash"/>
            </a:ln>
          </p:spPr>
          <p:txBody>
            <a:bodyPr wrap="square" lIns="0" tIns="0" rIns="0" bIns="0" rtlCol="0"/>
            <a:lstStyle/>
            <a:p>
              <a:endParaRPr/>
            </a:p>
          </p:txBody>
        </p:sp>
      </p:grpSp>
      <p:pic>
        <p:nvPicPr>
          <p:cNvPr id="14" name="object 14"/>
          <p:cNvPicPr/>
          <p:nvPr/>
        </p:nvPicPr>
        <p:blipFill>
          <a:blip r:embed="rId5" cstate="print"/>
          <a:stretch>
            <a:fillRect/>
          </a:stretch>
        </p:blipFill>
        <p:spPr>
          <a:xfrm>
            <a:off x="2060448" y="155448"/>
            <a:ext cx="5498592" cy="768096"/>
          </a:xfrm>
          <a:prstGeom prst="rect">
            <a:avLst/>
          </a:prstGeom>
        </p:spPr>
      </p:pic>
      <p:sp>
        <p:nvSpPr>
          <p:cNvPr id="15" name="object 15"/>
          <p:cNvSpPr txBox="1">
            <a:spLocks noGrp="1"/>
          </p:cNvSpPr>
          <p:nvPr>
            <p:ph type="title"/>
          </p:nvPr>
        </p:nvSpPr>
        <p:spPr>
          <a:xfrm>
            <a:off x="3351403" y="343027"/>
            <a:ext cx="2917190" cy="391160"/>
          </a:xfrm>
          <a:prstGeom prst="rect">
            <a:avLst/>
          </a:prstGeom>
        </p:spPr>
        <p:txBody>
          <a:bodyPr vert="horz" wrap="square" lIns="0" tIns="12700" rIns="0" bIns="0" rtlCol="0">
            <a:spAutoFit/>
          </a:bodyPr>
          <a:lstStyle/>
          <a:p>
            <a:pPr marL="12700">
              <a:lnSpc>
                <a:spcPct val="100000"/>
              </a:lnSpc>
              <a:spcBef>
                <a:spcPts val="100"/>
              </a:spcBef>
            </a:pPr>
            <a:r>
              <a:rPr spc="-10" dirty="0"/>
              <a:t>Природные</a:t>
            </a:r>
            <a:r>
              <a:rPr spc="-55" dirty="0"/>
              <a:t> </a:t>
            </a:r>
            <a:r>
              <a:rPr spc="-10" dirty="0"/>
              <a:t>ресурсы</a:t>
            </a:r>
          </a:p>
        </p:txBody>
      </p:sp>
      <p:sp>
        <p:nvSpPr>
          <p:cNvPr id="16" name="object 16"/>
          <p:cNvSpPr txBox="1"/>
          <p:nvPr/>
        </p:nvSpPr>
        <p:spPr>
          <a:xfrm>
            <a:off x="499668" y="5156962"/>
            <a:ext cx="2392680" cy="1092200"/>
          </a:xfrm>
          <a:prstGeom prst="rect">
            <a:avLst/>
          </a:prstGeom>
        </p:spPr>
        <p:txBody>
          <a:bodyPr vert="horz" wrap="square" lIns="0" tIns="12065" rIns="0" bIns="0" rtlCol="0">
            <a:spAutoFit/>
          </a:bodyPr>
          <a:lstStyle/>
          <a:p>
            <a:pPr marL="12700" marR="5080" indent="484505" algn="just">
              <a:lnSpc>
                <a:spcPct val="100000"/>
              </a:lnSpc>
              <a:spcBef>
                <a:spcPts val="95"/>
              </a:spcBef>
              <a:tabLst>
                <a:tab pos="1708785" algn="l"/>
              </a:tabLst>
            </a:pPr>
            <a:r>
              <a:rPr sz="1000" spc="-5">
                <a:latin typeface="Arial"/>
                <a:cs typeface="Arial"/>
              </a:rPr>
              <a:t>В</a:t>
            </a:r>
            <a:r>
              <a:rPr sz="1000">
                <a:latin typeface="Arial"/>
                <a:cs typeface="Arial"/>
              </a:rPr>
              <a:t> </a:t>
            </a:r>
            <a:r>
              <a:rPr lang="ru-RU" sz="1000" spc="-10" dirty="0" smtClean="0">
                <a:latin typeface="Arial"/>
                <a:cs typeface="Arial"/>
              </a:rPr>
              <a:t>районе</a:t>
            </a:r>
            <a:r>
              <a:rPr sz="1000" spc="-5" smtClean="0">
                <a:latin typeface="Arial"/>
                <a:cs typeface="Arial"/>
              </a:rPr>
              <a:t> </a:t>
            </a:r>
            <a:r>
              <a:rPr sz="1000" spc="-5" dirty="0">
                <a:latin typeface="Arial"/>
                <a:cs typeface="Arial"/>
              </a:rPr>
              <a:t>имеются</a:t>
            </a:r>
            <a:r>
              <a:rPr sz="1000" dirty="0">
                <a:latin typeface="Arial"/>
                <a:cs typeface="Arial"/>
              </a:rPr>
              <a:t> </a:t>
            </a:r>
            <a:r>
              <a:rPr sz="1000" spc="-5" dirty="0">
                <a:latin typeface="Arial"/>
                <a:cs typeface="Arial"/>
              </a:rPr>
              <a:t>полезные </a:t>
            </a:r>
            <a:r>
              <a:rPr sz="1000" dirty="0">
                <a:latin typeface="Arial"/>
                <a:cs typeface="Arial"/>
              </a:rPr>
              <a:t> </a:t>
            </a:r>
            <a:r>
              <a:rPr sz="1000" spc="-10" dirty="0">
                <a:latin typeface="Arial"/>
                <a:cs typeface="Arial"/>
              </a:rPr>
              <a:t>и</a:t>
            </a:r>
            <a:r>
              <a:rPr sz="1000" dirty="0">
                <a:latin typeface="Arial"/>
                <a:cs typeface="Arial"/>
              </a:rPr>
              <a:t>с</a:t>
            </a:r>
            <a:r>
              <a:rPr sz="1000" spc="-10" dirty="0">
                <a:latin typeface="Arial"/>
                <a:cs typeface="Arial"/>
              </a:rPr>
              <a:t>копаем</a:t>
            </a:r>
            <a:r>
              <a:rPr sz="1000" spc="-5" dirty="0">
                <a:latin typeface="Arial"/>
                <a:cs typeface="Arial"/>
              </a:rPr>
              <a:t>ые</a:t>
            </a:r>
            <a:r>
              <a:rPr sz="1000" dirty="0">
                <a:latin typeface="Arial"/>
                <a:cs typeface="Arial"/>
              </a:rPr>
              <a:t>	</a:t>
            </a:r>
            <a:r>
              <a:rPr sz="1000" spc="-10" dirty="0">
                <a:latin typeface="Arial"/>
                <a:cs typeface="Arial"/>
              </a:rPr>
              <a:t>о</a:t>
            </a:r>
            <a:r>
              <a:rPr sz="1000" spc="-5" dirty="0">
                <a:latin typeface="Arial"/>
                <a:cs typeface="Arial"/>
              </a:rPr>
              <a:t>с</a:t>
            </a:r>
            <a:r>
              <a:rPr sz="1000" spc="-10" dirty="0">
                <a:latin typeface="Arial"/>
                <a:cs typeface="Arial"/>
              </a:rPr>
              <a:t>а</a:t>
            </a:r>
            <a:r>
              <a:rPr sz="1000" spc="-15" dirty="0">
                <a:latin typeface="Arial"/>
                <a:cs typeface="Arial"/>
              </a:rPr>
              <a:t>д</a:t>
            </a:r>
            <a:r>
              <a:rPr sz="1000" spc="-10" dirty="0">
                <a:latin typeface="Arial"/>
                <a:cs typeface="Arial"/>
              </a:rPr>
              <a:t>о</a:t>
            </a:r>
            <a:r>
              <a:rPr sz="1000" spc="-15" dirty="0">
                <a:latin typeface="Arial"/>
                <a:cs typeface="Arial"/>
              </a:rPr>
              <a:t>ч</a:t>
            </a:r>
            <a:r>
              <a:rPr sz="1000" spc="-10" dirty="0">
                <a:latin typeface="Arial"/>
                <a:cs typeface="Arial"/>
              </a:rPr>
              <a:t>ног</a:t>
            </a:r>
            <a:r>
              <a:rPr sz="1000" spc="-5" dirty="0">
                <a:latin typeface="Arial"/>
                <a:cs typeface="Arial"/>
              </a:rPr>
              <a:t>о  происхождения:</a:t>
            </a:r>
            <a:r>
              <a:rPr sz="1000" dirty="0">
                <a:latin typeface="Arial"/>
                <a:cs typeface="Arial"/>
              </a:rPr>
              <a:t> </a:t>
            </a:r>
            <a:r>
              <a:rPr sz="1000" spc="-5" dirty="0">
                <a:latin typeface="Arial"/>
                <a:cs typeface="Arial"/>
              </a:rPr>
              <a:t>песок,</a:t>
            </a:r>
            <a:r>
              <a:rPr sz="1000" dirty="0">
                <a:latin typeface="Arial"/>
                <a:cs typeface="Arial"/>
              </a:rPr>
              <a:t> </a:t>
            </a:r>
            <a:r>
              <a:rPr sz="1000" spc="-5" dirty="0">
                <a:latin typeface="Arial"/>
                <a:cs typeface="Arial"/>
              </a:rPr>
              <a:t>глина,</a:t>
            </a:r>
            <a:r>
              <a:rPr sz="1000" dirty="0">
                <a:latin typeface="Arial"/>
                <a:cs typeface="Arial"/>
              </a:rPr>
              <a:t> </a:t>
            </a:r>
            <a:r>
              <a:rPr sz="1000" spc="-5" dirty="0">
                <a:latin typeface="Arial"/>
                <a:cs typeface="Arial"/>
              </a:rPr>
              <a:t>торф, </a:t>
            </a:r>
            <a:r>
              <a:rPr sz="1000" dirty="0">
                <a:latin typeface="Arial"/>
                <a:cs typeface="Arial"/>
              </a:rPr>
              <a:t> </a:t>
            </a:r>
            <a:r>
              <a:rPr sz="1000" spc="-5" dirty="0">
                <a:latin typeface="Arial"/>
                <a:cs typeface="Arial"/>
              </a:rPr>
              <a:t>гравий.</a:t>
            </a:r>
            <a:r>
              <a:rPr sz="1000" dirty="0">
                <a:latin typeface="Arial"/>
                <a:cs typeface="Arial"/>
              </a:rPr>
              <a:t> </a:t>
            </a:r>
            <a:r>
              <a:rPr sz="1000" spc="-5" dirty="0">
                <a:latin typeface="Arial"/>
                <a:cs typeface="Arial"/>
              </a:rPr>
              <a:t>Объемов</a:t>
            </a:r>
            <a:r>
              <a:rPr sz="1000" dirty="0">
                <a:latin typeface="Arial"/>
                <a:cs typeface="Arial"/>
              </a:rPr>
              <a:t> </a:t>
            </a:r>
            <a:r>
              <a:rPr sz="1000" spc="-5" dirty="0">
                <a:latin typeface="Arial"/>
                <a:cs typeface="Arial"/>
              </a:rPr>
              <a:t>доказанных</a:t>
            </a:r>
            <a:r>
              <a:rPr sz="1000" dirty="0">
                <a:latin typeface="Arial"/>
                <a:cs typeface="Arial"/>
              </a:rPr>
              <a:t> </a:t>
            </a:r>
            <a:r>
              <a:rPr sz="1000" spc="-10" dirty="0">
                <a:latin typeface="Arial"/>
                <a:cs typeface="Arial"/>
              </a:rPr>
              <a:t>запасов </a:t>
            </a:r>
            <a:r>
              <a:rPr sz="1000" spc="-265" dirty="0">
                <a:latin typeface="Arial"/>
                <a:cs typeface="Arial"/>
              </a:rPr>
              <a:t> </a:t>
            </a:r>
            <a:r>
              <a:rPr sz="1000" spc="-10" dirty="0">
                <a:latin typeface="Arial"/>
                <a:cs typeface="Arial"/>
              </a:rPr>
              <a:t>нет, освоение </a:t>
            </a:r>
            <a:r>
              <a:rPr sz="1000" spc="-5" dirty="0">
                <a:latin typeface="Arial"/>
                <a:cs typeface="Arial"/>
              </a:rPr>
              <a:t>по </a:t>
            </a:r>
            <a:r>
              <a:rPr sz="1000" spc="-10" dirty="0">
                <a:latin typeface="Arial"/>
                <a:cs typeface="Arial"/>
              </a:rPr>
              <a:t>мере </a:t>
            </a:r>
            <a:r>
              <a:rPr sz="1000" spc="-5" dirty="0">
                <a:latin typeface="Arial"/>
                <a:cs typeface="Arial"/>
              </a:rPr>
              <a:t>необходимости </a:t>
            </a:r>
            <a:r>
              <a:rPr sz="1000" dirty="0">
                <a:latin typeface="Arial"/>
                <a:cs typeface="Arial"/>
              </a:rPr>
              <a:t> </a:t>
            </a:r>
            <a:r>
              <a:rPr sz="1000" spc="-5" dirty="0">
                <a:latin typeface="Arial"/>
                <a:cs typeface="Arial"/>
              </a:rPr>
              <a:t>использования.</a:t>
            </a:r>
            <a:r>
              <a:rPr sz="1000" dirty="0">
                <a:latin typeface="Arial"/>
                <a:cs typeface="Arial"/>
              </a:rPr>
              <a:t> </a:t>
            </a:r>
            <a:r>
              <a:rPr sz="1000" spc="-10">
                <a:latin typeface="Arial"/>
                <a:cs typeface="Arial"/>
              </a:rPr>
              <a:t>Богат</a:t>
            </a:r>
            <a:r>
              <a:rPr sz="1000" spc="-5">
                <a:latin typeface="Arial"/>
                <a:cs typeface="Arial"/>
              </a:rPr>
              <a:t> </a:t>
            </a:r>
            <a:r>
              <a:rPr lang="ru-RU" sz="1000" spc="-10" dirty="0" smtClean="0">
                <a:latin typeface="Arial"/>
                <a:cs typeface="Arial"/>
              </a:rPr>
              <a:t>район </a:t>
            </a:r>
            <a:r>
              <a:rPr sz="1000" spc="-5" smtClean="0">
                <a:latin typeface="Arial"/>
                <a:cs typeface="Arial"/>
              </a:rPr>
              <a:t>и </a:t>
            </a:r>
            <a:r>
              <a:rPr sz="1000" smtClean="0">
                <a:latin typeface="Arial"/>
                <a:cs typeface="Arial"/>
              </a:rPr>
              <a:t> </a:t>
            </a:r>
            <a:r>
              <a:rPr sz="1000" spc="-10" dirty="0">
                <a:latin typeface="Arial"/>
                <a:cs typeface="Arial"/>
              </a:rPr>
              <a:t>подземными</a:t>
            </a:r>
            <a:r>
              <a:rPr sz="1000" spc="20" dirty="0">
                <a:latin typeface="Arial"/>
                <a:cs typeface="Arial"/>
              </a:rPr>
              <a:t> </a:t>
            </a:r>
            <a:r>
              <a:rPr sz="1000" spc="-10" dirty="0">
                <a:latin typeface="Arial"/>
                <a:cs typeface="Arial"/>
              </a:rPr>
              <a:t>водами.</a:t>
            </a:r>
            <a:endParaRPr sz="1000">
              <a:latin typeface="Arial"/>
              <a:cs typeface="Arial"/>
            </a:endParaRPr>
          </a:p>
        </p:txBody>
      </p:sp>
      <p:sp>
        <p:nvSpPr>
          <p:cNvPr id="17" name="object 17"/>
          <p:cNvSpPr txBox="1"/>
          <p:nvPr/>
        </p:nvSpPr>
        <p:spPr>
          <a:xfrm>
            <a:off x="499668" y="2330957"/>
            <a:ext cx="2386330" cy="1089401"/>
          </a:xfrm>
          <a:prstGeom prst="rect">
            <a:avLst/>
          </a:prstGeom>
        </p:spPr>
        <p:txBody>
          <a:bodyPr vert="horz" wrap="square" lIns="0" tIns="12065" rIns="0" bIns="0" rtlCol="0">
            <a:spAutoFit/>
          </a:bodyPr>
          <a:lstStyle/>
          <a:p>
            <a:pPr marL="12700" marR="5080" indent="537845" algn="just">
              <a:lnSpc>
                <a:spcPct val="100000"/>
              </a:lnSpc>
              <a:spcBef>
                <a:spcPts val="95"/>
              </a:spcBef>
            </a:pPr>
            <a:r>
              <a:rPr sz="1000" spc="-5">
                <a:latin typeface="Arial"/>
                <a:cs typeface="Arial"/>
              </a:rPr>
              <a:t>Сычевский </a:t>
            </a:r>
            <a:r>
              <a:rPr lang="ru-RU" sz="1000" spc="-10" dirty="0" smtClean="0">
                <a:latin typeface="Arial"/>
                <a:cs typeface="Arial"/>
              </a:rPr>
              <a:t>муниципальный округ</a:t>
            </a:r>
            <a:r>
              <a:rPr sz="1000" spc="-10" smtClean="0">
                <a:latin typeface="Arial"/>
                <a:cs typeface="Arial"/>
              </a:rPr>
              <a:t> </a:t>
            </a:r>
            <a:r>
              <a:rPr sz="1000" spc="-5" dirty="0">
                <a:latin typeface="Arial"/>
                <a:cs typeface="Arial"/>
              </a:rPr>
              <a:t>расположен </a:t>
            </a:r>
            <a:r>
              <a:rPr sz="1000" dirty="0">
                <a:latin typeface="Arial"/>
                <a:cs typeface="Arial"/>
              </a:rPr>
              <a:t> </a:t>
            </a:r>
            <a:r>
              <a:rPr sz="1000" spc="-5" dirty="0">
                <a:latin typeface="Arial"/>
                <a:cs typeface="Arial"/>
              </a:rPr>
              <a:t>в </a:t>
            </a:r>
            <a:r>
              <a:rPr sz="1000" spc="-10" dirty="0">
                <a:latin typeface="Arial"/>
                <a:cs typeface="Arial"/>
              </a:rPr>
              <a:t>основном</a:t>
            </a:r>
            <a:r>
              <a:rPr sz="1000" spc="254" dirty="0">
                <a:latin typeface="Arial"/>
                <a:cs typeface="Arial"/>
              </a:rPr>
              <a:t> </a:t>
            </a:r>
            <a:r>
              <a:rPr sz="1000" spc="-5" dirty="0">
                <a:latin typeface="Arial"/>
                <a:cs typeface="Arial"/>
              </a:rPr>
              <a:t>на </a:t>
            </a:r>
            <a:r>
              <a:rPr sz="1000" spc="-10" dirty="0">
                <a:latin typeface="Arial"/>
                <a:cs typeface="Arial"/>
              </a:rPr>
              <a:t>Вазузской</a:t>
            </a:r>
            <a:r>
              <a:rPr sz="1000" spc="260" dirty="0">
                <a:latin typeface="Arial"/>
                <a:cs typeface="Arial"/>
              </a:rPr>
              <a:t> </a:t>
            </a:r>
            <a:r>
              <a:rPr sz="1000" spc="-5" dirty="0">
                <a:latin typeface="Arial"/>
                <a:cs typeface="Arial"/>
              </a:rPr>
              <a:t>низменности </a:t>
            </a:r>
            <a:r>
              <a:rPr sz="1000" dirty="0">
                <a:latin typeface="Arial"/>
                <a:cs typeface="Arial"/>
              </a:rPr>
              <a:t> </a:t>
            </a:r>
            <a:r>
              <a:rPr sz="1000" spc="-5" dirty="0">
                <a:latin typeface="Arial"/>
                <a:cs typeface="Arial"/>
              </a:rPr>
              <a:t>в</a:t>
            </a:r>
            <a:r>
              <a:rPr sz="1000" dirty="0">
                <a:latin typeface="Arial"/>
                <a:cs typeface="Arial"/>
              </a:rPr>
              <a:t> </a:t>
            </a:r>
            <a:r>
              <a:rPr sz="1000" spc="-5" dirty="0">
                <a:latin typeface="Arial"/>
                <a:cs typeface="Arial"/>
              </a:rPr>
              <a:t>бассейнах</a:t>
            </a:r>
            <a:r>
              <a:rPr sz="1000" dirty="0">
                <a:latin typeface="Arial"/>
                <a:cs typeface="Arial"/>
              </a:rPr>
              <a:t> </a:t>
            </a:r>
            <a:r>
              <a:rPr sz="1000" spc="-10" dirty="0">
                <a:latin typeface="Arial"/>
                <a:cs typeface="Arial"/>
              </a:rPr>
              <a:t>рек</a:t>
            </a:r>
            <a:r>
              <a:rPr sz="1000" spc="-5" dirty="0">
                <a:latin typeface="Arial"/>
                <a:cs typeface="Arial"/>
              </a:rPr>
              <a:t> </a:t>
            </a:r>
            <a:r>
              <a:rPr sz="1000" spc="-10" dirty="0">
                <a:latin typeface="Arial"/>
                <a:cs typeface="Arial"/>
              </a:rPr>
              <a:t>Днепр</a:t>
            </a:r>
            <a:r>
              <a:rPr sz="1000" spc="-5" dirty="0">
                <a:latin typeface="Arial"/>
                <a:cs typeface="Arial"/>
              </a:rPr>
              <a:t> и</a:t>
            </a:r>
            <a:r>
              <a:rPr sz="1000" dirty="0">
                <a:latin typeface="Arial"/>
                <a:cs typeface="Arial"/>
              </a:rPr>
              <a:t> </a:t>
            </a:r>
            <a:r>
              <a:rPr sz="1000" spc="-10" dirty="0">
                <a:latin typeface="Arial"/>
                <a:cs typeface="Arial"/>
              </a:rPr>
              <a:t>Волга. </a:t>
            </a:r>
            <a:r>
              <a:rPr sz="1000" spc="-5" dirty="0">
                <a:latin typeface="Arial"/>
                <a:cs typeface="Arial"/>
              </a:rPr>
              <a:t> Местность</a:t>
            </a:r>
            <a:r>
              <a:rPr sz="1000" dirty="0">
                <a:latin typeface="Arial"/>
                <a:cs typeface="Arial"/>
              </a:rPr>
              <a:t> </a:t>
            </a:r>
            <a:r>
              <a:rPr sz="1000" spc="-5" dirty="0">
                <a:latin typeface="Arial"/>
                <a:cs typeface="Arial"/>
              </a:rPr>
              <a:t>холмистая,</a:t>
            </a:r>
            <a:r>
              <a:rPr sz="1000" dirty="0">
                <a:latin typeface="Arial"/>
                <a:cs typeface="Arial"/>
              </a:rPr>
              <a:t> </a:t>
            </a:r>
            <a:r>
              <a:rPr sz="1000" spc="-10" dirty="0">
                <a:latin typeface="Arial"/>
                <a:cs typeface="Arial"/>
              </a:rPr>
              <a:t>изрезанная </a:t>
            </a:r>
            <a:r>
              <a:rPr sz="1000" spc="-5" dirty="0">
                <a:latin typeface="Arial"/>
                <a:cs typeface="Arial"/>
              </a:rPr>
              <a:t> </a:t>
            </a:r>
            <a:r>
              <a:rPr sz="1000" spc="-10" dirty="0">
                <a:latin typeface="Arial"/>
                <a:cs typeface="Arial"/>
              </a:rPr>
              <a:t>оврагами.</a:t>
            </a:r>
            <a:r>
              <a:rPr sz="1000" spc="-5" dirty="0">
                <a:latin typeface="Arial"/>
                <a:cs typeface="Arial"/>
              </a:rPr>
              <a:t> </a:t>
            </a:r>
            <a:r>
              <a:rPr sz="1000" spc="-10" dirty="0">
                <a:latin typeface="Arial"/>
                <a:cs typeface="Arial"/>
              </a:rPr>
              <a:t>Центр</a:t>
            </a:r>
            <a:r>
              <a:rPr sz="1000" spc="-5" dirty="0">
                <a:latin typeface="Arial"/>
                <a:cs typeface="Arial"/>
              </a:rPr>
              <a:t> </a:t>
            </a:r>
            <a:r>
              <a:rPr sz="1000" spc="-10" dirty="0">
                <a:latin typeface="Arial"/>
                <a:cs typeface="Arial"/>
              </a:rPr>
              <a:t>города</a:t>
            </a:r>
            <a:r>
              <a:rPr sz="1000" spc="260" dirty="0">
                <a:latin typeface="Arial"/>
                <a:cs typeface="Arial"/>
              </a:rPr>
              <a:t> </a:t>
            </a:r>
            <a:r>
              <a:rPr sz="1000" spc="-10" dirty="0">
                <a:latin typeface="Arial"/>
                <a:cs typeface="Arial"/>
              </a:rPr>
              <a:t>доминирует </a:t>
            </a:r>
            <a:r>
              <a:rPr sz="1000" spc="-265" dirty="0">
                <a:latin typeface="Arial"/>
                <a:cs typeface="Arial"/>
              </a:rPr>
              <a:t> </a:t>
            </a:r>
            <a:r>
              <a:rPr sz="1000" spc="-10" dirty="0">
                <a:latin typeface="Arial"/>
                <a:cs typeface="Arial"/>
              </a:rPr>
              <a:t>над</a:t>
            </a:r>
            <a:r>
              <a:rPr sz="1000" dirty="0">
                <a:latin typeface="Arial"/>
                <a:cs typeface="Arial"/>
              </a:rPr>
              <a:t> </a:t>
            </a:r>
            <a:r>
              <a:rPr sz="1000" spc="-10" dirty="0">
                <a:latin typeface="Arial"/>
                <a:cs typeface="Arial"/>
              </a:rPr>
              <a:t>районами,</a:t>
            </a:r>
            <a:r>
              <a:rPr sz="1000" spc="10" dirty="0">
                <a:latin typeface="Arial"/>
                <a:cs typeface="Arial"/>
              </a:rPr>
              <a:t> </a:t>
            </a:r>
            <a:r>
              <a:rPr sz="1000" spc="-10" dirty="0">
                <a:latin typeface="Arial"/>
                <a:cs typeface="Arial"/>
              </a:rPr>
              <a:t>прилегающими</a:t>
            </a:r>
            <a:r>
              <a:rPr sz="1000" spc="40" dirty="0">
                <a:latin typeface="Arial"/>
                <a:cs typeface="Arial"/>
              </a:rPr>
              <a:t> </a:t>
            </a:r>
            <a:r>
              <a:rPr sz="1000" spc="-5" dirty="0">
                <a:latin typeface="Arial"/>
                <a:cs typeface="Arial"/>
              </a:rPr>
              <a:t>к</a:t>
            </a:r>
            <a:r>
              <a:rPr sz="1000" spc="5" dirty="0">
                <a:latin typeface="Arial"/>
                <a:cs typeface="Arial"/>
              </a:rPr>
              <a:t> </a:t>
            </a:r>
            <a:r>
              <a:rPr sz="1000" spc="-10" dirty="0">
                <a:latin typeface="Arial"/>
                <a:cs typeface="Arial"/>
              </a:rPr>
              <a:t>реке.</a:t>
            </a:r>
            <a:endParaRPr sz="1000">
              <a:latin typeface="Arial"/>
              <a:cs typeface="Arial"/>
            </a:endParaRPr>
          </a:p>
        </p:txBody>
      </p:sp>
      <p:sp>
        <p:nvSpPr>
          <p:cNvPr id="18" name="object 18"/>
          <p:cNvSpPr txBox="1"/>
          <p:nvPr/>
        </p:nvSpPr>
        <p:spPr>
          <a:xfrm>
            <a:off x="1503425" y="3923538"/>
            <a:ext cx="1196340" cy="330200"/>
          </a:xfrm>
          <a:prstGeom prst="rect">
            <a:avLst/>
          </a:prstGeom>
        </p:spPr>
        <p:txBody>
          <a:bodyPr vert="horz" wrap="square" lIns="0" tIns="12065" rIns="0" bIns="0" rtlCol="0">
            <a:spAutoFit/>
          </a:bodyPr>
          <a:lstStyle/>
          <a:p>
            <a:pPr marL="12700" marR="5080" indent="600075">
              <a:lnSpc>
                <a:spcPct val="100000"/>
              </a:lnSpc>
              <a:spcBef>
                <a:spcPts val="95"/>
              </a:spcBef>
              <a:tabLst>
                <a:tab pos="360045" algn="l"/>
              </a:tabLst>
            </a:pPr>
            <a:r>
              <a:rPr sz="1000" spc="-25" dirty="0">
                <a:latin typeface="Arial"/>
                <a:cs typeface="Arial"/>
              </a:rPr>
              <a:t>у</a:t>
            </a:r>
            <a:r>
              <a:rPr sz="1000" spc="-5" dirty="0">
                <a:latin typeface="Arial"/>
                <a:cs typeface="Arial"/>
              </a:rPr>
              <a:t>м</a:t>
            </a:r>
            <a:r>
              <a:rPr sz="1000" dirty="0">
                <a:latin typeface="Arial"/>
                <a:cs typeface="Arial"/>
              </a:rPr>
              <a:t>е</a:t>
            </a:r>
            <a:r>
              <a:rPr sz="1000" spc="-10" dirty="0">
                <a:latin typeface="Arial"/>
                <a:cs typeface="Arial"/>
              </a:rPr>
              <a:t>рен</a:t>
            </a:r>
            <a:r>
              <a:rPr sz="1000" spc="-5" dirty="0">
                <a:latin typeface="Arial"/>
                <a:cs typeface="Arial"/>
              </a:rPr>
              <a:t>но  </a:t>
            </a:r>
            <a:r>
              <a:rPr sz="1000" dirty="0">
                <a:latin typeface="Arial"/>
                <a:cs typeface="Arial"/>
              </a:rPr>
              <a:t>с</a:t>
            </a:r>
            <a:r>
              <a:rPr sz="1000" spc="-5" dirty="0">
                <a:latin typeface="Arial"/>
                <a:cs typeface="Arial"/>
              </a:rPr>
              <a:t>о</a:t>
            </a:r>
            <a:r>
              <a:rPr sz="1000" dirty="0">
                <a:latin typeface="Arial"/>
                <a:cs typeface="Arial"/>
              </a:rPr>
              <a:t>	с</a:t>
            </a:r>
            <a:r>
              <a:rPr sz="1000" spc="-10" dirty="0">
                <a:latin typeface="Arial"/>
                <a:cs typeface="Arial"/>
              </a:rPr>
              <a:t>равни</a:t>
            </a:r>
            <a:r>
              <a:rPr sz="1000" spc="-5" dirty="0">
                <a:latin typeface="Arial"/>
                <a:cs typeface="Arial"/>
              </a:rPr>
              <a:t>т</a:t>
            </a:r>
            <a:r>
              <a:rPr sz="1000" dirty="0">
                <a:latin typeface="Arial"/>
                <a:cs typeface="Arial"/>
              </a:rPr>
              <a:t>е</a:t>
            </a:r>
            <a:r>
              <a:rPr sz="1000" spc="-15" dirty="0">
                <a:latin typeface="Arial"/>
                <a:cs typeface="Arial"/>
              </a:rPr>
              <a:t>л</a:t>
            </a:r>
            <a:r>
              <a:rPr sz="1000" spc="-5" dirty="0">
                <a:latin typeface="Arial"/>
                <a:cs typeface="Arial"/>
              </a:rPr>
              <a:t>ь</a:t>
            </a:r>
            <a:r>
              <a:rPr sz="1000" spc="5" dirty="0">
                <a:latin typeface="Arial"/>
                <a:cs typeface="Arial"/>
              </a:rPr>
              <a:t>н</a:t>
            </a:r>
            <a:r>
              <a:rPr sz="1000" spc="-5" dirty="0">
                <a:latin typeface="Arial"/>
                <a:cs typeface="Arial"/>
              </a:rPr>
              <a:t>о</a:t>
            </a:r>
            <a:endParaRPr sz="1000">
              <a:latin typeface="Arial"/>
              <a:cs typeface="Arial"/>
            </a:endParaRPr>
          </a:p>
        </p:txBody>
      </p:sp>
      <p:sp>
        <p:nvSpPr>
          <p:cNvPr id="19" name="object 19"/>
          <p:cNvSpPr txBox="1"/>
          <p:nvPr/>
        </p:nvSpPr>
        <p:spPr>
          <a:xfrm>
            <a:off x="1439417" y="4228338"/>
            <a:ext cx="125920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Arial"/>
                <a:cs typeface="Arial"/>
              </a:rPr>
              <a:t>умеренно</a:t>
            </a:r>
            <a:r>
              <a:rPr sz="1000" spc="455" dirty="0">
                <a:latin typeface="Arial"/>
                <a:cs typeface="Arial"/>
              </a:rPr>
              <a:t> </a:t>
            </a:r>
            <a:r>
              <a:rPr sz="1000" spc="-5" dirty="0">
                <a:latin typeface="Arial"/>
                <a:cs typeface="Arial"/>
              </a:rPr>
              <a:t>холодной</a:t>
            </a:r>
            <a:endParaRPr sz="1000">
              <a:latin typeface="Arial"/>
              <a:cs typeface="Arial"/>
            </a:endParaRPr>
          </a:p>
        </p:txBody>
      </p:sp>
      <p:sp>
        <p:nvSpPr>
          <p:cNvPr id="20" name="object 20"/>
          <p:cNvSpPr txBox="1"/>
          <p:nvPr/>
        </p:nvSpPr>
        <p:spPr>
          <a:xfrm>
            <a:off x="253390" y="3923538"/>
            <a:ext cx="1138555" cy="635000"/>
          </a:xfrm>
          <a:prstGeom prst="rect">
            <a:avLst/>
          </a:prstGeom>
        </p:spPr>
        <p:txBody>
          <a:bodyPr vert="horz" wrap="square" lIns="0" tIns="12065" rIns="0" bIns="0" rtlCol="0">
            <a:spAutoFit/>
          </a:bodyPr>
          <a:lstStyle/>
          <a:p>
            <a:pPr marL="12700" marR="5080" indent="678180">
              <a:lnSpc>
                <a:spcPct val="100000"/>
              </a:lnSpc>
              <a:spcBef>
                <a:spcPts val="95"/>
              </a:spcBef>
            </a:pPr>
            <a:r>
              <a:rPr sz="1000" dirty="0">
                <a:latin typeface="Arial"/>
                <a:cs typeface="Arial"/>
              </a:rPr>
              <a:t>К</a:t>
            </a:r>
            <a:r>
              <a:rPr sz="1000" spc="-15" dirty="0">
                <a:latin typeface="Arial"/>
                <a:cs typeface="Arial"/>
              </a:rPr>
              <a:t>л</a:t>
            </a:r>
            <a:r>
              <a:rPr sz="1000" dirty="0">
                <a:latin typeface="Arial"/>
                <a:cs typeface="Arial"/>
              </a:rPr>
              <a:t>и</a:t>
            </a:r>
            <a:r>
              <a:rPr sz="1000" spc="-5" dirty="0">
                <a:latin typeface="Arial"/>
                <a:cs typeface="Arial"/>
              </a:rPr>
              <a:t>м</a:t>
            </a:r>
            <a:r>
              <a:rPr sz="1000" spc="-10" dirty="0">
                <a:latin typeface="Arial"/>
                <a:cs typeface="Arial"/>
              </a:rPr>
              <a:t>а</a:t>
            </a:r>
            <a:r>
              <a:rPr sz="1000" spc="-5" dirty="0">
                <a:latin typeface="Arial"/>
                <a:cs typeface="Arial"/>
              </a:rPr>
              <a:t>т  континентальный </a:t>
            </a:r>
            <a:r>
              <a:rPr sz="1000" dirty="0">
                <a:latin typeface="Arial"/>
                <a:cs typeface="Arial"/>
              </a:rPr>
              <a:t> </a:t>
            </a:r>
            <a:r>
              <a:rPr sz="1000" spc="-5" dirty="0">
                <a:latin typeface="Arial"/>
                <a:cs typeface="Arial"/>
              </a:rPr>
              <a:t>теплым</a:t>
            </a:r>
            <a:r>
              <a:rPr sz="1000" dirty="0">
                <a:latin typeface="Arial"/>
                <a:cs typeface="Arial"/>
              </a:rPr>
              <a:t> </a:t>
            </a:r>
            <a:r>
              <a:rPr sz="1000" spc="-10" dirty="0">
                <a:latin typeface="Arial"/>
                <a:cs typeface="Arial"/>
              </a:rPr>
              <a:t>летом</a:t>
            </a:r>
            <a:r>
              <a:rPr sz="1000" spc="-5" dirty="0">
                <a:latin typeface="Arial"/>
                <a:cs typeface="Arial"/>
              </a:rPr>
              <a:t> и </a:t>
            </a:r>
            <a:r>
              <a:rPr sz="1000" spc="-265" dirty="0">
                <a:latin typeface="Arial"/>
                <a:cs typeface="Arial"/>
              </a:rPr>
              <a:t> </a:t>
            </a:r>
            <a:r>
              <a:rPr sz="1000" spc="-5" dirty="0">
                <a:latin typeface="Arial"/>
                <a:cs typeface="Arial"/>
              </a:rPr>
              <a:t>зимой.</a:t>
            </a:r>
            <a:r>
              <a:rPr sz="1000" spc="204" dirty="0">
                <a:latin typeface="Arial"/>
                <a:cs typeface="Arial"/>
              </a:rPr>
              <a:t> </a:t>
            </a:r>
            <a:r>
              <a:rPr sz="1000" spc="-5" dirty="0">
                <a:latin typeface="Arial"/>
                <a:cs typeface="Arial"/>
              </a:rPr>
              <a:t>Наиболее</a:t>
            </a:r>
            <a:endParaRPr sz="1000">
              <a:latin typeface="Arial"/>
              <a:cs typeface="Arial"/>
            </a:endParaRPr>
          </a:p>
        </p:txBody>
      </p:sp>
      <p:sp>
        <p:nvSpPr>
          <p:cNvPr id="21" name="object 21"/>
          <p:cNvSpPr txBox="1"/>
          <p:nvPr/>
        </p:nvSpPr>
        <p:spPr>
          <a:xfrm>
            <a:off x="1447038" y="4380738"/>
            <a:ext cx="125285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Arial"/>
                <a:cs typeface="Arial"/>
              </a:rPr>
              <a:t>холодный</a:t>
            </a:r>
            <a:r>
              <a:rPr sz="1000" spc="505" dirty="0">
                <a:latin typeface="Arial"/>
                <a:cs typeface="Arial"/>
              </a:rPr>
              <a:t> </a:t>
            </a:r>
            <a:r>
              <a:rPr sz="1000" spc="-5" dirty="0">
                <a:latin typeface="Arial"/>
                <a:cs typeface="Arial"/>
              </a:rPr>
              <a:t>месяц</a:t>
            </a:r>
            <a:r>
              <a:rPr sz="1000" spc="520" dirty="0">
                <a:latin typeface="Arial"/>
                <a:cs typeface="Arial"/>
              </a:rPr>
              <a:t> </a:t>
            </a:r>
            <a:r>
              <a:rPr sz="1000" spc="-5" dirty="0">
                <a:latin typeface="Arial"/>
                <a:cs typeface="Arial"/>
              </a:rPr>
              <a:t>–</a:t>
            </a:r>
            <a:endParaRPr sz="1000">
              <a:latin typeface="Arial"/>
              <a:cs typeface="Arial"/>
            </a:endParaRPr>
          </a:p>
        </p:txBody>
      </p:sp>
      <p:sp>
        <p:nvSpPr>
          <p:cNvPr id="22" name="object 22"/>
          <p:cNvSpPr txBox="1"/>
          <p:nvPr/>
        </p:nvSpPr>
        <p:spPr>
          <a:xfrm>
            <a:off x="253390" y="4533138"/>
            <a:ext cx="199072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Arial"/>
                <a:cs typeface="Arial"/>
              </a:rPr>
              <a:t>январь, </a:t>
            </a:r>
            <a:r>
              <a:rPr sz="1000" spc="-10" dirty="0">
                <a:latin typeface="Arial"/>
                <a:cs typeface="Arial"/>
              </a:rPr>
              <a:t>наиболее</a:t>
            </a:r>
            <a:r>
              <a:rPr sz="1000" spc="-15" dirty="0">
                <a:latin typeface="Arial"/>
                <a:cs typeface="Arial"/>
              </a:rPr>
              <a:t> </a:t>
            </a:r>
            <a:r>
              <a:rPr sz="1000" spc="-5" dirty="0">
                <a:latin typeface="Arial"/>
                <a:cs typeface="Arial"/>
              </a:rPr>
              <a:t>теплый</a:t>
            </a:r>
            <a:r>
              <a:rPr sz="1000" spc="20" dirty="0">
                <a:latin typeface="Arial"/>
                <a:cs typeface="Arial"/>
              </a:rPr>
              <a:t> </a:t>
            </a:r>
            <a:r>
              <a:rPr sz="1000" spc="-5" dirty="0">
                <a:latin typeface="Arial"/>
                <a:cs typeface="Arial"/>
              </a:rPr>
              <a:t>–</a:t>
            </a:r>
            <a:r>
              <a:rPr sz="1000" spc="-10" dirty="0">
                <a:latin typeface="Arial"/>
                <a:cs typeface="Arial"/>
              </a:rPr>
              <a:t> июль</a:t>
            </a:r>
            <a:endParaRPr sz="1000">
              <a:latin typeface="Arial"/>
              <a:cs typeface="Arial"/>
            </a:endParaRPr>
          </a:p>
        </p:txBody>
      </p:sp>
      <p:sp>
        <p:nvSpPr>
          <p:cNvPr id="23" name="object 23"/>
          <p:cNvSpPr txBox="1"/>
          <p:nvPr/>
        </p:nvSpPr>
        <p:spPr>
          <a:xfrm>
            <a:off x="206350" y="1352533"/>
            <a:ext cx="2500330" cy="627736"/>
          </a:xfrm>
          <a:prstGeom prst="rect">
            <a:avLst/>
          </a:prstGeom>
        </p:spPr>
        <p:txBody>
          <a:bodyPr vert="horz" wrap="square" lIns="0" tIns="12065" rIns="0" bIns="0" rtlCol="0">
            <a:spAutoFit/>
          </a:bodyPr>
          <a:lstStyle/>
          <a:p>
            <a:pPr marL="12700" marR="5080" indent="537845" algn="just">
              <a:lnSpc>
                <a:spcPct val="100000"/>
              </a:lnSpc>
              <a:spcBef>
                <a:spcPts val="95"/>
              </a:spcBef>
            </a:pPr>
            <a:r>
              <a:rPr sz="1000" spc="-5" dirty="0">
                <a:latin typeface="Arial"/>
                <a:cs typeface="Arial"/>
              </a:rPr>
              <a:t>По</a:t>
            </a:r>
            <a:r>
              <a:rPr sz="1000" dirty="0">
                <a:latin typeface="Arial"/>
                <a:cs typeface="Arial"/>
              </a:rPr>
              <a:t> </a:t>
            </a:r>
            <a:r>
              <a:rPr sz="1000" spc="-5">
                <a:latin typeface="Arial"/>
                <a:cs typeface="Arial"/>
              </a:rPr>
              <a:t>территории</a:t>
            </a:r>
            <a:r>
              <a:rPr sz="1000">
                <a:latin typeface="Arial"/>
                <a:cs typeface="Arial"/>
              </a:rPr>
              <a:t> </a:t>
            </a:r>
            <a:r>
              <a:rPr lang="ru-RU" sz="1000" spc="-10" dirty="0" smtClean="0">
                <a:latin typeface="Arial"/>
                <a:cs typeface="Arial"/>
              </a:rPr>
              <a:t>округа</a:t>
            </a:r>
            <a:r>
              <a:rPr sz="1000" spc="-10" smtClean="0">
                <a:latin typeface="Arial"/>
                <a:cs typeface="Arial"/>
              </a:rPr>
              <a:t> </a:t>
            </a:r>
            <a:r>
              <a:rPr sz="1000" spc="-5" smtClean="0">
                <a:latin typeface="Arial"/>
                <a:cs typeface="Arial"/>
              </a:rPr>
              <a:t> протекают</a:t>
            </a:r>
            <a:r>
              <a:rPr lang="ru-RU" sz="1000" spc="-5" dirty="0" smtClean="0">
                <a:latin typeface="Arial"/>
                <a:cs typeface="Arial"/>
              </a:rPr>
              <a:t> </a:t>
            </a:r>
            <a:r>
              <a:rPr sz="1000" spc="-5" smtClean="0">
                <a:latin typeface="Arial"/>
                <a:cs typeface="Arial"/>
              </a:rPr>
              <a:t>реки</a:t>
            </a:r>
            <a:r>
              <a:rPr lang="ru-RU" sz="1000" spc="-5" dirty="0" smtClean="0">
                <a:latin typeface="Arial"/>
                <a:cs typeface="Arial"/>
              </a:rPr>
              <a:t> </a:t>
            </a:r>
            <a:r>
              <a:rPr sz="1000" spc="-5" smtClean="0">
                <a:latin typeface="Arial"/>
                <a:cs typeface="Arial"/>
              </a:rPr>
              <a:t>Вазуза</a:t>
            </a:r>
            <a:r>
              <a:rPr sz="1000" spc="-5" dirty="0">
                <a:latin typeface="Arial"/>
                <a:cs typeface="Arial"/>
              </a:rPr>
              <a:t>, Лосьмина, </a:t>
            </a:r>
            <a:r>
              <a:rPr sz="1000" dirty="0">
                <a:latin typeface="Arial"/>
                <a:cs typeface="Arial"/>
              </a:rPr>
              <a:t> </a:t>
            </a:r>
            <a:r>
              <a:rPr sz="1000" spc="-10" dirty="0">
                <a:latin typeface="Arial"/>
                <a:cs typeface="Arial"/>
              </a:rPr>
              <a:t>Касня,</a:t>
            </a:r>
            <a:r>
              <a:rPr sz="1000" spc="-5" dirty="0">
                <a:latin typeface="Arial"/>
                <a:cs typeface="Arial"/>
              </a:rPr>
              <a:t> </a:t>
            </a:r>
            <a:r>
              <a:rPr sz="1000" spc="-10" dirty="0">
                <a:latin typeface="Arial"/>
                <a:cs typeface="Arial"/>
              </a:rPr>
              <a:t>Яблонька,</a:t>
            </a:r>
            <a:r>
              <a:rPr sz="1000" spc="20" dirty="0">
                <a:latin typeface="Arial"/>
                <a:cs typeface="Arial"/>
              </a:rPr>
              <a:t> </a:t>
            </a:r>
            <a:r>
              <a:rPr sz="1000" spc="-10" dirty="0">
                <a:latin typeface="Arial"/>
                <a:cs typeface="Arial"/>
              </a:rPr>
              <a:t>Ракитня.</a:t>
            </a:r>
            <a:endParaRPr sz="1000">
              <a:latin typeface="Arial"/>
              <a:cs typeface="Arial"/>
            </a:endParaRPr>
          </a:p>
        </p:txBody>
      </p:sp>
      <p:sp>
        <p:nvSpPr>
          <p:cNvPr id="24" name="object 24"/>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25" name="object 25"/>
          <p:cNvPicPr/>
          <p:nvPr/>
        </p:nvPicPr>
        <p:blipFill>
          <a:blip r:embed="rId6" cstate="print"/>
          <a:stretch>
            <a:fillRect/>
          </a:stretch>
        </p:blipFill>
        <p:spPr>
          <a:xfrm>
            <a:off x="530351" y="2080260"/>
            <a:ext cx="347472" cy="333755"/>
          </a:xfrm>
          <a:prstGeom prst="rect">
            <a:avLst/>
          </a:prstGeom>
        </p:spPr>
      </p:pic>
      <p:pic>
        <p:nvPicPr>
          <p:cNvPr id="26" name="object 26"/>
          <p:cNvPicPr/>
          <p:nvPr/>
        </p:nvPicPr>
        <p:blipFill>
          <a:blip r:embed="rId7" cstate="print"/>
          <a:stretch>
            <a:fillRect/>
          </a:stretch>
        </p:blipFill>
        <p:spPr>
          <a:xfrm>
            <a:off x="206350" y="1066781"/>
            <a:ext cx="384048" cy="387096"/>
          </a:xfrm>
          <a:prstGeom prst="rect">
            <a:avLst/>
          </a:prstGeom>
        </p:spPr>
      </p:pic>
      <p:pic>
        <p:nvPicPr>
          <p:cNvPr id="27" name="object 27"/>
          <p:cNvPicPr/>
          <p:nvPr/>
        </p:nvPicPr>
        <p:blipFill>
          <a:blip r:embed="rId8" cstate="print"/>
          <a:stretch>
            <a:fillRect/>
          </a:stretch>
        </p:blipFill>
        <p:spPr>
          <a:xfrm>
            <a:off x="298704" y="3689604"/>
            <a:ext cx="385571" cy="406908"/>
          </a:xfrm>
          <a:prstGeom prst="rect">
            <a:avLst/>
          </a:prstGeom>
        </p:spPr>
      </p:pic>
      <p:pic>
        <p:nvPicPr>
          <p:cNvPr id="28" name="object 28"/>
          <p:cNvPicPr/>
          <p:nvPr/>
        </p:nvPicPr>
        <p:blipFill>
          <a:blip r:embed="rId9" cstate="print"/>
          <a:stretch>
            <a:fillRect/>
          </a:stretch>
        </p:blipFill>
        <p:spPr>
          <a:xfrm>
            <a:off x="489204" y="4931664"/>
            <a:ext cx="376427" cy="393192"/>
          </a:xfrm>
          <a:prstGeom prst="rect">
            <a:avLst/>
          </a:prstGeom>
        </p:spPr>
      </p:pic>
      <p:pic>
        <p:nvPicPr>
          <p:cNvPr id="29" name="object 29"/>
          <p:cNvPicPr/>
          <p:nvPr/>
        </p:nvPicPr>
        <p:blipFill>
          <a:blip r:embed="rId10" cstate="print"/>
          <a:stretch>
            <a:fillRect/>
          </a:stretch>
        </p:blipFill>
        <p:spPr>
          <a:xfrm>
            <a:off x="181355" y="163068"/>
            <a:ext cx="644651" cy="814684"/>
          </a:xfrm>
          <a:prstGeom prst="rect">
            <a:avLst/>
          </a:prstGeom>
        </p:spPr>
      </p:pic>
      <p:grpSp>
        <p:nvGrpSpPr>
          <p:cNvPr id="30" name="object 30"/>
          <p:cNvGrpSpPr/>
          <p:nvPr/>
        </p:nvGrpSpPr>
        <p:grpSpPr>
          <a:xfrm>
            <a:off x="2965704" y="1240536"/>
            <a:ext cx="4593590" cy="5085715"/>
            <a:chOff x="2965704" y="1240536"/>
            <a:chExt cx="4593590" cy="5085715"/>
          </a:xfrm>
        </p:grpSpPr>
        <p:pic>
          <p:nvPicPr>
            <p:cNvPr id="31" name="object 31"/>
            <p:cNvPicPr/>
            <p:nvPr/>
          </p:nvPicPr>
          <p:blipFill>
            <a:blip r:embed="rId11" cstate="print"/>
            <a:stretch>
              <a:fillRect/>
            </a:stretch>
          </p:blipFill>
          <p:spPr>
            <a:xfrm>
              <a:off x="3410712" y="4180332"/>
              <a:ext cx="2910840" cy="2145792"/>
            </a:xfrm>
            <a:prstGeom prst="rect">
              <a:avLst/>
            </a:prstGeom>
          </p:spPr>
        </p:pic>
        <p:pic>
          <p:nvPicPr>
            <p:cNvPr id="32" name="object 32"/>
            <p:cNvPicPr/>
            <p:nvPr/>
          </p:nvPicPr>
          <p:blipFill>
            <a:blip r:embed="rId12" cstate="print"/>
            <a:stretch>
              <a:fillRect/>
            </a:stretch>
          </p:blipFill>
          <p:spPr>
            <a:xfrm>
              <a:off x="2965704" y="1240536"/>
              <a:ext cx="4593336" cy="3098291"/>
            </a:xfrm>
            <a:prstGeom prst="rect">
              <a:avLst/>
            </a:prstGeom>
          </p:spPr>
        </p:pic>
      </p:grpSp>
      <p:sp>
        <p:nvSpPr>
          <p:cNvPr id="33" name="object 33"/>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5</a:t>
            </a:fld>
            <a:endParaRPr sz="1800">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41119" y="2607564"/>
            <a:ext cx="1008888" cy="1022603"/>
          </a:xfrm>
          <a:prstGeom prst="rect">
            <a:avLst/>
          </a:prstGeom>
        </p:spPr>
      </p:pic>
      <p:pic>
        <p:nvPicPr>
          <p:cNvPr id="3" name="object 3"/>
          <p:cNvPicPr/>
          <p:nvPr/>
        </p:nvPicPr>
        <p:blipFill>
          <a:blip r:embed="rId3" cstate="print"/>
          <a:stretch>
            <a:fillRect/>
          </a:stretch>
        </p:blipFill>
        <p:spPr>
          <a:xfrm>
            <a:off x="2060448" y="155448"/>
            <a:ext cx="5498592" cy="768096"/>
          </a:xfrm>
          <a:prstGeom prst="rect">
            <a:avLst/>
          </a:prstGeom>
        </p:spPr>
      </p:pic>
      <p:pic>
        <p:nvPicPr>
          <p:cNvPr id="4" name="object 4"/>
          <p:cNvPicPr/>
          <p:nvPr/>
        </p:nvPicPr>
        <p:blipFill>
          <a:blip r:embed="rId4" cstate="print"/>
          <a:stretch>
            <a:fillRect/>
          </a:stretch>
        </p:blipFill>
        <p:spPr>
          <a:xfrm>
            <a:off x="0" y="1152144"/>
            <a:ext cx="2296668" cy="1367027"/>
          </a:xfrm>
          <a:prstGeom prst="rect">
            <a:avLst/>
          </a:prstGeom>
        </p:spPr>
      </p:pic>
      <p:pic>
        <p:nvPicPr>
          <p:cNvPr id="5" name="object 5"/>
          <p:cNvPicPr/>
          <p:nvPr/>
        </p:nvPicPr>
        <p:blipFill>
          <a:blip r:embed="rId4" cstate="print"/>
          <a:stretch>
            <a:fillRect/>
          </a:stretch>
        </p:blipFill>
        <p:spPr>
          <a:xfrm>
            <a:off x="5262371" y="1152144"/>
            <a:ext cx="2296668" cy="1367027"/>
          </a:xfrm>
          <a:prstGeom prst="rect">
            <a:avLst/>
          </a:prstGeom>
        </p:spPr>
      </p:pic>
      <p:pic>
        <p:nvPicPr>
          <p:cNvPr id="6" name="object 6"/>
          <p:cNvPicPr/>
          <p:nvPr/>
        </p:nvPicPr>
        <p:blipFill>
          <a:blip r:embed="rId5" cstate="print"/>
          <a:stretch>
            <a:fillRect/>
          </a:stretch>
        </p:blipFill>
        <p:spPr>
          <a:xfrm>
            <a:off x="2447544" y="1152144"/>
            <a:ext cx="2668524" cy="1360932"/>
          </a:xfrm>
          <a:prstGeom prst="rect">
            <a:avLst/>
          </a:prstGeom>
        </p:spPr>
      </p:pic>
      <p:sp>
        <p:nvSpPr>
          <p:cNvPr id="7" name="object 7"/>
          <p:cNvSpPr txBox="1"/>
          <p:nvPr/>
        </p:nvSpPr>
        <p:spPr>
          <a:xfrm>
            <a:off x="3208401" y="209803"/>
            <a:ext cx="3206750" cy="635635"/>
          </a:xfrm>
          <a:prstGeom prst="rect">
            <a:avLst/>
          </a:prstGeom>
        </p:spPr>
        <p:txBody>
          <a:bodyPr vert="horz" wrap="square" lIns="0" tIns="12700" rIns="0" bIns="0" rtlCol="0">
            <a:spAutoFit/>
          </a:bodyPr>
          <a:lstStyle/>
          <a:p>
            <a:pPr marL="1067435" marR="5080" indent="-1055370">
              <a:lnSpc>
                <a:spcPct val="100000"/>
              </a:lnSpc>
              <a:spcBef>
                <a:spcPts val="100"/>
              </a:spcBef>
            </a:pPr>
            <a:r>
              <a:rPr sz="2000" spc="-5" dirty="0">
                <a:solidFill>
                  <a:srgbClr val="FFFFFF"/>
                </a:solidFill>
                <a:latin typeface="Arial"/>
                <a:cs typeface="Arial"/>
              </a:rPr>
              <a:t>С</a:t>
            </a:r>
            <a:r>
              <a:rPr sz="2000" dirty="0">
                <a:solidFill>
                  <a:srgbClr val="FFFFFF"/>
                </a:solidFill>
                <a:latin typeface="Arial"/>
                <a:cs typeface="Arial"/>
              </a:rPr>
              <a:t>оциальн</a:t>
            </a:r>
            <a:r>
              <a:rPr sz="2000" spc="-5" dirty="0">
                <a:solidFill>
                  <a:srgbClr val="FFFFFF"/>
                </a:solidFill>
                <a:latin typeface="Arial"/>
                <a:cs typeface="Arial"/>
              </a:rPr>
              <a:t>о</a:t>
            </a:r>
            <a:r>
              <a:rPr sz="2000" dirty="0">
                <a:solidFill>
                  <a:srgbClr val="FFFFFF"/>
                </a:solidFill>
                <a:latin typeface="Arial"/>
                <a:cs typeface="Arial"/>
              </a:rPr>
              <a:t>-</a:t>
            </a:r>
            <a:r>
              <a:rPr sz="2000" spc="-5" dirty="0">
                <a:solidFill>
                  <a:srgbClr val="FFFFFF"/>
                </a:solidFill>
                <a:latin typeface="Arial"/>
                <a:cs typeface="Arial"/>
              </a:rPr>
              <a:t>э</a:t>
            </a:r>
            <a:r>
              <a:rPr sz="2000" spc="15" dirty="0">
                <a:solidFill>
                  <a:srgbClr val="FFFFFF"/>
                </a:solidFill>
                <a:latin typeface="Arial"/>
                <a:cs typeface="Arial"/>
              </a:rPr>
              <a:t>к</a:t>
            </a:r>
            <a:r>
              <a:rPr sz="2000" spc="-5" dirty="0">
                <a:solidFill>
                  <a:srgbClr val="FFFFFF"/>
                </a:solidFill>
                <a:latin typeface="Arial"/>
                <a:cs typeface="Arial"/>
              </a:rPr>
              <a:t>о</a:t>
            </a:r>
            <a:r>
              <a:rPr sz="2000" spc="-15" dirty="0">
                <a:solidFill>
                  <a:srgbClr val="FFFFFF"/>
                </a:solidFill>
                <a:latin typeface="Arial"/>
                <a:cs typeface="Arial"/>
              </a:rPr>
              <a:t>н</a:t>
            </a:r>
            <a:r>
              <a:rPr sz="2000" spc="-5" dirty="0">
                <a:solidFill>
                  <a:srgbClr val="FFFFFF"/>
                </a:solidFill>
                <a:latin typeface="Arial"/>
                <a:cs typeface="Arial"/>
              </a:rPr>
              <a:t>ом</a:t>
            </a:r>
            <a:r>
              <a:rPr sz="2000" spc="-15" dirty="0">
                <a:solidFill>
                  <a:srgbClr val="FFFFFF"/>
                </a:solidFill>
                <a:latin typeface="Arial"/>
                <a:cs typeface="Arial"/>
              </a:rPr>
              <a:t>и</a:t>
            </a:r>
            <a:r>
              <a:rPr sz="2000" dirty="0">
                <a:solidFill>
                  <a:srgbClr val="FFFFFF"/>
                </a:solidFill>
                <a:latin typeface="Arial"/>
                <a:cs typeface="Arial"/>
              </a:rPr>
              <a:t>ч</a:t>
            </a:r>
            <a:r>
              <a:rPr sz="2000" spc="-10" dirty="0">
                <a:solidFill>
                  <a:srgbClr val="FFFFFF"/>
                </a:solidFill>
                <a:latin typeface="Arial"/>
                <a:cs typeface="Arial"/>
              </a:rPr>
              <a:t>е</a:t>
            </a:r>
            <a:r>
              <a:rPr sz="2000" dirty="0">
                <a:solidFill>
                  <a:srgbClr val="FFFFFF"/>
                </a:solidFill>
                <a:latin typeface="Arial"/>
                <a:cs typeface="Arial"/>
              </a:rPr>
              <a:t>с</a:t>
            </a:r>
            <a:r>
              <a:rPr sz="2000" spc="25" dirty="0">
                <a:solidFill>
                  <a:srgbClr val="FFFFFF"/>
                </a:solidFill>
                <a:latin typeface="Arial"/>
                <a:cs typeface="Arial"/>
              </a:rPr>
              <a:t>к</a:t>
            </a:r>
            <a:r>
              <a:rPr sz="2000" spc="-15" dirty="0">
                <a:solidFill>
                  <a:srgbClr val="FFFFFF"/>
                </a:solidFill>
                <a:latin typeface="Arial"/>
                <a:cs typeface="Arial"/>
              </a:rPr>
              <a:t>о</a:t>
            </a:r>
            <a:r>
              <a:rPr sz="2000" dirty="0">
                <a:solidFill>
                  <a:srgbClr val="FFFFFF"/>
                </a:solidFill>
                <a:latin typeface="Arial"/>
                <a:cs typeface="Arial"/>
              </a:rPr>
              <a:t>е  </a:t>
            </a:r>
            <a:r>
              <a:rPr sz="2000" spc="-5" dirty="0">
                <a:solidFill>
                  <a:srgbClr val="FFFFFF"/>
                </a:solidFill>
                <a:latin typeface="Arial"/>
                <a:cs typeface="Arial"/>
              </a:rPr>
              <a:t>развитие</a:t>
            </a:r>
            <a:endParaRPr sz="2000">
              <a:latin typeface="Arial"/>
              <a:cs typeface="Arial"/>
            </a:endParaRPr>
          </a:p>
        </p:txBody>
      </p:sp>
      <p:sp>
        <p:nvSpPr>
          <p:cNvPr id="8" name="object 8"/>
          <p:cNvSpPr txBox="1"/>
          <p:nvPr/>
        </p:nvSpPr>
        <p:spPr>
          <a:xfrm>
            <a:off x="284479" y="1306830"/>
            <a:ext cx="1728470" cy="1000760"/>
          </a:xfrm>
          <a:prstGeom prst="rect">
            <a:avLst/>
          </a:prstGeom>
        </p:spPr>
        <p:txBody>
          <a:bodyPr vert="horz" wrap="square" lIns="0" tIns="12065" rIns="0" bIns="0" rtlCol="0">
            <a:spAutoFit/>
          </a:bodyPr>
          <a:lstStyle/>
          <a:p>
            <a:pPr marL="12700" marR="5080" algn="ctr">
              <a:lnSpc>
                <a:spcPct val="100000"/>
              </a:lnSpc>
              <a:spcBef>
                <a:spcPts val="95"/>
              </a:spcBef>
            </a:pPr>
            <a:r>
              <a:rPr sz="1600" b="1" spc="-15" dirty="0">
                <a:solidFill>
                  <a:srgbClr val="007EAC"/>
                </a:solidFill>
                <a:latin typeface="Arial"/>
                <a:cs typeface="Arial"/>
              </a:rPr>
              <a:t>Среднемесячная </a:t>
            </a:r>
            <a:r>
              <a:rPr sz="1600" b="1" spc="-430" dirty="0">
                <a:solidFill>
                  <a:srgbClr val="007EAC"/>
                </a:solidFill>
                <a:latin typeface="Arial"/>
                <a:cs typeface="Arial"/>
              </a:rPr>
              <a:t> </a:t>
            </a:r>
            <a:r>
              <a:rPr sz="1600" b="1" spc="-15" dirty="0">
                <a:solidFill>
                  <a:srgbClr val="007EAC"/>
                </a:solidFill>
                <a:latin typeface="Arial"/>
                <a:cs typeface="Arial"/>
              </a:rPr>
              <a:t>заработная </a:t>
            </a:r>
            <a:r>
              <a:rPr sz="1600" b="1" spc="-10" dirty="0">
                <a:solidFill>
                  <a:srgbClr val="007EAC"/>
                </a:solidFill>
                <a:latin typeface="Arial"/>
                <a:cs typeface="Arial"/>
              </a:rPr>
              <a:t> плата</a:t>
            </a:r>
            <a:endParaRPr sz="1600">
              <a:latin typeface="Arial"/>
              <a:cs typeface="Arial"/>
            </a:endParaRPr>
          </a:p>
          <a:p>
            <a:pPr algn="ctr">
              <a:lnSpc>
                <a:spcPct val="100000"/>
              </a:lnSpc>
            </a:pPr>
            <a:r>
              <a:rPr sz="1600" b="1" spc="-15" dirty="0">
                <a:solidFill>
                  <a:srgbClr val="007EAC"/>
                </a:solidFill>
                <a:latin typeface="Arial"/>
                <a:cs typeface="Arial"/>
              </a:rPr>
              <a:t>работников</a:t>
            </a:r>
            <a:endParaRPr sz="1600">
              <a:latin typeface="Arial"/>
              <a:cs typeface="Arial"/>
            </a:endParaRPr>
          </a:p>
        </p:txBody>
      </p:sp>
      <p:sp>
        <p:nvSpPr>
          <p:cNvPr id="9" name="object 9"/>
          <p:cNvSpPr txBox="1"/>
          <p:nvPr/>
        </p:nvSpPr>
        <p:spPr>
          <a:xfrm>
            <a:off x="2616454" y="1224153"/>
            <a:ext cx="2372995" cy="1016000"/>
          </a:xfrm>
          <a:prstGeom prst="rect">
            <a:avLst/>
          </a:prstGeom>
        </p:spPr>
        <p:txBody>
          <a:bodyPr vert="horz" wrap="square" lIns="0" tIns="12065" rIns="0" bIns="0" rtlCol="0">
            <a:spAutoFit/>
          </a:bodyPr>
          <a:lstStyle/>
          <a:p>
            <a:pPr marL="12700" marR="5080" indent="2540" algn="ctr">
              <a:lnSpc>
                <a:spcPct val="100000"/>
              </a:lnSpc>
              <a:spcBef>
                <a:spcPts val="95"/>
              </a:spcBef>
            </a:pPr>
            <a:r>
              <a:rPr sz="1300" spc="-15" dirty="0">
                <a:solidFill>
                  <a:srgbClr val="007EAC"/>
                </a:solidFill>
                <a:latin typeface="Arial"/>
                <a:cs typeface="Arial"/>
              </a:rPr>
              <a:t>Объем</a:t>
            </a:r>
            <a:r>
              <a:rPr sz="1300" spc="20" dirty="0">
                <a:solidFill>
                  <a:srgbClr val="007EAC"/>
                </a:solidFill>
                <a:latin typeface="Arial"/>
                <a:cs typeface="Arial"/>
              </a:rPr>
              <a:t> </a:t>
            </a:r>
            <a:r>
              <a:rPr sz="1300" spc="-10" dirty="0">
                <a:solidFill>
                  <a:srgbClr val="007EAC"/>
                </a:solidFill>
                <a:latin typeface="Arial"/>
                <a:cs typeface="Arial"/>
              </a:rPr>
              <a:t>отгруженных</a:t>
            </a:r>
            <a:r>
              <a:rPr sz="1300" spc="25" dirty="0">
                <a:solidFill>
                  <a:srgbClr val="007EAC"/>
                </a:solidFill>
                <a:latin typeface="Arial"/>
                <a:cs typeface="Arial"/>
              </a:rPr>
              <a:t> </a:t>
            </a:r>
            <a:r>
              <a:rPr sz="1300" spc="-15" dirty="0">
                <a:solidFill>
                  <a:srgbClr val="007EAC"/>
                </a:solidFill>
                <a:latin typeface="Arial"/>
                <a:cs typeface="Arial"/>
              </a:rPr>
              <a:t>товаров </a:t>
            </a:r>
            <a:r>
              <a:rPr sz="1300" spc="-10" dirty="0">
                <a:solidFill>
                  <a:srgbClr val="007EAC"/>
                </a:solidFill>
                <a:latin typeface="Arial"/>
                <a:cs typeface="Arial"/>
              </a:rPr>
              <a:t> собственного</a:t>
            </a:r>
            <a:r>
              <a:rPr sz="1300" spc="20" dirty="0">
                <a:solidFill>
                  <a:srgbClr val="007EAC"/>
                </a:solidFill>
                <a:latin typeface="Arial"/>
                <a:cs typeface="Arial"/>
              </a:rPr>
              <a:t> </a:t>
            </a:r>
            <a:r>
              <a:rPr sz="1300" spc="-15" dirty="0">
                <a:solidFill>
                  <a:srgbClr val="007EAC"/>
                </a:solidFill>
                <a:latin typeface="Arial"/>
                <a:cs typeface="Arial"/>
              </a:rPr>
              <a:t>производства, </a:t>
            </a:r>
            <a:r>
              <a:rPr sz="1300" spc="-10" dirty="0">
                <a:solidFill>
                  <a:srgbClr val="007EAC"/>
                </a:solidFill>
                <a:latin typeface="Arial"/>
                <a:cs typeface="Arial"/>
              </a:rPr>
              <a:t> выполненных</a:t>
            </a:r>
            <a:r>
              <a:rPr sz="1300" spc="-15" dirty="0">
                <a:solidFill>
                  <a:srgbClr val="007EAC"/>
                </a:solidFill>
                <a:latin typeface="Arial"/>
                <a:cs typeface="Arial"/>
              </a:rPr>
              <a:t> работ</a:t>
            </a:r>
            <a:r>
              <a:rPr sz="1300" spc="15" dirty="0">
                <a:solidFill>
                  <a:srgbClr val="007EAC"/>
                </a:solidFill>
                <a:latin typeface="Arial"/>
                <a:cs typeface="Arial"/>
              </a:rPr>
              <a:t> </a:t>
            </a:r>
            <a:r>
              <a:rPr sz="1300" spc="-5" dirty="0">
                <a:solidFill>
                  <a:srgbClr val="007EAC"/>
                </a:solidFill>
                <a:latin typeface="Arial"/>
                <a:cs typeface="Arial"/>
              </a:rPr>
              <a:t>и</a:t>
            </a:r>
            <a:r>
              <a:rPr sz="1300" dirty="0">
                <a:solidFill>
                  <a:srgbClr val="007EAC"/>
                </a:solidFill>
                <a:latin typeface="Arial"/>
                <a:cs typeface="Arial"/>
              </a:rPr>
              <a:t> </a:t>
            </a:r>
            <a:r>
              <a:rPr sz="1300" spc="-10" dirty="0">
                <a:solidFill>
                  <a:srgbClr val="007EAC"/>
                </a:solidFill>
                <a:latin typeface="Arial"/>
                <a:cs typeface="Arial"/>
              </a:rPr>
              <a:t>услуг</a:t>
            </a:r>
            <a:r>
              <a:rPr sz="1300" spc="15" dirty="0">
                <a:solidFill>
                  <a:srgbClr val="007EAC"/>
                </a:solidFill>
                <a:latin typeface="Arial"/>
                <a:cs typeface="Arial"/>
              </a:rPr>
              <a:t> </a:t>
            </a:r>
            <a:r>
              <a:rPr sz="1300" spc="-10" dirty="0">
                <a:solidFill>
                  <a:srgbClr val="007EAC"/>
                </a:solidFill>
                <a:latin typeface="Arial"/>
                <a:cs typeface="Arial"/>
              </a:rPr>
              <a:t>по </a:t>
            </a:r>
            <a:r>
              <a:rPr sz="1300" spc="-345" dirty="0">
                <a:solidFill>
                  <a:srgbClr val="007EAC"/>
                </a:solidFill>
                <a:latin typeface="Arial"/>
                <a:cs typeface="Arial"/>
              </a:rPr>
              <a:t> </a:t>
            </a:r>
            <a:r>
              <a:rPr sz="1300" spc="-10" dirty="0">
                <a:solidFill>
                  <a:srgbClr val="007EAC"/>
                </a:solidFill>
                <a:latin typeface="Arial"/>
                <a:cs typeface="Arial"/>
              </a:rPr>
              <a:t>всем</a:t>
            </a:r>
            <a:r>
              <a:rPr sz="1300" spc="5" dirty="0">
                <a:solidFill>
                  <a:srgbClr val="007EAC"/>
                </a:solidFill>
                <a:latin typeface="Arial"/>
                <a:cs typeface="Arial"/>
              </a:rPr>
              <a:t> </a:t>
            </a:r>
            <a:r>
              <a:rPr sz="1300" spc="-10" dirty="0">
                <a:solidFill>
                  <a:srgbClr val="007EAC"/>
                </a:solidFill>
                <a:latin typeface="Arial"/>
                <a:cs typeface="Arial"/>
              </a:rPr>
              <a:t>видам</a:t>
            </a:r>
            <a:r>
              <a:rPr sz="1300" spc="20" dirty="0">
                <a:solidFill>
                  <a:srgbClr val="007EAC"/>
                </a:solidFill>
                <a:latin typeface="Arial"/>
                <a:cs typeface="Arial"/>
              </a:rPr>
              <a:t> </a:t>
            </a:r>
            <a:r>
              <a:rPr sz="1300" spc="-5" dirty="0">
                <a:solidFill>
                  <a:srgbClr val="007EAC"/>
                </a:solidFill>
                <a:latin typeface="Arial"/>
                <a:cs typeface="Arial"/>
              </a:rPr>
              <a:t>экономической </a:t>
            </a:r>
            <a:r>
              <a:rPr sz="1300" dirty="0">
                <a:solidFill>
                  <a:srgbClr val="007EAC"/>
                </a:solidFill>
                <a:latin typeface="Arial"/>
                <a:cs typeface="Arial"/>
              </a:rPr>
              <a:t> </a:t>
            </a:r>
            <a:r>
              <a:rPr sz="1300" spc="-15" dirty="0">
                <a:solidFill>
                  <a:srgbClr val="007EAC"/>
                </a:solidFill>
                <a:latin typeface="Arial"/>
                <a:cs typeface="Arial"/>
              </a:rPr>
              <a:t>деятельности</a:t>
            </a:r>
            <a:endParaRPr sz="1300">
              <a:latin typeface="Arial"/>
              <a:cs typeface="Arial"/>
            </a:endParaRPr>
          </a:p>
        </p:txBody>
      </p:sp>
      <p:sp>
        <p:nvSpPr>
          <p:cNvPr id="10" name="object 10"/>
          <p:cNvSpPr txBox="1"/>
          <p:nvPr/>
        </p:nvSpPr>
        <p:spPr>
          <a:xfrm>
            <a:off x="5841872" y="1338453"/>
            <a:ext cx="1135380" cy="848994"/>
          </a:xfrm>
          <a:prstGeom prst="rect">
            <a:avLst/>
          </a:prstGeom>
        </p:spPr>
        <p:txBody>
          <a:bodyPr vert="horz" wrap="square" lIns="0" tIns="12700" rIns="0" bIns="0" rtlCol="0">
            <a:spAutoFit/>
          </a:bodyPr>
          <a:lstStyle/>
          <a:p>
            <a:pPr marL="12700" marR="5080" indent="-635" algn="ctr">
              <a:lnSpc>
                <a:spcPct val="100000"/>
              </a:lnSpc>
              <a:spcBef>
                <a:spcPts val="100"/>
              </a:spcBef>
            </a:pPr>
            <a:r>
              <a:rPr sz="1800" spc="-10" dirty="0">
                <a:solidFill>
                  <a:srgbClr val="007EAC"/>
                </a:solidFill>
                <a:latin typeface="Arial"/>
                <a:cs typeface="Arial"/>
              </a:rPr>
              <a:t>Оборот </a:t>
            </a:r>
            <a:r>
              <a:rPr sz="1800" spc="-5" dirty="0">
                <a:solidFill>
                  <a:srgbClr val="007EAC"/>
                </a:solidFill>
                <a:latin typeface="Arial"/>
                <a:cs typeface="Arial"/>
              </a:rPr>
              <a:t> р</a:t>
            </a:r>
            <a:r>
              <a:rPr sz="1800" spc="-35" dirty="0">
                <a:solidFill>
                  <a:srgbClr val="007EAC"/>
                </a:solidFill>
                <a:latin typeface="Arial"/>
                <a:cs typeface="Arial"/>
              </a:rPr>
              <a:t>о</a:t>
            </a:r>
            <a:r>
              <a:rPr sz="1800" spc="-5" dirty="0">
                <a:solidFill>
                  <a:srgbClr val="007EAC"/>
                </a:solidFill>
                <a:latin typeface="Arial"/>
                <a:cs typeface="Arial"/>
              </a:rPr>
              <a:t>з</a:t>
            </a:r>
            <a:r>
              <a:rPr sz="1800" dirty="0">
                <a:solidFill>
                  <a:srgbClr val="007EAC"/>
                </a:solidFill>
                <a:latin typeface="Arial"/>
                <a:cs typeface="Arial"/>
              </a:rPr>
              <a:t>ничной  </a:t>
            </a:r>
            <a:r>
              <a:rPr sz="1800" spc="-15" dirty="0">
                <a:solidFill>
                  <a:srgbClr val="007EAC"/>
                </a:solidFill>
                <a:latin typeface="Arial"/>
                <a:cs typeface="Arial"/>
              </a:rPr>
              <a:t>торговли</a:t>
            </a:r>
            <a:endParaRPr sz="1800">
              <a:latin typeface="Arial"/>
              <a:cs typeface="Arial"/>
            </a:endParaRPr>
          </a:p>
        </p:txBody>
      </p:sp>
      <p:sp>
        <p:nvSpPr>
          <p:cNvPr id="11" name="object 11"/>
          <p:cNvSpPr txBox="1"/>
          <p:nvPr/>
        </p:nvSpPr>
        <p:spPr>
          <a:xfrm>
            <a:off x="1484757" y="2716784"/>
            <a:ext cx="724535" cy="753745"/>
          </a:xfrm>
          <a:prstGeom prst="rect">
            <a:avLst/>
          </a:prstGeom>
        </p:spPr>
        <p:txBody>
          <a:bodyPr vert="horz" wrap="square" lIns="0" tIns="12700" rIns="0" bIns="0" rtlCol="0">
            <a:spAutoFit/>
          </a:bodyPr>
          <a:lstStyle/>
          <a:p>
            <a:pPr marL="10160" algn="ctr">
              <a:lnSpc>
                <a:spcPts val="2145"/>
              </a:lnSpc>
              <a:spcBef>
                <a:spcPts val="100"/>
              </a:spcBef>
            </a:pPr>
            <a:r>
              <a:rPr lang="ru-RU" spc="-5" dirty="0" smtClean="0">
                <a:latin typeface="Arial"/>
                <a:cs typeface="Arial"/>
              </a:rPr>
              <a:t>81</a:t>
            </a:r>
            <a:r>
              <a:rPr sz="1800" spc="-5" dirty="0" smtClean="0">
                <a:latin typeface="Arial"/>
                <a:cs typeface="Arial"/>
              </a:rPr>
              <a:t>%</a:t>
            </a:r>
            <a:endParaRPr sz="1800" dirty="0">
              <a:latin typeface="Arial"/>
              <a:cs typeface="Arial"/>
            </a:endParaRPr>
          </a:p>
          <a:p>
            <a:pPr marL="12065" marR="5080" indent="-3175" algn="ctr">
              <a:lnSpc>
                <a:spcPts val="1200"/>
              </a:lnSpc>
              <a:spcBef>
                <a:spcPts val="25"/>
              </a:spcBef>
            </a:pPr>
            <a:r>
              <a:rPr sz="1000" spc="-5" dirty="0">
                <a:latin typeface="Arial"/>
                <a:cs typeface="Arial"/>
              </a:rPr>
              <a:t>к </a:t>
            </a:r>
            <a:r>
              <a:rPr sz="1000" spc="-10" dirty="0">
                <a:latin typeface="Arial"/>
                <a:cs typeface="Arial"/>
              </a:rPr>
              <a:t>средне- </a:t>
            </a:r>
            <a:r>
              <a:rPr sz="1000" spc="-5" dirty="0">
                <a:latin typeface="Arial"/>
                <a:cs typeface="Arial"/>
              </a:rPr>
              <a:t> </a:t>
            </a:r>
            <a:r>
              <a:rPr sz="1000" spc="-10" dirty="0">
                <a:latin typeface="Arial"/>
                <a:cs typeface="Arial"/>
              </a:rPr>
              <a:t>о</a:t>
            </a:r>
            <a:r>
              <a:rPr sz="1000" spc="-5" dirty="0">
                <a:latin typeface="Arial"/>
                <a:cs typeface="Arial"/>
              </a:rPr>
              <a:t>б</a:t>
            </a:r>
            <a:r>
              <a:rPr sz="1000" spc="-15" dirty="0">
                <a:latin typeface="Arial"/>
                <a:cs typeface="Arial"/>
              </a:rPr>
              <a:t>л</a:t>
            </a:r>
            <a:r>
              <a:rPr sz="1000" spc="-10" dirty="0">
                <a:latin typeface="Arial"/>
                <a:cs typeface="Arial"/>
              </a:rPr>
              <a:t>а</a:t>
            </a:r>
            <a:r>
              <a:rPr sz="1000" spc="-5" dirty="0">
                <a:latin typeface="Arial"/>
                <a:cs typeface="Arial"/>
              </a:rPr>
              <a:t>стному  </a:t>
            </a:r>
            <a:r>
              <a:rPr sz="1000" spc="-15" dirty="0">
                <a:latin typeface="Arial"/>
                <a:cs typeface="Arial"/>
              </a:rPr>
              <a:t>уровню</a:t>
            </a:r>
            <a:endParaRPr sz="1000" dirty="0">
              <a:latin typeface="Arial"/>
              <a:cs typeface="Arial"/>
            </a:endParaRPr>
          </a:p>
        </p:txBody>
      </p:sp>
      <p:sp>
        <p:nvSpPr>
          <p:cNvPr id="12" name="object 12"/>
          <p:cNvSpPr txBox="1"/>
          <p:nvPr/>
        </p:nvSpPr>
        <p:spPr>
          <a:xfrm>
            <a:off x="145794" y="2746705"/>
            <a:ext cx="1054609" cy="504625"/>
          </a:xfrm>
          <a:prstGeom prst="rect">
            <a:avLst/>
          </a:prstGeom>
        </p:spPr>
        <p:txBody>
          <a:bodyPr vert="horz" wrap="square" lIns="0" tIns="12065" rIns="0" bIns="0" rtlCol="0">
            <a:spAutoFit/>
          </a:bodyPr>
          <a:lstStyle/>
          <a:p>
            <a:pPr marL="170815">
              <a:lnSpc>
                <a:spcPct val="100000"/>
              </a:lnSpc>
              <a:spcBef>
                <a:spcPts val="95"/>
              </a:spcBef>
            </a:pPr>
            <a:r>
              <a:rPr lang="ru-RU" sz="1600" b="1" dirty="0" smtClean="0">
                <a:solidFill>
                  <a:srgbClr val="1F4E79"/>
                </a:solidFill>
                <a:latin typeface="Arial"/>
                <a:cs typeface="Arial"/>
              </a:rPr>
              <a:t>52,536</a:t>
            </a:r>
            <a:endParaRPr sz="1600" dirty="0">
              <a:latin typeface="Arial"/>
              <a:cs typeface="Arial"/>
            </a:endParaRPr>
          </a:p>
          <a:p>
            <a:pPr marL="12700">
              <a:lnSpc>
                <a:spcPct val="100000"/>
              </a:lnSpc>
              <a:spcBef>
                <a:spcPts val="30"/>
              </a:spcBef>
            </a:pPr>
            <a:r>
              <a:rPr sz="1600" dirty="0">
                <a:solidFill>
                  <a:srgbClr val="1F4E79"/>
                </a:solidFill>
                <a:latin typeface="Arial"/>
                <a:cs typeface="Arial"/>
              </a:rPr>
              <a:t>тыс.</a:t>
            </a:r>
            <a:r>
              <a:rPr sz="1600" spc="-80" dirty="0">
                <a:solidFill>
                  <a:srgbClr val="1F4E79"/>
                </a:solidFill>
                <a:latin typeface="Arial"/>
                <a:cs typeface="Arial"/>
              </a:rPr>
              <a:t> </a:t>
            </a:r>
            <a:r>
              <a:rPr sz="1600" spc="-10" dirty="0">
                <a:solidFill>
                  <a:srgbClr val="1F4E79"/>
                </a:solidFill>
                <a:latin typeface="Arial"/>
                <a:cs typeface="Arial"/>
              </a:rPr>
              <a:t>руб.</a:t>
            </a:r>
            <a:endParaRPr sz="1600" dirty="0">
              <a:latin typeface="Arial"/>
              <a:cs typeface="Arial"/>
            </a:endParaRPr>
          </a:p>
        </p:txBody>
      </p:sp>
      <p:sp>
        <p:nvSpPr>
          <p:cNvPr id="13" name="object 13"/>
          <p:cNvSpPr txBox="1"/>
          <p:nvPr/>
        </p:nvSpPr>
        <p:spPr>
          <a:xfrm>
            <a:off x="2892679" y="2698393"/>
            <a:ext cx="1776095" cy="834390"/>
          </a:xfrm>
          <a:prstGeom prst="rect">
            <a:avLst/>
          </a:prstGeom>
        </p:spPr>
        <p:txBody>
          <a:bodyPr vert="horz" wrap="square" lIns="0" tIns="124460" rIns="0" bIns="0" rtlCol="0">
            <a:spAutoFit/>
          </a:bodyPr>
          <a:lstStyle/>
          <a:p>
            <a:pPr marL="12700">
              <a:lnSpc>
                <a:spcPct val="100000"/>
              </a:lnSpc>
              <a:spcBef>
                <a:spcPts val="980"/>
              </a:spcBef>
            </a:pPr>
            <a:r>
              <a:rPr lang="ru-RU" sz="2800" b="1" dirty="0" smtClean="0">
                <a:solidFill>
                  <a:srgbClr val="1F4E79"/>
                </a:solidFill>
                <a:latin typeface="Arial"/>
                <a:cs typeface="Arial"/>
              </a:rPr>
              <a:t>338,8</a:t>
            </a:r>
            <a:r>
              <a:rPr sz="2800" b="1" spc="-50" dirty="0" smtClean="0">
                <a:solidFill>
                  <a:srgbClr val="1F4E79"/>
                </a:solidFill>
                <a:latin typeface="Arial"/>
                <a:cs typeface="Arial"/>
              </a:rPr>
              <a:t> </a:t>
            </a:r>
            <a:r>
              <a:rPr sz="1400" spc="-5" dirty="0">
                <a:solidFill>
                  <a:srgbClr val="1F4E79"/>
                </a:solidFill>
                <a:latin typeface="Arial"/>
                <a:cs typeface="Arial"/>
              </a:rPr>
              <a:t>млн.</a:t>
            </a:r>
            <a:r>
              <a:rPr sz="1400" spc="-35" dirty="0">
                <a:solidFill>
                  <a:srgbClr val="1F4E79"/>
                </a:solidFill>
                <a:latin typeface="Arial"/>
                <a:cs typeface="Arial"/>
              </a:rPr>
              <a:t> </a:t>
            </a:r>
            <a:r>
              <a:rPr sz="1400" spc="-5" dirty="0">
                <a:solidFill>
                  <a:srgbClr val="1F4E79"/>
                </a:solidFill>
                <a:latin typeface="Arial"/>
                <a:cs typeface="Arial"/>
              </a:rPr>
              <a:t>руб.</a:t>
            </a:r>
            <a:endParaRPr sz="1400" dirty="0">
              <a:latin typeface="Arial"/>
              <a:cs typeface="Arial"/>
            </a:endParaRPr>
          </a:p>
          <a:p>
            <a:pPr marL="93345">
              <a:lnSpc>
                <a:spcPct val="100000"/>
              </a:lnSpc>
              <a:spcBef>
                <a:spcPts val="445"/>
              </a:spcBef>
            </a:pPr>
            <a:r>
              <a:rPr lang="ru-RU" sz="1400" spc="-25" dirty="0" smtClean="0">
                <a:solidFill>
                  <a:srgbClr val="006FC0"/>
                </a:solidFill>
                <a:latin typeface="Arial"/>
                <a:cs typeface="Arial"/>
              </a:rPr>
              <a:t> </a:t>
            </a:r>
            <a:endParaRPr sz="1400" dirty="0">
              <a:latin typeface="Arial"/>
              <a:cs typeface="Arial"/>
            </a:endParaRPr>
          </a:p>
        </p:txBody>
      </p:sp>
      <p:sp>
        <p:nvSpPr>
          <p:cNvPr id="14" name="object 14"/>
          <p:cNvSpPr txBox="1"/>
          <p:nvPr/>
        </p:nvSpPr>
        <p:spPr>
          <a:xfrm>
            <a:off x="5516117" y="2709248"/>
            <a:ext cx="1870075" cy="807272"/>
          </a:xfrm>
          <a:prstGeom prst="rect">
            <a:avLst/>
          </a:prstGeom>
        </p:spPr>
        <p:txBody>
          <a:bodyPr vert="horz" wrap="square" lIns="0" tIns="108585" rIns="0" bIns="0" rtlCol="0">
            <a:spAutoFit/>
          </a:bodyPr>
          <a:lstStyle/>
          <a:p>
            <a:pPr marL="12700">
              <a:lnSpc>
                <a:spcPct val="100000"/>
              </a:lnSpc>
              <a:spcBef>
                <a:spcPts val="855"/>
              </a:spcBef>
            </a:pPr>
            <a:r>
              <a:rPr lang="ru-RU" sz="2800" b="1" spc="-5" dirty="0" smtClean="0">
                <a:solidFill>
                  <a:srgbClr val="1F4E79"/>
                </a:solidFill>
                <a:latin typeface="Arial"/>
                <a:cs typeface="Arial"/>
              </a:rPr>
              <a:t>868</a:t>
            </a:r>
            <a:r>
              <a:rPr sz="2800" b="1" spc="-10" dirty="0" smtClean="0">
                <a:solidFill>
                  <a:srgbClr val="1F4E79"/>
                </a:solidFill>
                <a:latin typeface="Arial"/>
                <a:cs typeface="Arial"/>
              </a:rPr>
              <a:t> </a:t>
            </a:r>
            <a:r>
              <a:rPr sz="1400" spc="-5" dirty="0">
                <a:solidFill>
                  <a:srgbClr val="1F4E79"/>
                </a:solidFill>
                <a:latin typeface="Arial"/>
                <a:cs typeface="Arial"/>
              </a:rPr>
              <a:t>млн.</a:t>
            </a:r>
            <a:r>
              <a:rPr sz="1400" spc="-25" dirty="0">
                <a:solidFill>
                  <a:srgbClr val="1F4E79"/>
                </a:solidFill>
                <a:latin typeface="Arial"/>
                <a:cs typeface="Arial"/>
              </a:rPr>
              <a:t> </a:t>
            </a:r>
            <a:r>
              <a:rPr sz="1400" spc="-5" dirty="0">
                <a:solidFill>
                  <a:srgbClr val="1F4E79"/>
                </a:solidFill>
                <a:latin typeface="Arial"/>
                <a:cs typeface="Arial"/>
              </a:rPr>
              <a:t>руб.</a:t>
            </a:r>
            <a:endParaRPr sz="1400" dirty="0">
              <a:latin typeface="Arial"/>
              <a:cs typeface="Arial"/>
            </a:endParaRPr>
          </a:p>
          <a:p>
            <a:pPr marL="50800">
              <a:lnSpc>
                <a:spcPct val="100000"/>
              </a:lnSpc>
              <a:spcBef>
                <a:spcPts val="385"/>
              </a:spcBef>
            </a:pPr>
            <a:r>
              <a:rPr lang="ru-RU" sz="1400" dirty="0" smtClean="0">
                <a:solidFill>
                  <a:srgbClr val="006FC0"/>
                </a:solidFill>
                <a:latin typeface="Arial"/>
                <a:cs typeface="Arial"/>
              </a:rPr>
              <a:t>138%</a:t>
            </a:r>
            <a:r>
              <a:rPr sz="1400" spc="-30" dirty="0" smtClean="0">
                <a:solidFill>
                  <a:srgbClr val="006FC0"/>
                </a:solidFill>
                <a:latin typeface="Arial"/>
                <a:cs typeface="Arial"/>
              </a:rPr>
              <a:t> </a:t>
            </a:r>
            <a:r>
              <a:rPr sz="1400" spc="-40" dirty="0" smtClean="0">
                <a:solidFill>
                  <a:srgbClr val="006FC0"/>
                </a:solidFill>
                <a:latin typeface="Arial"/>
                <a:cs typeface="Arial"/>
              </a:rPr>
              <a:t> </a:t>
            </a:r>
            <a:r>
              <a:rPr sz="1400" dirty="0">
                <a:solidFill>
                  <a:srgbClr val="006FC0"/>
                </a:solidFill>
                <a:latin typeface="Arial"/>
                <a:cs typeface="Arial"/>
              </a:rPr>
              <a:t>к</a:t>
            </a:r>
            <a:r>
              <a:rPr sz="1400" spc="-20" dirty="0">
                <a:solidFill>
                  <a:srgbClr val="006FC0"/>
                </a:solidFill>
                <a:latin typeface="Arial"/>
                <a:cs typeface="Arial"/>
              </a:rPr>
              <a:t> </a:t>
            </a:r>
            <a:r>
              <a:rPr sz="1400" spc="-5" dirty="0" smtClean="0">
                <a:solidFill>
                  <a:srgbClr val="006FC0"/>
                </a:solidFill>
                <a:latin typeface="Arial"/>
                <a:cs typeface="Arial"/>
              </a:rPr>
              <a:t>20</a:t>
            </a:r>
            <a:r>
              <a:rPr lang="ru-RU" sz="1400" spc="-5" dirty="0" smtClean="0">
                <a:solidFill>
                  <a:srgbClr val="006FC0"/>
                </a:solidFill>
                <a:latin typeface="Arial"/>
                <a:cs typeface="Arial"/>
              </a:rPr>
              <a:t>23</a:t>
            </a:r>
            <a:r>
              <a:rPr sz="1400" spc="-35" dirty="0" smtClean="0">
                <a:solidFill>
                  <a:srgbClr val="006FC0"/>
                </a:solidFill>
                <a:latin typeface="Arial"/>
                <a:cs typeface="Arial"/>
              </a:rPr>
              <a:t> </a:t>
            </a:r>
            <a:r>
              <a:rPr sz="1400" spc="-20" dirty="0">
                <a:solidFill>
                  <a:srgbClr val="006FC0"/>
                </a:solidFill>
                <a:latin typeface="Arial"/>
                <a:cs typeface="Arial"/>
              </a:rPr>
              <a:t>году</a:t>
            </a:r>
            <a:endParaRPr sz="1400" dirty="0">
              <a:latin typeface="Arial"/>
              <a:cs typeface="Arial"/>
            </a:endParaRPr>
          </a:p>
        </p:txBody>
      </p:sp>
      <p:grpSp>
        <p:nvGrpSpPr>
          <p:cNvPr id="15" name="object 15"/>
          <p:cNvGrpSpPr/>
          <p:nvPr/>
        </p:nvGrpSpPr>
        <p:grpSpPr>
          <a:xfrm>
            <a:off x="434340" y="3962400"/>
            <a:ext cx="2482850" cy="2592705"/>
            <a:chOff x="434340" y="3962400"/>
            <a:chExt cx="2482850" cy="2592705"/>
          </a:xfrm>
        </p:grpSpPr>
        <p:pic>
          <p:nvPicPr>
            <p:cNvPr id="16" name="object 16"/>
            <p:cNvPicPr/>
            <p:nvPr/>
          </p:nvPicPr>
          <p:blipFill>
            <a:blip r:embed="rId5" cstate="print"/>
            <a:stretch>
              <a:fillRect/>
            </a:stretch>
          </p:blipFill>
          <p:spPr>
            <a:xfrm>
              <a:off x="434340" y="3962400"/>
              <a:ext cx="2482596" cy="2592324"/>
            </a:xfrm>
            <a:prstGeom prst="rect">
              <a:avLst/>
            </a:prstGeom>
          </p:spPr>
        </p:pic>
        <p:pic>
          <p:nvPicPr>
            <p:cNvPr id="17" name="object 17"/>
            <p:cNvPicPr/>
            <p:nvPr/>
          </p:nvPicPr>
          <p:blipFill>
            <a:blip r:embed="rId6" cstate="print"/>
            <a:stretch>
              <a:fillRect/>
            </a:stretch>
          </p:blipFill>
          <p:spPr>
            <a:xfrm>
              <a:off x="586740" y="4274820"/>
              <a:ext cx="850391" cy="847344"/>
            </a:xfrm>
            <a:prstGeom prst="rect">
              <a:avLst/>
            </a:prstGeom>
          </p:spPr>
        </p:pic>
      </p:grpSp>
      <p:sp>
        <p:nvSpPr>
          <p:cNvPr id="18" name="object 18"/>
          <p:cNvSpPr txBox="1"/>
          <p:nvPr/>
        </p:nvSpPr>
        <p:spPr>
          <a:xfrm>
            <a:off x="964793" y="4271264"/>
            <a:ext cx="1766570" cy="2096770"/>
          </a:xfrm>
          <a:prstGeom prst="rect">
            <a:avLst/>
          </a:prstGeom>
        </p:spPr>
        <p:txBody>
          <a:bodyPr vert="horz" wrap="square" lIns="0" tIns="13335" rIns="0" bIns="0" rtlCol="0">
            <a:spAutoFit/>
          </a:bodyPr>
          <a:lstStyle/>
          <a:p>
            <a:pPr marL="670560" marR="5080" indent="175260">
              <a:lnSpc>
                <a:spcPct val="100000"/>
              </a:lnSpc>
              <a:spcBef>
                <a:spcPts val="105"/>
              </a:spcBef>
            </a:pPr>
            <a:r>
              <a:rPr sz="1400" spc="-15" dirty="0">
                <a:solidFill>
                  <a:srgbClr val="007EAC"/>
                </a:solidFill>
                <a:latin typeface="Arial"/>
                <a:cs typeface="Arial"/>
              </a:rPr>
              <a:t>Уровень </a:t>
            </a:r>
            <a:r>
              <a:rPr sz="1400" spc="-10" dirty="0">
                <a:solidFill>
                  <a:srgbClr val="007EAC"/>
                </a:solidFill>
                <a:latin typeface="Arial"/>
                <a:cs typeface="Arial"/>
              </a:rPr>
              <a:t> </a:t>
            </a:r>
            <a:r>
              <a:rPr sz="1400" spc="-15" dirty="0">
                <a:solidFill>
                  <a:srgbClr val="007EAC"/>
                </a:solidFill>
                <a:latin typeface="Arial"/>
                <a:cs typeface="Arial"/>
              </a:rPr>
              <a:t>б</a:t>
            </a:r>
            <a:r>
              <a:rPr sz="1400" spc="-40" dirty="0">
                <a:solidFill>
                  <a:srgbClr val="007EAC"/>
                </a:solidFill>
                <a:latin typeface="Arial"/>
                <a:cs typeface="Arial"/>
              </a:rPr>
              <a:t>е</a:t>
            </a:r>
            <a:r>
              <a:rPr sz="1400" dirty="0">
                <a:solidFill>
                  <a:srgbClr val="007EAC"/>
                </a:solidFill>
                <a:latin typeface="Arial"/>
                <a:cs typeface="Arial"/>
              </a:rPr>
              <a:t>з</a:t>
            </a:r>
            <a:r>
              <a:rPr sz="1400" spc="-5" dirty="0">
                <a:solidFill>
                  <a:srgbClr val="007EAC"/>
                </a:solidFill>
                <a:latin typeface="Arial"/>
                <a:cs typeface="Arial"/>
              </a:rPr>
              <a:t>раб</a:t>
            </a:r>
            <a:r>
              <a:rPr sz="1400" spc="-40" dirty="0">
                <a:solidFill>
                  <a:srgbClr val="007EAC"/>
                </a:solidFill>
                <a:latin typeface="Arial"/>
                <a:cs typeface="Arial"/>
              </a:rPr>
              <a:t>о</a:t>
            </a:r>
            <a:r>
              <a:rPr sz="1400" spc="-10" dirty="0">
                <a:solidFill>
                  <a:srgbClr val="007EAC"/>
                </a:solidFill>
                <a:latin typeface="Arial"/>
                <a:cs typeface="Arial"/>
              </a:rPr>
              <a:t>т</a:t>
            </a:r>
            <a:r>
              <a:rPr sz="1400" spc="-5" dirty="0">
                <a:solidFill>
                  <a:srgbClr val="007EAC"/>
                </a:solidFill>
                <a:latin typeface="Arial"/>
                <a:cs typeface="Arial"/>
              </a:rPr>
              <a:t>и</a:t>
            </a:r>
            <a:r>
              <a:rPr sz="1400" dirty="0">
                <a:solidFill>
                  <a:srgbClr val="007EAC"/>
                </a:solidFill>
                <a:latin typeface="Arial"/>
                <a:cs typeface="Arial"/>
              </a:rPr>
              <a:t>цы</a:t>
            </a:r>
            <a:endParaRPr sz="1400" dirty="0">
              <a:latin typeface="Arial"/>
              <a:cs typeface="Arial"/>
            </a:endParaRPr>
          </a:p>
          <a:p>
            <a:pPr marL="768350">
              <a:lnSpc>
                <a:spcPct val="100000"/>
              </a:lnSpc>
              <a:spcBef>
                <a:spcPts val="1185"/>
              </a:spcBef>
            </a:pPr>
            <a:r>
              <a:rPr lang="ru-RU" sz="2000" b="1" spc="5" dirty="0" smtClean="0">
                <a:solidFill>
                  <a:srgbClr val="1F4E79"/>
                </a:solidFill>
                <a:latin typeface="Arial"/>
                <a:cs typeface="Arial"/>
              </a:rPr>
              <a:t>0,44</a:t>
            </a:r>
            <a:r>
              <a:rPr sz="2000" b="1" spc="5" dirty="0" smtClean="0">
                <a:solidFill>
                  <a:srgbClr val="1F4E79"/>
                </a:solidFill>
                <a:latin typeface="Arial"/>
                <a:cs typeface="Arial"/>
              </a:rPr>
              <a:t>%</a:t>
            </a:r>
            <a:endParaRPr sz="2000" dirty="0">
              <a:latin typeface="Arial"/>
              <a:cs typeface="Arial"/>
            </a:endParaRPr>
          </a:p>
          <a:p>
            <a:pPr marL="12065" marR="347345" indent="-635" algn="ctr">
              <a:lnSpc>
                <a:spcPct val="100000"/>
              </a:lnSpc>
              <a:spcBef>
                <a:spcPts val="930"/>
              </a:spcBef>
            </a:pPr>
            <a:r>
              <a:rPr sz="1400" spc="-5" dirty="0">
                <a:solidFill>
                  <a:srgbClr val="007EAC"/>
                </a:solidFill>
                <a:latin typeface="Arial"/>
                <a:cs typeface="Arial"/>
              </a:rPr>
              <a:t>Численность </a:t>
            </a:r>
            <a:r>
              <a:rPr sz="1400" dirty="0">
                <a:solidFill>
                  <a:srgbClr val="007EAC"/>
                </a:solidFill>
                <a:latin typeface="Arial"/>
                <a:cs typeface="Arial"/>
              </a:rPr>
              <a:t> т</a:t>
            </a:r>
            <a:r>
              <a:rPr sz="1400" spc="-15" dirty="0">
                <a:solidFill>
                  <a:srgbClr val="007EAC"/>
                </a:solidFill>
                <a:latin typeface="Arial"/>
                <a:cs typeface="Arial"/>
              </a:rPr>
              <a:t>р</a:t>
            </a:r>
            <a:r>
              <a:rPr sz="1400" spc="-70" dirty="0">
                <a:solidFill>
                  <a:srgbClr val="007EAC"/>
                </a:solidFill>
                <a:latin typeface="Arial"/>
                <a:cs typeface="Arial"/>
              </a:rPr>
              <a:t>у</a:t>
            </a:r>
            <a:r>
              <a:rPr sz="1400" spc="-5" dirty="0">
                <a:solidFill>
                  <a:srgbClr val="007EAC"/>
                </a:solidFill>
                <a:latin typeface="Arial"/>
                <a:cs typeface="Arial"/>
              </a:rPr>
              <a:t>доспо</a:t>
            </a:r>
            <a:r>
              <a:rPr sz="1400" spc="10" dirty="0">
                <a:solidFill>
                  <a:srgbClr val="007EAC"/>
                </a:solidFill>
                <a:latin typeface="Arial"/>
                <a:cs typeface="Arial"/>
              </a:rPr>
              <a:t>с</a:t>
            </a:r>
            <a:r>
              <a:rPr sz="1400" spc="-5" dirty="0">
                <a:solidFill>
                  <a:srgbClr val="007EAC"/>
                </a:solidFill>
                <a:latin typeface="Arial"/>
                <a:cs typeface="Arial"/>
              </a:rPr>
              <a:t>обно</a:t>
            </a:r>
            <a:r>
              <a:rPr sz="1400" spc="-30" dirty="0">
                <a:solidFill>
                  <a:srgbClr val="007EAC"/>
                </a:solidFill>
                <a:latin typeface="Arial"/>
                <a:cs typeface="Arial"/>
              </a:rPr>
              <a:t>г</a:t>
            </a:r>
            <a:r>
              <a:rPr sz="1400" dirty="0">
                <a:solidFill>
                  <a:srgbClr val="007EAC"/>
                </a:solidFill>
                <a:latin typeface="Arial"/>
                <a:cs typeface="Arial"/>
              </a:rPr>
              <a:t>о  </a:t>
            </a:r>
            <a:r>
              <a:rPr sz="1400" spc="-10" dirty="0">
                <a:solidFill>
                  <a:srgbClr val="007EAC"/>
                </a:solidFill>
                <a:latin typeface="Arial"/>
                <a:cs typeface="Arial"/>
              </a:rPr>
              <a:t>населения</a:t>
            </a:r>
            <a:endParaRPr sz="1400" dirty="0">
              <a:latin typeface="Arial"/>
              <a:cs typeface="Arial"/>
            </a:endParaRPr>
          </a:p>
          <a:p>
            <a:pPr marR="321945" algn="ctr">
              <a:lnSpc>
                <a:spcPct val="100000"/>
              </a:lnSpc>
              <a:spcBef>
                <a:spcPts val="985"/>
              </a:spcBef>
              <a:tabLst>
                <a:tab pos="774065" algn="l"/>
              </a:tabLst>
            </a:pPr>
            <a:r>
              <a:rPr lang="ru-RU" sz="2000" b="1" dirty="0" smtClean="0">
                <a:solidFill>
                  <a:srgbClr val="1F4E79"/>
                </a:solidFill>
                <a:latin typeface="Arial"/>
                <a:cs typeface="Arial"/>
              </a:rPr>
              <a:t>7096</a:t>
            </a:r>
            <a:r>
              <a:rPr sz="2000" b="1" dirty="0">
                <a:solidFill>
                  <a:srgbClr val="1F4E79"/>
                </a:solidFill>
                <a:latin typeface="Arial"/>
                <a:cs typeface="Arial"/>
              </a:rPr>
              <a:t>	чел.</a:t>
            </a:r>
            <a:endParaRPr sz="2000" dirty="0">
              <a:latin typeface="Arial"/>
              <a:cs typeface="Arial"/>
            </a:endParaRPr>
          </a:p>
        </p:txBody>
      </p:sp>
      <p:sp>
        <p:nvSpPr>
          <p:cNvPr id="19" name="object 19"/>
          <p:cNvSpPr txBox="1"/>
          <p:nvPr/>
        </p:nvSpPr>
        <p:spPr>
          <a:xfrm>
            <a:off x="3271773" y="3860038"/>
            <a:ext cx="23717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58C0D4"/>
                </a:solidFill>
                <a:latin typeface="Arial"/>
                <a:cs typeface="Arial"/>
              </a:rPr>
              <a:t>Динамика</a:t>
            </a:r>
            <a:r>
              <a:rPr sz="1800" spc="-35" dirty="0">
                <a:solidFill>
                  <a:srgbClr val="58C0D4"/>
                </a:solidFill>
                <a:latin typeface="Arial"/>
                <a:cs typeface="Arial"/>
              </a:rPr>
              <a:t> </a:t>
            </a:r>
            <a:r>
              <a:rPr sz="1800" spc="-10" dirty="0">
                <a:solidFill>
                  <a:srgbClr val="58C0D4"/>
                </a:solidFill>
                <a:latin typeface="Arial"/>
                <a:cs typeface="Arial"/>
              </a:rPr>
              <a:t>отчислений</a:t>
            </a:r>
            <a:endParaRPr sz="1800">
              <a:latin typeface="Arial"/>
              <a:cs typeface="Arial"/>
            </a:endParaRPr>
          </a:p>
        </p:txBody>
      </p:sp>
      <p:pic>
        <p:nvPicPr>
          <p:cNvPr id="20" name="object 20"/>
          <p:cNvPicPr/>
          <p:nvPr/>
        </p:nvPicPr>
        <p:blipFill>
          <a:blip r:embed="rId7" cstate="print"/>
          <a:stretch>
            <a:fillRect/>
          </a:stretch>
        </p:blipFill>
        <p:spPr>
          <a:xfrm>
            <a:off x="3044951" y="4213860"/>
            <a:ext cx="3892296" cy="50291"/>
          </a:xfrm>
          <a:prstGeom prst="rect">
            <a:avLst/>
          </a:prstGeom>
        </p:spPr>
      </p:pic>
      <p:pic>
        <p:nvPicPr>
          <p:cNvPr id="21" name="object 21"/>
          <p:cNvPicPr/>
          <p:nvPr/>
        </p:nvPicPr>
        <p:blipFill>
          <a:blip r:embed="rId8" cstate="print"/>
          <a:stretch>
            <a:fillRect/>
          </a:stretch>
        </p:blipFill>
        <p:spPr>
          <a:xfrm>
            <a:off x="3182111" y="4360164"/>
            <a:ext cx="1319784" cy="326136"/>
          </a:xfrm>
          <a:prstGeom prst="rect">
            <a:avLst/>
          </a:prstGeom>
        </p:spPr>
      </p:pic>
      <p:pic>
        <p:nvPicPr>
          <p:cNvPr id="22" name="object 22"/>
          <p:cNvPicPr/>
          <p:nvPr/>
        </p:nvPicPr>
        <p:blipFill>
          <a:blip r:embed="rId8" cstate="print"/>
          <a:stretch>
            <a:fillRect/>
          </a:stretch>
        </p:blipFill>
        <p:spPr>
          <a:xfrm>
            <a:off x="3185160" y="5030724"/>
            <a:ext cx="1321308" cy="326136"/>
          </a:xfrm>
          <a:prstGeom prst="rect">
            <a:avLst/>
          </a:prstGeom>
        </p:spPr>
      </p:pic>
      <p:pic>
        <p:nvPicPr>
          <p:cNvPr id="23" name="object 23"/>
          <p:cNvPicPr/>
          <p:nvPr/>
        </p:nvPicPr>
        <p:blipFill>
          <a:blip r:embed="rId8" cstate="print"/>
          <a:stretch>
            <a:fillRect/>
          </a:stretch>
        </p:blipFill>
        <p:spPr>
          <a:xfrm>
            <a:off x="3185160" y="5705855"/>
            <a:ext cx="1321308" cy="327660"/>
          </a:xfrm>
          <a:prstGeom prst="rect">
            <a:avLst/>
          </a:prstGeom>
        </p:spPr>
      </p:pic>
      <p:sp>
        <p:nvSpPr>
          <p:cNvPr id="24" name="object 24"/>
          <p:cNvSpPr txBox="1"/>
          <p:nvPr/>
        </p:nvSpPr>
        <p:spPr>
          <a:xfrm>
            <a:off x="3205098" y="4245329"/>
            <a:ext cx="1424940" cy="1036319"/>
          </a:xfrm>
          <a:prstGeom prst="rect">
            <a:avLst/>
          </a:prstGeom>
        </p:spPr>
        <p:txBody>
          <a:bodyPr vert="horz" wrap="square" lIns="0" tIns="144145" rIns="0" bIns="0" rtlCol="0">
            <a:spAutoFit/>
          </a:bodyPr>
          <a:lstStyle/>
          <a:p>
            <a:pPr marL="187325">
              <a:lnSpc>
                <a:spcPct val="100000"/>
              </a:lnSpc>
              <a:spcBef>
                <a:spcPts val="1135"/>
              </a:spcBef>
            </a:pPr>
            <a:r>
              <a:rPr sz="1600" b="1" spc="-5" dirty="0" smtClean="0">
                <a:solidFill>
                  <a:srgbClr val="FFFFFF"/>
                </a:solidFill>
                <a:latin typeface="Arial"/>
                <a:cs typeface="Arial"/>
              </a:rPr>
              <a:t>20</a:t>
            </a:r>
            <a:r>
              <a:rPr lang="ru-RU" sz="1600" b="1" spc="-5" dirty="0" smtClean="0">
                <a:solidFill>
                  <a:srgbClr val="FFFFFF"/>
                </a:solidFill>
                <a:latin typeface="Arial"/>
                <a:cs typeface="Arial"/>
              </a:rPr>
              <a:t>23</a:t>
            </a:r>
            <a:r>
              <a:rPr sz="1600" b="1" spc="-40" dirty="0" smtClean="0">
                <a:solidFill>
                  <a:srgbClr val="FFFFFF"/>
                </a:solidFill>
                <a:latin typeface="Arial"/>
                <a:cs typeface="Arial"/>
              </a:rPr>
              <a:t> </a:t>
            </a:r>
            <a:r>
              <a:rPr sz="1600" b="1" spc="-25" dirty="0">
                <a:solidFill>
                  <a:srgbClr val="FFFFFF"/>
                </a:solidFill>
                <a:latin typeface="Arial"/>
                <a:cs typeface="Arial"/>
              </a:rPr>
              <a:t>год</a:t>
            </a:r>
            <a:endParaRPr sz="1600" dirty="0">
              <a:latin typeface="Arial"/>
              <a:cs typeface="Arial"/>
            </a:endParaRPr>
          </a:p>
          <a:p>
            <a:pPr marL="12700">
              <a:lnSpc>
                <a:spcPct val="100000"/>
              </a:lnSpc>
              <a:spcBef>
                <a:spcPts val="925"/>
              </a:spcBef>
            </a:pPr>
            <a:r>
              <a:rPr sz="1400" b="1" spc="-15" dirty="0">
                <a:solidFill>
                  <a:srgbClr val="007EAC"/>
                </a:solidFill>
                <a:latin typeface="Arial"/>
                <a:cs typeface="Arial"/>
              </a:rPr>
              <a:t>Объем</a:t>
            </a:r>
            <a:r>
              <a:rPr sz="1400" b="1" spc="-45" dirty="0">
                <a:solidFill>
                  <a:srgbClr val="007EAC"/>
                </a:solidFill>
                <a:latin typeface="Arial"/>
                <a:cs typeface="Arial"/>
              </a:rPr>
              <a:t> </a:t>
            </a:r>
            <a:r>
              <a:rPr sz="1400" b="1" spc="-20" dirty="0">
                <a:solidFill>
                  <a:srgbClr val="007EAC"/>
                </a:solidFill>
                <a:latin typeface="Arial"/>
                <a:cs typeface="Arial"/>
              </a:rPr>
              <a:t>доходов</a:t>
            </a:r>
            <a:endParaRPr sz="1400" dirty="0">
              <a:latin typeface="Arial"/>
              <a:cs typeface="Arial"/>
            </a:endParaRPr>
          </a:p>
          <a:p>
            <a:pPr marL="78105">
              <a:lnSpc>
                <a:spcPct val="100000"/>
              </a:lnSpc>
              <a:spcBef>
                <a:spcPts val="955"/>
              </a:spcBef>
            </a:pPr>
            <a:r>
              <a:rPr lang="ru-RU" sz="1200" b="1" spc="-55" dirty="0" smtClean="0">
                <a:solidFill>
                  <a:srgbClr val="FFFFFF"/>
                </a:solidFill>
                <a:latin typeface="Arial"/>
                <a:cs typeface="Arial"/>
              </a:rPr>
              <a:t>530,4</a:t>
            </a:r>
            <a:r>
              <a:rPr sz="1200" b="1" spc="-55" dirty="0" smtClean="0">
                <a:solidFill>
                  <a:srgbClr val="FFFFFF"/>
                </a:solidFill>
                <a:latin typeface="Arial"/>
                <a:cs typeface="Arial"/>
              </a:rPr>
              <a:t> </a:t>
            </a:r>
            <a:r>
              <a:rPr sz="1200" b="1" spc="-5" dirty="0">
                <a:solidFill>
                  <a:srgbClr val="FFFFFF"/>
                </a:solidFill>
                <a:latin typeface="Arial"/>
                <a:cs typeface="Arial"/>
              </a:rPr>
              <a:t>млн.</a:t>
            </a:r>
            <a:r>
              <a:rPr sz="1200" b="1" spc="-10" dirty="0">
                <a:solidFill>
                  <a:srgbClr val="FFFFFF"/>
                </a:solidFill>
                <a:latin typeface="Arial"/>
                <a:cs typeface="Arial"/>
              </a:rPr>
              <a:t> </a:t>
            </a:r>
            <a:r>
              <a:rPr sz="1200" b="1" spc="-15" dirty="0">
                <a:solidFill>
                  <a:srgbClr val="FFFFFF"/>
                </a:solidFill>
                <a:latin typeface="Arial"/>
                <a:cs typeface="Arial"/>
              </a:rPr>
              <a:t>руб.</a:t>
            </a:r>
            <a:endParaRPr sz="1200" dirty="0">
              <a:latin typeface="Arial"/>
              <a:cs typeface="Arial"/>
            </a:endParaRPr>
          </a:p>
        </p:txBody>
      </p:sp>
      <p:pic>
        <p:nvPicPr>
          <p:cNvPr id="25" name="object 25"/>
          <p:cNvPicPr/>
          <p:nvPr/>
        </p:nvPicPr>
        <p:blipFill>
          <a:blip r:embed="rId8" cstate="print"/>
          <a:stretch>
            <a:fillRect/>
          </a:stretch>
        </p:blipFill>
        <p:spPr>
          <a:xfrm>
            <a:off x="4689347" y="4364736"/>
            <a:ext cx="2061972" cy="326136"/>
          </a:xfrm>
          <a:prstGeom prst="rect">
            <a:avLst/>
          </a:prstGeom>
        </p:spPr>
      </p:pic>
      <p:pic>
        <p:nvPicPr>
          <p:cNvPr id="26" name="object 26"/>
          <p:cNvPicPr/>
          <p:nvPr/>
        </p:nvPicPr>
        <p:blipFill>
          <a:blip r:embed="rId9" cstate="print"/>
          <a:stretch>
            <a:fillRect/>
          </a:stretch>
        </p:blipFill>
        <p:spPr>
          <a:xfrm>
            <a:off x="4710809" y="5030724"/>
            <a:ext cx="2057399" cy="326136"/>
          </a:xfrm>
          <a:prstGeom prst="rect">
            <a:avLst/>
          </a:prstGeom>
        </p:spPr>
      </p:pic>
      <p:pic>
        <p:nvPicPr>
          <p:cNvPr id="27" name="object 27"/>
          <p:cNvPicPr/>
          <p:nvPr/>
        </p:nvPicPr>
        <p:blipFill>
          <a:blip r:embed="rId9" cstate="print"/>
          <a:stretch>
            <a:fillRect/>
          </a:stretch>
        </p:blipFill>
        <p:spPr>
          <a:xfrm>
            <a:off x="4706111" y="5701284"/>
            <a:ext cx="2057399" cy="327659"/>
          </a:xfrm>
          <a:prstGeom prst="rect">
            <a:avLst/>
          </a:prstGeom>
        </p:spPr>
      </p:pic>
      <p:sp>
        <p:nvSpPr>
          <p:cNvPr id="28" name="object 28"/>
          <p:cNvSpPr txBox="1"/>
          <p:nvPr/>
        </p:nvSpPr>
        <p:spPr>
          <a:xfrm>
            <a:off x="3205098" y="5419090"/>
            <a:ext cx="1511300" cy="54038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7EAC"/>
                </a:solidFill>
                <a:latin typeface="Arial"/>
                <a:cs typeface="Arial"/>
              </a:rPr>
              <a:t>Объем</a:t>
            </a:r>
            <a:r>
              <a:rPr sz="1400" b="1" spc="-65" dirty="0">
                <a:solidFill>
                  <a:srgbClr val="007EAC"/>
                </a:solidFill>
                <a:latin typeface="Arial"/>
                <a:cs typeface="Arial"/>
              </a:rPr>
              <a:t> </a:t>
            </a:r>
            <a:r>
              <a:rPr sz="1400" b="1" spc="-15" dirty="0">
                <a:solidFill>
                  <a:srgbClr val="007EAC"/>
                </a:solidFill>
                <a:latin typeface="Arial"/>
                <a:cs typeface="Arial"/>
              </a:rPr>
              <a:t>расходов</a:t>
            </a:r>
            <a:endParaRPr sz="1400" dirty="0">
              <a:latin typeface="Arial"/>
              <a:cs typeface="Arial"/>
            </a:endParaRPr>
          </a:p>
          <a:p>
            <a:pPr marL="68580">
              <a:lnSpc>
                <a:spcPct val="100000"/>
              </a:lnSpc>
              <a:spcBef>
                <a:spcPts val="935"/>
              </a:spcBef>
            </a:pPr>
            <a:r>
              <a:rPr lang="ru-RU" sz="1200" b="1" spc="-40" dirty="0" smtClean="0">
                <a:solidFill>
                  <a:srgbClr val="FFFFFF"/>
                </a:solidFill>
                <a:latin typeface="Arial"/>
                <a:cs typeface="Arial"/>
              </a:rPr>
              <a:t>431,2</a:t>
            </a:r>
            <a:r>
              <a:rPr sz="1200" b="1" spc="-40" dirty="0" smtClean="0">
                <a:solidFill>
                  <a:srgbClr val="FFFFFF"/>
                </a:solidFill>
                <a:latin typeface="Arial"/>
                <a:cs typeface="Arial"/>
              </a:rPr>
              <a:t> </a:t>
            </a:r>
            <a:r>
              <a:rPr sz="1200" b="1" spc="-5" dirty="0">
                <a:solidFill>
                  <a:srgbClr val="FFFFFF"/>
                </a:solidFill>
                <a:latin typeface="Arial"/>
                <a:cs typeface="Arial"/>
              </a:rPr>
              <a:t>млн.</a:t>
            </a:r>
            <a:r>
              <a:rPr sz="1200" b="1" spc="-10" dirty="0">
                <a:solidFill>
                  <a:srgbClr val="FFFFFF"/>
                </a:solidFill>
                <a:latin typeface="Arial"/>
                <a:cs typeface="Arial"/>
              </a:rPr>
              <a:t> </a:t>
            </a:r>
            <a:r>
              <a:rPr sz="1200" b="1" spc="-15" dirty="0">
                <a:solidFill>
                  <a:srgbClr val="FFFFFF"/>
                </a:solidFill>
                <a:latin typeface="Arial"/>
                <a:cs typeface="Arial"/>
              </a:rPr>
              <a:t>руб.</a:t>
            </a:r>
            <a:endParaRPr sz="1200" dirty="0">
              <a:latin typeface="Arial"/>
              <a:cs typeface="Arial"/>
            </a:endParaRPr>
          </a:p>
        </p:txBody>
      </p:sp>
      <p:sp>
        <p:nvSpPr>
          <p:cNvPr id="29" name="object 29"/>
          <p:cNvSpPr txBox="1"/>
          <p:nvPr/>
        </p:nvSpPr>
        <p:spPr>
          <a:xfrm>
            <a:off x="5282946" y="4388612"/>
            <a:ext cx="862965" cy="258404"/>
          </a:xfrm>
          <a:prstGeom prst="rect">
            <a:avLst/>
          </a:prstGeom>
        </p:spPr>
        <p:txBody>
          <a:bodyPr vert="horz" wrap="square" lIns="0" tIns="12065" rIns="0" bIns="0" rtlCol="0">
            <a:spAutoFit/>
          </a:bodyPr>
          <a:lstStyle/>
          <a:p>
            <a:pPr marL="12700">
              <a:lnSpc>
                <a:spcPct val="100000"/>
              </a:lnSpc>
              <a:spcBef>
                <a:spcPts val="95"/>
              </a:spcBef>
            </a:pPr>
            <a:r>
              <a:rPr sz="1600" b="1" spc="-5" smtClean="0">
                <a:solidFill>
                  <a:srgbClr val="FFFFFF"/>
                </a:solidFill>
                <a:latin typeface="Arial"/>
                <a:cs typeface="Arial"/>
              </a:rPr>
              <a:t>20</a:t>
            </a:r>
            <a:r>
              <a:rPr lang="ru-RU" sz="1600" b="1" spc="-5" dirty="0" smtClean="0">
                <a:solidFill>
                  <a:srgbClr val="FFFFFF"/>
                </a:solidFill>
                <a:latin typeface="Arial"/>
                <a:cs typeface="Arial"/>
              </a:rPr>
              <a:t>24</a:t>
            </a:r>
            <a:r>
              <a:rPr sz="1600" b="1" spc="-70" smtClean="0">
                <a:solidFill>
                  <a:srgbClr val="FFFFFF"/>
                </a:solidFill>
                <a:latin typeface="Arial"/>
                <a:cs typeface="Arial"/>
              </a:rPr>
              <a:t> </a:t>
            </a:r>
            <a:r>
              <a:rPr sz="1600" b="1" spc="-25" dirty="0">
                <a:solidFill>
                  <a:srgbClr val="FFFFFF"/>
                </a:solidFill>
                <a:latin typeface="Arial"/>
                <a:cs typeface="Arial"/>
              </a:rPr>
              <a:t>год</a:t>
            </a:r>
            <a:endParaRPr sz="1600" dirty="0">
              <a:latin typeface="Arial"/>
              <a:cs typeface="Arial"/>
            </a:endParaRPr>
          </a:p>
        </p:txBody>
      </p:sp>
      <p:sp>
        <p:nvSpPr>
          <p:cNvPr id="30" name="object 30"/>
          <p:cNvSpPr txBox="1"/>
          <p:nvPr/>
        </p:nvSpPr>
        <p:spPr>
          <a:xfrm>
            <a:off x="4832729" y="5068316"/>
            <a:ext cx="1735075" cy="228268"/>
          </a:xfrm>
          <a:prstGeom prst="rect">
            <a:avLst/>
          </a:prstGeom>
        </p:spPr>
        <p:txBody>
          <a:bodyPr vert="horz" wrap="square" lIns="0" tIns="12700" rIns="0" bIns="0" rtlCol="0">
            <a:spAutoFit/>
          </a:bodyPr>
          <a:lstStyle/>
          <a:p>
            <a:pPr marL="12700">
              <a:lnSpc>
                <a:spcPct val="100000"/>
              </a:lnSpc>
              <a:spcBef>
                <a:spcPts val="100"/>
              </a:spcBef>
              <a:tabLst>
                <a:tab pos="165100" algn="l"/>
              </a:tabLst>
            </a:pPr>
            <a:r>
              <a:rPr lang="ru-RU" sz="1400" b="1" smtClean="0">
                <a:solidFill>
                  <a:srgbClr val="FFFFFF"/>
                </a:solidFill>
                <a:latin typeface="Arial"/>
                <a:cs typeface="Arial"/>
              </a:rPr>
              <a:t>1133,9</a:t>
            </a:r>
            <a:r>
              <a:rPr sz="1400" b="1" spc="-40" smtClean="0">
                <a:solidFill>
                  <a:srgbClr val="FFFFFF"/>
                </a:solidFill>
                <a:latin typeface="Arial"/>
                <a:cs typeface="Arial"/>
              </a:rPr>
              <a:t> </a:t>
            </a:r>
            <a:r>
              <a:rPr sz="1400" b="1" spc="-5" dirty="0">
                <a:solidFill>
                  <a:srgbClr val="FFFFFF"/>
                </a:solidFill>
                <a:latin typeface="Arial"/>
                <a:cs typeface="Arial"/>
              </a:rPr>
              <a:t>млн.</a:t>
            </a:r>
            <a:r>
              <a:rPr sz="1400" b="1" spc="-30" dirty="0">
                <a:solidFill>
                  <a:srgbClr val="FFFFFF"/>
                </a:solidFill>
                <a:latin typeface="Arial"/>
                <a:cs typeface="Arial"/>
              </a:rPr>
              <a:t> </a:t>
            </a:r>
            <a:r>
              <a:rPr sz="1400" b="1" spc="-20" dirty="0" err="1" smtClean="0">
                <a:solidFill>
                  <a:srgbClr val="FFFFFF"/>
                </a:solidFill>
                <a:latin typeface="Arial"/>
                <a:cs typeface="Arial"/>
              </a:rPr>
              <a:t>руб</a:t>
            </a:r>
            <a:r>
              <a:rPr sz="1400" b="1" spc="-20" dirty="0">
                <a:solidFill>
                  <a:srgbClr val="FFFFFF"/>
                </a:solidFill>
                <a:latin typeface="Arial"/>
                <a:cs typeface="Arial"/>
              </a:rPr>
              <a:t>.</a:t>
            </a:r>
            <a:endParaRPr sz="1400" dirty="0">
              <a:latin typeface="Arial"/>
              <a:cs typeface="Arial"/>
            </a:endParaRPr>
          </a:p>
        </p:txBody>
      </p:sp>
      <p:sp>
        <p:nvSpPr>
          <p:cNvPr id="31" name="object 31"/>
          <p:cNvSpPr txBox="1"/>
          <p:nvPr/>
        </p:nvSpPr>
        <p:spPr>
          <a:xfrm>
            <a:off x="4832729" y="5740146"/>
            <a:ext cx="1721995" cy="228268"/>
          </a:xfrm>
          <a:prstGeom prst="rect">
            <a:avLst/>
          </a:prstGeom>
        </p:spPr>
        <p:txBody>
          <a:bodyPr vert="horz" wrap="square" lIns="0" tIns="12700" rIns="0" bIns="0" rtlCol="0">
            <a:spAutoFit/>
          </a:bodyPr>
          <a:lstStyle/>
          <a:p>
            <a:pPr marL="12700">
              <a:lnSpc>
                <a:spcPct val="100000"/>
              </a:lnSpc>
              <a:spcBef>
                <a:spcPts val="100"/>
              </a:spcBef>
              <a:tabLst>
                <a:tab pos="165100" algn="l"/>
              </a:tabLst>
            </a:pPr>
            <a:r>
              <a:rPr lang="ru-RU" sz="1400" b="1" smtClean="0">
                <a:solidFill>
                  <a:srgbClr val="FFFFFF"/>
                </a:solidFill>
                <a:latin typeface="Arial"/>
                <a:cs typeface="Arial"/>
              </a:rPr>
              <a:t>1041,9</a:t>
            </a:r>
            <a:r>
              <a:rPr sz="1400" b="1" spc="-45" smtClean="0">
                <a:solidFill>
                  <a:srgbClr val="FFFFFF"/>
                </a:solidFill>
                <a:latin typeface="Arial"/>
                <a:cs typeface="Arial"/>
              </a:rPr>
              <a:t> </a:t>
            </a:r>
            <a:r>
              <a:rPr sz="1400" b="1" spc="-5" dirty="0">
                <a:solidFill>
                  <a:srgbClr val="FFFFFF"/>
                </a:solidFill>
                <a:latin typeface="Arial"/>
                <a:cs typeface="Arial"/>
              </a:rPr>
              <a:t>млн.</a:t>
            </a:r>
            <a:r>
              <a:rPr sz="1400" b="1" spc="-35" dirty="0">
                <a:solidFill>
                  <a:srgbClr val="FFFFFF"/>
                </a:solidFill>
                <a:latin typeface="Arial"/>
                <a:cs typeface="Arial"/>
              </a:rPr>
              <a:t> </a:t>
            </a:r>
            <a:r>
              <a:rPr sz="1400" b="1" spc="-20" dirty="0">
                <a:solidFill>
                  <a:srgbClr val="FFFFFF"/>
                </a:solidFill>
                <a:latin typeface="Arial"/>
                <a:cs typeface="Arial"/>
              </a:rPr>
              <a:t>руб.</a:t>
            </a:r>
            <a:endParaRPr sz="1400" dirty="0">
              <a:latin typeface="Arial"/>
              <a:cs typeface="Arial"/>
            </a:endParaRPr>
          </a:p>
        </p:txBody>
      </p:sp>
      <p:sp>
        <p:nvSpPr>
          <p:cNvPr id="32" name="object 32"/>
          <p:cNvSpPr txBox="1"/>
          <p:nvPr/>
        </p:nvSpPr>
        <p:spPr>
          <a:xfrm>
            <a:off x="879144"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33" name="object 33"/>
          <p:cNvPicPr/>
          <p:nvPr/>
        </p:nvPicPr>
        <p:blipFill>
          <a:blip r:embed="rId10" cstate="print"/>
          <a:stretch>
            <a:fillRect/>
          </a:stretch>
        </p:blipFill>
        <p:spPr>
          <a:xfrm>
            <a:off x="6118859" y="3537204"/>
            <a:ext cx="679704" cy="681227"/>
          </a:xfrm>
          <a:prstGeom prst="rect">
            <a:avLst/>
          </a:prstGeom>
        </p:spPr>
      </p:pic>
      <p:pic>
        <p:nvPicPr>
          <p:cNvPr id="34" name="object 34"/>
          <p:cNvPicPr/>
          <p:nvPr/>
        </p:nvPicPr>
        <p:blipFill>
          <a:blip r:embed="rId11" cstate="print"/>
          <a:stretch>
            <a:fillRect/>
          </a:stretch>
        </p:blipFill>
        <p:spPr>
          <a:xfrm>
            <a:off x="1104900" y="2851404"/>
            <a:ext cx="190500" cy="393191"/>
          </a:xfrm>
          <a:prstGeom prst="rect">
            <a:avLst/>
          </a:prstGeom>
        </p:spPr>
      </p:pic>
      <p:pic>
        <p:nvPicPr>
          <p:cNvPr id="35" name="object 35"/>
          <p:cNvPicPr/>
          <p:nvPr/>
        </p:nvPicPr>
        <p:blipFill>
          <a:blip r:embed="rId12" cstate="print"/>
          <a:stretch>
            <a:fillRect/>
          </a:stretch>
        </p:blipFill>
        <p:spPr>
          <a:xfrm>
            <a:off x="181355" y="163068"/>
            <a:ext cx="644651" cy="814684"/>
          </a:xfrm>
          <a:prstGeom prst="rect">
            <a:avLst/>
          </a:prstGeom>
        </p:spPr>
      </p:pic>
      <p:sp>
        <p:nvSpPr>
          <p:cNvPr id="36" name="object 36"/>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6</a:t>
            </a:fld>
            <a:endParaRPr sz="180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Диаграмма 61"/>
          <p:cNvGraphicFramePr/>
          <p:nvPr>
            <p:extLst>
              <p:ext uri="{D42A27DB-BD31-4B8C-83A1-F6EECF244321}">
                <p14:modId xmlns:p14="http://schemas.microsoft.com/office/powerpoint/2010/main" val="2126478807"/>
              </p:ext>
            </p:extLst>
          </p:nvPr>
        </p:nvGraphicFramePr>
        <p:xfrm>
          <a:off x="3244850" y="1586265"/>
          <a:ext cx="4216751" cy="3338159"/>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object 2"/>
          <p:cNvGrpSpPr/>
          <p:nvPr/>
        </p:nvGrpSpPr>
        <p:grpSpPr>
          <a:xfrm>
            <a:off x="1246632" y="4460748"/>
            <a:ext cx="2475865" cy="2400300"/>
            <a:chOff x="1246632" y="4460748"/>
            <a:chExt cx="2475865" cy="2400300"/>
          </a:xfrm>
        </p:grpSpPr>
        <p:pic>
          <p:nvPicPr>
            <p:cNvPr id="3" name="object 3"/>
            <p:cNvPicPr/>
            <p:nvPr/>
          </p:nvPicPr>
          <p:blipFill>
            <a:blip r:embed="rId3" cstate="print"/>
            <a:stretch>
              <a:fillRect/>
            </a:stretch>
          </p:blipFill>
          <p:spPr>
            <a:xfrm>
              <a:off x="1246632" y="4593336"/>
              <a:ext cx="1220724" cy="1220724"/>
            </a:xfrm>
            <a:prstGeom prst="rect">
              <a:avLst/>
            </a:prstGeom>
          </p:spPr>
        </p:pic>
        <p:pic>
          <p:nvPicPr>
            <p:cNvPr id="4" name="object 4"/>
            <p:cNvPicPr/>
            <p:nvPr/>
          </p:nvPicPr>
          <p:blipFill>
            <a:blip r:embed="rId4" cstate="print"/>
            <a:stretch>
              <a:fillRect/>
            </a:stretch>
          </p:blipFill>
          <p:spPr>
            <a:xfrm>
              <a:off x="1898904" y="4460748"/>
              <a:ext cx="1823466" cy="2242566"/>
            </a:xfrm>
            <a:prstGeom prst="rect">
              <a:avLst/>
            </a:prstGeom>
          </p:spPr>
        </p:pic>
        <p:pic>
          <p:nvPicPr>
            <p:cNvPr id="5" name="object 5"/>
            <p:cNvPicPr/>
            <p:nvPr/>
          </p:nvPicPr>
          <p:blipFill>
            <a:blip r:embed="rId5" cstate="print"/>
            <a:stretch>
              <a:fillRect/>
            </a:stretch>
          </p:blipFill>
          <p:spPr>
            <a:xfrm>
              <a:off x="1595628" y="5567172"/>
              <a:ext cx="1292352" cy="1293876"/>
            </a:xfrm>
            <a:prstGeom prst="rect">
              <a:avLst/>
            </a:prstGeom>
          </p:spPr>
        </p:pic>
      </p:grpSp>
      <p:pic>
        <p:nvPicPr>
          <p:cNvPr id="6" name="object 6"/>
          <p:cNvPicPr/>
          <p:nvPr/>
        </p:nvPicPr>
        <p:blipFill>
          <a:blip r:embed="rId6" cstate="print"/>
          <a:stretch>
            <a:fillRect/>
          </a:stretch>
        </p:blipFill>
        <p:spPr>
          <a:xfrm>
            <a:off x="2766060" y="1103376"/>
            <a:ext cx="4550664" cy="446532"/>
          </a:xfrm>
          <a:prstGeom prst="rect">
            <a:avLst/>
          </a:prstGeom>
        </p:spPr>
      </p:pic>
      <p:pic>
        <p:nvPicPr>
          <p:cNvPr id="7" name="object 7"/>
          <p:cNvPicPr/>
          <p:nvPr/>
        </p:nvPicPr>
        <p:blipFill>
          <a:blip r:embed="rId7" cstate="print"/>
          <a:stretch>
            <a:fillRect/>
          </a:stretch>
        </p:blipFill>
        <p:spPr>
          <a:xfrm>
            <a:off x="2060448" y="155448"/>
            <a:ext cx="5498592" cy="768096"/>
          </a:xfrm>
          <a:prstGeom prst="rect">
            <a:avLst/>
          </a:prstGeom>
        </p:spPr>
      </p:pic>
      <p:sp>
        <p:nvSpPr>
          <p:cNvPr id="8" name="object 8"/>
          <p:cNvSpPr txBox="1">
            <a:spLocks noGrp="1"/>
          </p:cNvSpPr>
          <p:nvPr>
            <p:ph type="title"/>
          </p:nvPr>
        </p:nvSpPr>
        <p:spPr>
          <a:xfrm>
            <a:off x="3951223" y="344246"/>
            <a:ext cx="1718945" cy="391795"/>
          </a:xfrm>
          <a:prstGeom prst="rect">
            <a:avLst/>
          </a:prstGeom>
        </p:spPr>
        <p:txBody>
          <a:bodyPr vert="horz" wrap="square" lIns="0" tIns="12700" rIns="0" bIns="0" rtlCol="0">
            <a:spAutoFit/>
          </a:bodyPr>
          <a:lstStyle/>
          <a:p>
            <a:pPr marL="12700">
              <a:lnSpc>
                <a:spcPct val="100000"/>
              </a:lnSpc>
              <a:spcBef>
                <a:spcPts val="100"/>
              </a:spcBef>
            </a:pPr>
            <a:r>
              <a:rPr spc="-10" dirty="0"/>
              <a:t>Инвестиции</a:t>
            </a:r>
          </a:p>
        </p:txBody>
      </p:sp>
      <p:sp>
        <p:nvSpPr>
          <p:cNvPr id="9" name="object 9"/>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34" name="object 34"/>
          <p:cNvSpPr txBox="1"/>
          <p:nvPr/>
        </p:nvSpPr>
        <p:spPr>
          <a:xfrm>
            <a:off x="3143757" y="1197356"/>
            <a:ext cx="3837940" cy="239395"/>
          </a:xfrm>
          <a:prstGeom prst="rect">
            <a:avLst/>
          </a:prstGeom>
        </p:spPr>
        <p:txBody>
          <a:bodyPr vert="horz" wrap="square" lIns="0" tIns="13335" rIns="0" bIns="0" rtlCol="0">
            <a:spAutoFit/>
          </a:bodyPr>
          <a:lstStyle/>
          <a:p>
            <a:pPr marL="12700">
              <a:lnSpc>
                <a:spcPct val="100000"/>
              </a:lnSpc>
              <a:spcBef>
                <a:spcPts val="105"/>
              </a:spcBef>
            </a:pPr>
            <a:r>
              <a:rPr sz="1400" b="1" spc="-15" dirty="0">
                <a:solidFill>
                  <a:srgbClr val="235676"/>
                </a:solidFill>
                <a:latin typeface="Arial"/>
                <a:cs typeface="Arial"/>
              </a:rPr>
              <a:t>Структура</a:t>
            </a:r>
            <a:r>
              <a:rPr sz="1400" b="1" spc="55" dirty="0">
                <a:solidFill>
                  <a:srgbClr val="235676"/>
                </a:solidFill>
                <a:latin typeface="Arial"/>
                <a:cs typeface="Arial"/>
              </a:rPr>
              <a:t> </a:t>
            </a:r>
            <a:r>
              <a:rPr sz="1400" b="1" spc="-10" dirty="0">
                <a:solidFill>
                  <a:srgbClr val="235676"/>
                </a:solidFill>
                <a:latin typeface="Arial"/>
                <a:cs typeface="Arial"/>
              </a:rPr>
              <a:t>инвестиций</a:t>
            </a:r>
            <a:r>
              <a:rPr sz="1400" b="1" spc="10" dirty="0">
                <a:solidFill>
                  <a:srgbClr val="235676"/>
                </a:solidFill>
                <a:latin typeface="Arial"/>
                <a:cs typeface="Arial"/>
              </a:rPr>
              <a:t> </a:t>
            </a:r>
            <a:r>
              <a:rPr sz="1400" b="1" dirty="0">
                <a:solidFill>
                  <a:srgbClr val="235676"/>
                </a:solidFill>
                <a:latin typeface="Arial"/>
                <a:cs typeface="Arial"/>
              </a:rPr>
              <a:t>в</a:t>
            </a:r>
            <a:r>
              <a:rPr sz="1400" b="1" spc="5" dirty="0">
                <a:solidFill>
                  <a:srgbClr val="235676"/>
                </a:solidFill>
                <a:latin typeface="Arial"/>
                <a:cs typeface="Arial"/>
              </a:rPr>
              <a:t> </a:t>
            </a:r>
            <a:r>
              <a:rPr sz="1400" b="1" spc="-10" dirty="0">
                <a:solidFill>
                  <a:srgbClr val="235676"/>
                </a:solidFill>
                <a:latin typeface="Arial"/>
                <a:cs typeface="Arial"/>
              </a:rPr>
              <a:t>основной</a:t>
            </a:r>
            <a:r>
              <a:rPr sz="1400" b="1" spc="-20" dirty="0">
                <a:solidFill>
                  <a:srgbClr val="235676"/>
                </a:solidFill>
                <a:latin typeface="Arial"/>
                <a:cs typeface="Arial"/>
              </a:rPr>
              <a:t> </a:t>
            </a:r>
            <a:r>
              <a:rPr sz="1400" b="1" spc="-5" dirty="0">
                <a:solidFill>
                  <a:srgbClr val="235676"/>
                </a:solidFill>
                <a:latin typeface="Arial"/>
                <a:cs typeface="Arial"/>
              </a:rPr>
              <a:t>капитал</a:t>
            </a:r>
            <a:endParaRPr sz="1400">
              <a:latin typeface="Arial"/>
              <a:cs typeface="Arial"/>
            </a:endParaRPr>
          </a:p>
        </p:txBody>
      </p:sp>
      <p:pic>
        <p:nvPicPr>
          <p:cNvPr id="35" name="object 35"/>
          <p:cNvPicPr/>
          <p:nvPr/>
        </p:nvPicPr>
        <p:blipFill>
          <a:blip r:embed="rId8" cstate="print"/>
          <a:stretch>
            <a:fillRect/>
          </a:stretch>
        </p:blipFill>
        <p:spPr>
          <a:xfrm>
            <a:off x="271272" y="1028700"/>
            <a:ext cx="2319528" cy="694944"/>
          </a:xfrm>
          <a:prstGeom prst="rect">
            <a:avLst/>
          </a:prstGeom>
        </p:spPr>
      </p:pic>
      <p:sp>
        <p:nvSpPr>
          <p:cNvPr id="36" name="object 36"/>
          <p:cNvSpPr txBox="1"/>
          <p:nvPr/>
        </p:nvSpPr>
        <p:spPr>
          <a:xfrm>
            <a:off x="489610" y="1146428"/>
            <a:ext cx="1881505" cy="452755"/>
          </a:xfrm>
          <a:prstGeom prst="rect">
            <a:avLst/>
          </a:prstGeom>
        </p:spPr>
        <p:txBody>
          <a:bodyPr vert="horz" wrap="square" lIns="0" tIns="13335" rIns="0" bIns="0" rtlCol="0">
            <a:spAutoFit/>
          </a:bodyPr>
          <a:lstStyle/>
          <a:p>
            <a:pPr marL="135890" marR="5080" indent="-123825">
              <a:lnSpc>
                <a:spcPct val="100000"/>
              </a:lnSpc>
              <a:spcBef>
                <a:spcPts val="105"/>
              </a:spcBef>
            </a:pPr>
            <a:r>
              <a:rPr sz="1400" b="1" spc="-10" dirty="0">
                <a:solidFill>
                  <a:srgbClr val="235676"/>
                </a:solidFill>
                <a:latin typeface="Arial"/>
                <a:cs typeface="Arial"/>
              </a:rPr>
              <a:t>Объем инвестиций </a:t>
            </a:r>
            <a:r>
              <a:rPr sz="1400" b="1" dirty="0">
                <a:solidFill>
                  <a:srgbClr val="235676"/>
                </a:solidFill>
                <a:latin typeface="Arial"/>
                <a:cs typeface="Arial"/>
              </a:rPr>
              <a:t>в </a:t>
            </a:r>
            <a:r>
              <a:rPr sz="1400" b="1" spc="-375" dirty="0">
                <a:solidFill>
                  <a:srgbClr val="235676"/>
                </a:solidFill>
                <a:latin typeface="Arial"/>
                <a:cs typeface="Arial"/>
              </a:rPr>
              <a:t> </a:t>
            </a:r>
            <a:r>
              <a:rPr sz="1400" b="1" spc="-10" dirty="0">
                <a:solidFill>
                  <a:srgbClr val="235676"/>
                </a:solidFill>
                <a:latin typeface="Arial"/>
                <a:cs typeface="Arial"/>
              </a:rPr>
              <a:t>основной</a:t>
            </a:r>
            <a:r>
              <a:rPr sz="1400" b="1" spc="-40" dirty="0">
                <a:solidFill>
                  <a:srgbClr val="235676"/>
                </a:solidFill>
                <a:latin typeface="Arial"/>
                <a:cs typeface="Arial"/>
              </a:rPr>
              <a:t> </a:t>
            </a:r>
            <a:r>
              <a:rPr sz="1400" b="1" spc="-5" dirty="0">
                <a:solidFill>
                  <a:srgbClr val="235676"/>
                </a:solidFill>
                <a:latin typeface="Arial"/>
                <a:cs typeface="Arial"/>
              </a:rPr>
              <a:t>капитал</a:t>
            </a:r>
            <a:endParaRPr sz="1400">
              <a:latin typeface="Arial"/>
              <a:cs typeface="Arial"/>
            </a:endParaRPr>
          </a:p>
        </p:txBody>
      </p:sp>
      <p:sp>
        <p:nvSpPr>
          <p:cNvPr id="37" name="object 37"/>
          <p:cNvSpPr txBox="1"/>
          <p:nvPr/>
        </p:nvSpPr>
        <p:spPr>
          <a:xfrm>
            <a:off x="349250" y="1734718"/>
            <a:ext cx="2262147" cy="564898"/>
          </a:xfrm>
          <a:prstGeom prst="rect">
            <a:avLst/>
          </a:prstGeom>
        </p:spPr>
        <p:txBody>
          <a:bodyPr vert="horz" wrap="square" lIns="0" tIns="13335" rIns="0" bIns="0" rtlCol="0">
            <a:spAutoFit/>
          </a:bodyPr>
          <a:lstStyle/>
          <a:p>
            <a:pPr marL="64769">
              <a:lnSpc>
                <a:spcPts val="2360"/>
              </a:lnSpc>
              <a:spcBef>
                <a:spcPts val="105"/>
              </a:spcBef>
            </a:pPr>
            <a:r>
              <a:rPr lang="ru-RU" sz="2000" b="1" spc="-5" dirty="0" smtClean="0">
                <a:solidFill>
                  <a:srgbClr val="00C0CC"/>
                </a:solidFill>
                <a:latin typeface="Arial"/>
                <a:cs typeface="Arial"/>
              </a:rPr>
              <a:t>     717,6</a:t>
            </a:r>
            <a:r>
              <a:rPr lang="ru-RU" sz="2000" dirty="0" smtClean="0">
                <a:latin typeface="Arial"/>
                <a:cs typeface="Arial"/>
              </a:rPr>
              <a:t> </a:t>
            </a:r>
            <a:r>
              <a:rPr sz="1600" spc="-10" dirty="0" err="1" smtClean="0">
                <a:latin typeface="Calibri"/>
                <a:cs typeface="Calibri"/>
              </a:rPr>
              <a:t>млн</a:t>
            </a:r>
            <a:r>
              <a:rPr sz="1600" spc="-10" dirty="0">
                <a:latin typeface="Calibri"/>
                <a:cs typeface="Calibri"/>
              </a:rPr>
              <a:t>.</a:t>
            </a:r>
            <a:r>
              <a:rPr sz="1600" spc="-50" dirty="0">
                <a:latin typeface="Calibri"/>
                <a:cs typeface="Calibri"/>
              </a:rPr>
              <a:t> </a:t>
            </a:r>
            <a:r>
              <a:rPr sz="1600" spc="-10" dirty="0" err="1">
                <a:latin typeface="Calibri"/>
                <a:cs typeface="Calibri"/>
              </a:rPr>
              <a:t>руб</a:t>
            </a:r>
            <a:r>
              <a:rPr sz="1600" spc="-10" dirty="0" smtClean="0">
                <a:latin typeface="Calibri"/>
                <a:cs typeface="Calibri"/>
              </a:rPr>
              <a:t>.</a:t>
            </a:r>
            <a:endParaRPr lang="ru-RU" sz="1600" spc="-10" dirty="0" smtClean="0">
              <a:latin typeface="Calibri"/>
              <a:cs typeface="Calibri"/>
            </a:endParaRPr>
          </a:p>
          <a:p>
            <a:pPr marL="12700">
              <a:lnSpc>
                <a:spcPts val="1880"/>
              </a:lnSpc>
            </a:pPr>
            <a:r>
              <a:rPr lang="ru-RU" sz="1600" spc="-10" dirty="0" smtClean="0">
                <a:latin typeface="Calibri"/>
                <a:cs typeface="Calibri"/>
              </a:rPr>
              <a:t>   </a:t>
            </a:r>
            <a:endParaRPr sz="1600" dirty="0">
              <a:latin typeface="Calibri"/>
              <a:cs typeface="Calibri"/>
            </a:endParaRPr>
          </a:p>
        </p:txBody>
      </p:sp>
      <p:grpSp>
        <p:nvGrpSpPr>
          <p:cNvPr id="38" name="object 38"/>
          <p:cNvGrpSpPr/>
          <p:nvPr/>
        </p:nvGrpSpPr>
        <p:grpSpPr>
          <a:xfrm>
            <a:off x="133539" y="2545541"/>
            <a:ext cx="2382520" cy="1102360"/>
            <a:chOff x="210311" y="2683764"/>
            <a:chExt cx="2382520" cy="1102360"/>
          </a:xfrm>
        </p:grpSpPr>
        <p:pic>
          <p:nvPicPr>
            <p:cNvPr id="39" name="object 39"/>
            <p:cNvPicPr/>
            <p:nvPr/>
          </p:nvPicPr>
          <p:blipFill>
            <a:blip r:embed="rId9" cstate="print"/>
            <a:stretch>
              <a:fillRect/>
            </a:stretch>
          </p:blipFill>
          <p:spPr>
            <a:xfrm>
              <a:off x="257555" y="2683764"/>
              <a:ext cx="2334768" cy="65532"/>
            </a:xfrm>
            <a:prstGeom prst="rect">
              <a:avLst/>
            </a:prstGeom>
          </p:spPr>
        </p:pic>
        <p:pic>
          <p:nvPicPr>
            <p:cNvPr id="40" name="object 40"/>
            <p:cNvPicPr/>
            <p:nvPr/>
          </p:nvPicPr>
          <p:blipFill>
            <a:blip r:embed="rId10" cstate="print"/>
            <a:stretch>
              <a:fillRect/>
            </a:stretch>
          </p:blipFill>
          <p:spPr>
            <a:xfrm>
              <a:off x="210311" y="2898648"/>
              <a:ext cx="894588" cy="886968"/>
            </a:xfrm>
            <a:prstGeom prst="rect">
              <a:avLst/>
            </a:prstGeom>
          </p:spPr>
        </p:pic>
      </p:grpSp>
      <p:sp>
        <p:nvSpPr>
          <p:cNvPr id="41" name="object 41"/>
          <p:cNvSpPr txBox="1"/>
          <p:nvPr/>
        </p:nvSpPr>
        <p:spPr>
          <a:xfrm>
            <a:off x="420664" y="2924169"/>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Arial"/>
                <a:cs typeface="Arial"/>
              </a:rPr>
              <a:t>4</a:t>
            </a:r>
            <a:endParaRPr sz="4000">
              <a:latin typeface="Arial"/>
              <a:cs typeface="Arial"/>
            </a:endParaRPr>
          </a:p>
        </p:txBody>
      </p:sp>
      <p:sp>
        <p:nvSpPr>
          <p:cNvPr id="42" name="object 42"/>
          <p:cNvSpPr txBox="1"/>
          <p:nvPr/>
        </p:nvSpPr>
        <p:spPr>
          <a:xfrm>
            <a:off x="1145844" y="2997835"/>
            <a:ext cx="1535430" cy="666115"/>
          </a:xfrm>
          <a:prstGeom prst="rect">
            <a:avLst/>
          </a:prstGeom>
        </p:spPr>
        <p:txBody>
          <a:bodyPr vert="horz" wrap="square" lIns="0" tIns="13335" rIns="0" bIns="0" rtlCol="0">
            <a:spAutoFit/>
          </a:bodyPr>
          <a:lstStyle/>
          <a:p>
            <a:pPr marL="12700" marR="5080">
              <a:lnSpc>
                <a:spcPct val="100000"/>
              </a:lnSpc>
              <a:spcBef>
                <a:spcPts val="105"/>
              </a:spcBef>
            </a:pPr>
            <a:r>
              <a:rPr sz="1400" b="1" spc="-15" dirty="0">
                <a:solidFill>
                  <a:srgbClr val="235676"/>
                </a:solidFill>
                <a:latin typeface="Arial"/>
                <a:cs typeface="Arial"/>
              </a:rPr>
              <a:t>Реализующихся </a:t>
            </a:r>
            <a:r>
              <a:rPr sz="1400" b="1" spc="-10" dirty="0">
                <a:solidFill>
                  <a:srgbClr val="235676"/>
                </a:solidFill>
                <a:latin typeface="Arial"/>
                <a:cs typeface="Arial"/>
              </a:rPr>
              <a:t> </a:t>
            </a:r>
            <a:r>
              <a:rPr sz="1400" b="1" dirty="0">
                <a:solidFill>
                  <a:srgbClr val="235676"/>
                </a:solidFill>
                <a:latin typeface="Arial"/>
                <a:cs typeface="Arial"/>
              </a:rPr>
              <a:t>ин</a:t>
            </a:r>
            <a:r>
              <a:rPr sz="1400" b="1" spc="-25" dirty="0">
                <a:solidFill>
                  <a:srgbClr val="235676"/>
                </a:solidFill>
                <a:latin typeface="Arial"/>
                <a:cs typeface="Arial"/>
              </a:rPr>
              <a:t>в</a:t>
            </a:r>
            <a:r>
              <a:rPr sz="1400" b="1" spc="-30" dirty="0">
                <a:solidFill>
                  <a:srgbClr val="235676"/>
                </a:solidFill>
                <a:latin typeface="Arial"/>
                <a:cs typeface="Arial"/>
              </a:rPr>
              <a:t>е</a:t>
            </a:r>
            <a:r>
              <a:rPr sz="1400" b="1" spc="-5" dirty="0">
                <a:solidFill>
                  <a:srgbClr val="235676"/>
                </a:solidFill>
                <a:latin typeface="Arial"/>
                <a:cs typeface="Arial"/>
              </a:rPr>
              <a:t>с</a:t>
            </a:r>
            <a:r>
              <a:rPr sz="1400" b="1" spc="-20" dirty="0">
                <a:solidFill>
                  <a:srgbClr val="235676"/>
                </a:solidFill>
                <a:latin typeface="Arial"/>
                <a:cs typeface="Arial"/>
              </a:rPr>
              <a:t>т</a:t>
            </a:r>
            <a:r>
              <a:rPr sz="1400" b="1" dirty="0">
                <a:solidFill>
                  <a:srgbClr val="235676"/>
                </a:solidFill>
                <a:latin typeface="Arial"/>
                <a:cs typeface="Arial"/>
              </a:rPr>
              <a:t>ици</a:t>
            </a:r>
            <a:r>
              <a:rPr sz="1400" b="1" spc="-5" dirty="0">
                <a:solidFill>
                  <a:srgbClr val="235676"/>
                </a:solidFill>
                <a:latin typeface="Arial"/>
                <a:cs typeface="Arial"/>
              </a:rPr>
              <a:t>о</a:t>
            </a:r>
            <a:r>
              <a:rPr sz="1400" b="1" dirty="0">
                <a:solidFill>
                  <a:srgbClr val="235676"/>
                </a:solidFill>
                <a:latin typeface="Arial"/>
                <a:cs typeface="Arial"/>
              </a:rPr>
              <a:t>н</a:t>
            </a:r>
            <a:r>
              <a:rPr sz="1400" b="1" spc="5" dirty="0">
                <a:solidFill>
                  <a:srgbClr val="235676"/>
                </a:solidFill>
                <a:latin typeface="Arial"/>
                <a:cs typeface="Arial"/>
              </a:rPr>
              <a:t>н</a:t>
            </a:r>
            <a:r>
              <a:rPr sz="1400" b="1" dirty="0">
                <a:solidFill>
                  <a:srgbClr val="235676"/>
                </a:solidFill>
                <a:latin typeface="Arial"/>
                <a:cs typeface="Arial"/>
              </a:rPr>
              <a:t>ых  </a:t>
            </a:r>
            <a:r>
              <a:rPr sz="1400" b="1" spc="-5" dirty="0">
                <a:solidFill>
                  <a:srgbClr val="235676"/>
                </a:solidFill>
                <a:latin typeface="Arial"/>
                <a:cs typeface="Arial"/>
              </a:rPr>
              <a:t>проекта</a:t>
            </a:r>
            <a:endParaRPr sz="1400">
              <a:latin typeface="Arial"/>
              <a:cs typeface="Arial"/>
            </a:endParaRPr>
          </a:p>
        </p:txBody>
      </p:sp>
      <p:sp>
        <p:nvSpPr>
          <p:cNvPr id="43" name="object 43"/>
          <p:cNvSpPr txBox="1"/>
          <p:nvPr/>
        </p:nvSpPr>
        <p:spPr>
          <a:xfrm>
            <a:off x="2445257" y="4007611"/>
            <a:ext cx="1415415" cy="421005"/>
          </a:xfrm>
          <a:prstGeom prst="rect">
            <a:avLst/>
          </a:prstGeom>
        </p:spPr>
        <p:txBody>
          <a:bodyPr vert="horz" wrap="square" lIns="0" tIns="12700" rIns="0" bIns="0" rtlCol="0">
            <a:spAutoFit/>
          </a:bodyPr>
          <a:lstStyle/>
          <a:p>
            <a:pPr marL="12700">
              <a:lnSpc>
                <a:spcPts val="1435"/>
              </a:lnSpc>
              <a:spcBef>
                <a:spcPts val="100"/>
              </a:spcBef>
            </a:pPr>
            <a:r>
              <a:rPr sz="1200" dirty="0">
                <a:latin typeface="Arial"/>
                <a:cs typeface="Arial"/>
              </a:rPr>
              <a:t>ООО</a:t>
            </a:r>
            <a:r>
              <a:rPr sz="1200" spc="-45" dirty="0">
                <a:latin typeface="Arial"/>
                <a:cs typeface="Arial"/>
              </a:rPr>
              <a:t> </a:t>
            </a:r>
            <a:r>
              <a:rPr sz="1200" spc="-5" dirty="0">
                <a:latin typeface="Arial"/>
                <a:cs typeface="Arial"/>
              </a:rPr>
              <a:t>«Мещерское»</a:t>
            </a:r>
            <a:endParaRPr sz="1200" dirty="0">
              <a:latin typeface="Arial"/>
              <a:cs typeface="Arial"/>
            </a:endParaRPr>
          </a:p>
          <a:p>
            <a:pPr marL="56515">
              <a:lnSpc>
                <a:spcPts val="1675"/>
              </a:lnSpc>
            </a:pPr>
            <a:r>
              <a:rPr lang="ru-RU" sz="1400" b="1" dirty="0" smtClean="0">
                <a:solidFill>
                  <a:srgbClr val="0085B8"/>
                </a:solidFill>
                <a:latin typeface="Arial"/>
                <a:cs typeface="Arial"/>
              </a:rPr>
              <a:t>820</a:t>
            </a:r>
            <a:r>
              <a:rPr sz="1400" b="1" spc="-55" dirty="0" smtClean="0">
                <a:solidFill>
                  <a:srgbClr val="0085B8"/>
                </a:solidFill>
                <a:latin typeface="Arial"/>
                <a:cs typeface="Arial"/>
              </a:rPr>
              <a:t> </a:t>
            </a:r>
            <a:r>
              <a:rPr sz="1400" b="1" spc="-5" dirty="0">
                <a:solidFill>
                  <a:srgbClr val="0085B8"/>
                </a:solidFill>
                <a:latin typeface="Arial"/>
                <a:cs typeface="Arial"/>
              </a:rPr>
              <a:t>млн.</a:t>
            </a:r>
            <a:r>
              <a:rPr sz="1400" b="1" spc="-3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44" name="object 44"/>
          <p:cNvSpPr txBox="1"/>
          <p:nvPr/>
        </p:nvSpPr>
        <p:spPr>
          <a:xfrm>
            <a:off x="3866515" y="6213144"/>
            <a:ext cx="2194560" cy="603885"/>
          </a:xfrm>
          <a:prstGeom prst="rect">
            <a:avLst/>
          </a:prstGeom>
        </p:spPr>
        <p:txBody>
          <a:bodyPr vert="horz" wrap="square" lIns="0" tIns="12700" rIns="0" bIns="0" rtlCol="0">
            <a:spAutoFit/>
          </a:bodyPr>
          <a:lstStyle/>
          <a:p>
            <a:pPr algn="ctr">
              <a:lnSpc>
                <a:spcPct val="100000"/>
              </a:lnSpc>
              <a:spcBef>
                <a:spcPts val="100"/>
              </a:spcBef>
            </a:pPr>
            <a:r>
              <a:rPr sz="1200" spc="-10" dirty="0">
                <a:latin typeface="Arial"/>
                <a:cs typeface="Arial"/>
              </a:rPr>
              <a:t>Обособленное</a:t>
            </a:r>
            <a:r>
              <a:rPr sz="1200" spc="-25" dirty="0">
                <a:latin typeface="Arial"/>
                <a:cs typeface="Arial"/>
              </a:rPr>
              <a:t> </a:t>
            </a:r>
            <a:r>
              <a:rPr sz="1200" spc="-15" dirty="0">
                <a:latin typeface="Arial"/>
                <a:cs typeface="Arial"/>
              </a:rPr>
              <a:t>подразделение</a:t>
            </a:r>
            <a:endParaRPr sz="1200" dirty="0">
              <a:latin typeface="Arial"/>
              <a:cs typeface="Arial"/>
            </a:endParaRPr>
          </a:p>
          <a:p>
            <a:pPr marL="1270" algn="ctr">
              <a:lnSpc>
                <a:spcPts val="1435"/>
              </a:lnSpc>
            </a:pPr>
            <a:r>
              <a:rPr sz="1200" spc="-10" dirty="0">
                <a:latin typeface="Arial"/>
                <a:cs typeface="Arial"/>
              </a:rPr>
              <a:t>«Тропарево-Сычевка»</a:t>
            </a:r>
            <a:endParaRPr sz="1200" dirty="0">
              <a:latin typeface="Arial"/>
              <a:cs typeface="Arial"/>
            </a:endParaRPr>
          </a:p>
          <a:p>
            <a:pPr marL="635" algn="ctr">
              <a:lnSpc>
                <a:spcPts val="1675"/>
              </a:lnSpc>
            </a:pPr>
            <a:r>
              <a:rPr lang="ru-RU" sz="1400" b="1" dirty="0" smtClean="0">
                <a:solidFill>
                  <a:srgbClr val="0085B8"/>
                </a:solidFill>
                <a:latin typeface="Arial"/>
                <a:cs typeface="Arial"/>
              </a:rPr>
              <a:t>3536,9 </a:t>
            </a:r>
            <a:r>
              <a:rPr sz="1400" b="1" spc="-5" dirty="0" err="1" smtClean="0">
                <a:solidFill>
                  <a:srgbClr val="0085B8"/>
                </a:solidFill>
                <a:latin typeface="Arial"/>
                <a:cs typeface="Arial"/>
              </a:rPr>
              <a:t>млн</a:t>
            </a:r>
            <a:r>
              <a:rPr sz="1400" b="1" spc="-5" dirty="0">
                <a:solidFill>
                  <a:srgbClr val="0085B8"/>
                </a:solidFill>
                <a:latin typeface="Arial"/>
                <a:cs typeface="Arial"/>
              </a:rPr>
              <a:t>.</a:t>
            </a:r>
            <a:r>
              <a:rPr sz="1400" b="1" spc="-40"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45" name="object 45"/>
          <p:cNvSpPr txBox="1"/>
          <p:nvPr/>
        </p:nvSpPr>
        <p:spPr>
          <a:xfrm>
            <a:off x="152501" y="4021963"/>
            <a:ext cx="1838325" cy="603885"/>
          </a:xfrm>
          <a:prstGeom prst="rect">
            <a:avLst/>
          </a:prstGeom>
        </p:spPr>
        <p:txBody>
          <a:bodyPr vert="horz" wrap="square" lIns="0" tIns="12700" rIns="0" bIns="0" rtlCol="0">
            <a:spAutoFit/>
          </a:bodyPr>
          <a:lstStyle/>
          <a:p>
            <a:pPr marL="12700" marR="5080" algn="ctr">
              <a:lnSpc>
                <a:spcPct val="100000"/>
              </a:lnSpc>
              <a:spcBef>
                <a:spcPts val="100"/>
              </a:spcBef>
            </a:pPr>
            <a:r>
              <a:rPr sz="1200" spc="-5" dirty="0">
                <a:latin typeface="Arial"/>
                <a:cs typeface="Arial"/>
              </a:rPr>
              <a:t>Крестьянско-фермерское </a:t>
            </a:r>
            <a:r>
              <a:rPr sz="1200" spc="-320" dirty="0">
                <a:latin typeface="Arial"/>
                <a:cs typeface="Arial"/>
              </a:rPr>
              <a:t> </a:t>
            </a:r>
            <a:r>
              <a:rPr sz="1200" spc="-10" dirty="0">
                <a:latin typeface="Arial"/>
                <a:cs typeface="Arial"/>
              </a:rPr>
              <a:t>хозяйство</a:t>
            </a:r>
            <a:r>
              <a:rPr sz="1200" spc="-15" dirty="0">
                <a:latin typeface="Arial"/>
                <a:cs typeface="Arial"/>
              </a:rPr>
              <a:t> Галумяна</a:t>
            </a:r>
            <a:r>
              <a:rPr sz="1200" spc="5" dirty="0">
                <a:latin typeface="Arial"/>
                <a:cs typeface="Arial"/>
              </a:rPr>
              <a:t> </a:t>
            </a:r>
            <a:r>
              <a:rPr sz="1200" spc="-60" dirty="0">
                <a:latin typeface="Arial"/>
                <a:cs typeface="Arial"/>
              </a:rPr>
              <a:t>А.Р.</a:t>
            </a:r>
            <a:endParaRPr sz="1200" dirty="0">
              <a:latin typeface="Arial"/>
              <a:cs typeface="Arial"/>
            </a:endParaRPr>
          </a:p>
          <a:p>
            <a:pPr algn="ctr">
              <a:lnSpc>
                <a:spcPts val="1670"/>
              </a:lnSpc>
            </a:pPr>
            <a:r>
              <a:rPr lang="ru-RU" sz="1400" b="1" dirty="0" smtClean="0">
                <a:solidFill>
                  <a:srgbClr val="0085B8"/>
                </a:solidFill>
                <a:latin typeface="Arial"/>
                <a:cs typeface="Arial"/>
              </a:rPr>
              <a:t>39,1</a:t>
            </a:r>
            <a:r>
              <a:rPr sz="1400" b="1" spc="-50" dirty="0" smtClean="0">
                <a:solidFill>
                  <a:srgbClr val="0085B8"/>
                </a:solidFill>
                <a:latin typeface="Arial"/>
                <a:cs typeface="Arial"/>
              </a:rPr>
              <a:t> </a:t>
            </a:r>
            <a:r>
              <a:rPr sz="1400" b="1" spc="-5" dirty="0">
                <a:solidFill>
                  <a:srgbClr val="0085B8"/>
                </a:solidFill>
                <a:latin typeface="Arial"/>
                <a:cs typeface="Arial"/>
              </a:rPr>
              <a:t>млн.</a:t>
            </a:r>
            <a:r>
              <a:rPr sz="1400" b="1" spc="-3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grpSp>
        <p:nvGrpSpPr>
          <p:cNvPr id="46" name="object 46"/>
          <p:cNvGrpSpPr/>
          <p:nvPr/>
        </p:nvGrpSpPr>
        <p:grpSpPr>
          <a:xfrm>
            <a:off x="181355" y="163068"/>
            <a:ext cx="3698875" cy="6387465"/>
            <a:chOff x="181355" y="163068"/>
            <a:chExt cx="3698875" cy="6387465"/>
          </a:xfrm>
        </p:grpSpPr>
        <p:pic>
          <p:nvPicPr>
            <p:cNvPr id="47" name="object 47"/>
            <p:cNvPicPr/>
            <p:nvPr/>
          </p:nvPicPr>
          <p:blipFill>
            <a:blip r:embed="rId11" cstate="print"/>
            <a:stretch>
              <a:fillRect/>
            </a:stretch>
          </p:blipFill>
          <p:spPr>
            <a:xfrm>
              <a:off x="181355" y="163068"/>
              <a:ext cx="644651" cy="814684"/>
            </a:xfrm>
            <a:prstGeom prst="rect">
              <a:avLst/>
            </a:prstGeom>
          </p:spPr>
        </p:pic>
        <p:pic>
          <p:nvPicPr>
            <p:cNvPr id="48" name="object 48"/>
            <p:cNvPicPr/>
            <p:nvPr/>
          </p:nvPicPr>
          <p:blipFill>
            <a:blip r:embed="rId12" cstate="print"/>
            <a:stretch>
              <a:fillRect/>
            </a:stretch>
          </p:blipFill>
          <p:spPr>
            <a:xfrm>
              <a:off x="2586228" y="5257800"/>
              <a:ext cx="1293876" cy="1292352"/>
            </a:xfrm>
            <a:prstGeom prst="rect">
              <a:avLst/>
            </a:prstGeom>
          </p:spPr>
        </p:pic>
      </p:grpSp>
      <p:sp>
        <p:nvSpPr>
          <p:cNvPr id="49" name="object 49"/>
          <p:cNvSpPr txBox="1"/>
          <p:nvPr/>
        </p:nvSpPr>
        <p:spPr>
          <a:xfrm>
            <a:off x="206350" y="5996003"/>
            <a:ext cx="1316355" cy="597599"/>
          </a:xfrm>
          <a:prstGeom prst="rect">
            <a:avLst/>
          </a:prstGeom>
        </p:spPr>
        <p:txBody>
          <a:bodyPr vert="horz" wrap="square" lIns="0" tIns="12700" rIns="0" bIns="0" rtlCol="0">
            <a:spAutoFit/>
          </a:bodyPr>
          <a:lstStyle/>
          <a:p>
            <a:pPr marL="12065" marR="5080" indent="1905" algn="ctr">
              <a:lnSpc>
                <a:spcPct val="100000"/>
              </a:lnSpc>
              <a:spcBef>
                <a:spcPts val="100"/>
              </a:spcBef>
            </a:pPr>
            <a:r>
              <a:rPr sz="1200" dirty="0">
                <a:latin typeface="Arial"/>
                <a:cs typeface="Arial"/>
              </a:rPr>
              <a:t>ООО </a:t>
            </a:r>
            <a:r>
              <a:rPr sz="1200" spc="-5" dirty="0">
                <a:latin typeface="Arial"/>
                <a:cs typeface="Arial"/>
              </a:rPr>
              <a:t>«Сычевский </a:t>
            </a:r>
            <a:r>
              <a:rPr sz="1200" spc="-320" dirty="0">
                <a:latin typeface="Arial"/>
                <a:cs typeface="Arial"/>
              </a:rPr>
              <a:t> </a:t>
            </a:r>
            <a:r>
              <a:rPr sz="1200" spc="-10" dirty="0">
                <a:latin typeface="Arial"/>
                <a:cs typeface="Arial"/>
              </a:rPr>
              <a:t>животновод» </a:t>
            </a:r>
            <a:r>
              <a:rPr sz="1200" spc="-5" dirty="0">
                <a:latin typeface="Arial"/>
                <a:cs typeface="Arial"/>
              </a:rPr>
              <a:t> </a:t>
            </a:r>
            <a:r>
              <a:rPr lang="ru-RU" sz="1400" b="1" spc="-15" dirty="0" smtClean="0">
                <a:solidFill>
                  <a:srgbClr val="0085B8"/>
                </a:solidFill>
                <a:latin typeface="Arial"/>
                <a:cs typeface="Arial"/>
              </a:rPr>
              <a:t>305,6 </a:t>
            </a:r>
            <a:r>
              <a:rPr sz="1400" b="1" spc="-5" dirty="0" err="1" smtClean="0">
                <a:solidFill>
                  <a:srgbClr val="0085B8"/>
                </a:solidFill>
                <a:latin typeface="Arial"/>
                <a:cs typeface="Arial"/>
              </a:rPr>
              <a:t>млн</a:t>
            </a:r>
            <a:r>
              <a:rPr sz="1400" b="1" spc="-5" dirty="0">
                <a:solidFill>
                  <a:srgbClr val="0085B8"/>
                </a:solidFill>
                <a:latin typeface="Arial"/>
                <a:cs typeface="Arial"/>
              </a:rPr>
              <a:t>.</a:t>
            </a:r>
            <a:r>
              <a:rPr sz="1400" b="1" spc="-45" dirty="0">
                <a:solidFill>
                  <a:srgbClr val="0085B8"/>
                </a:solidFill>
                <a:latin typeface="Arial"/>
                <a:cs typeface="Arial"/>
              </a:rPr>
              <a:t> </a:t>
            </a:r>
            <a:r>
              <a:rPr sz="1400" b="1" spc="-20" dirty="0">
                <a:solidFill>
                  <a:srgbClr val="0085B8"/>
                </a:solidFill>
                <a:latin typeface="Arial"/>
                <a:cs typeface="Arial"/>
              </a:rPr>
              <a:t>руб.</a:t>
            </a:r>
            <a:endParaRPr sz="1400" dirty="0">
              <a:latin typeface="Arial"/>
              <a:cs typeface="Arial"/>
            </a:endParaRPr>
          </a:p>
        </p:txBody>
      </p:sp>
      <p:sp>
        <p:nvSpPr>
          <p:cNvPr id="50" name="object 50"/>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7</a:t>
            </a:fld>
            <a:endParaRPr sz="1800">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33" y="5128260"/>
            <a:ext cx="5638165" cy="1409700"/>
            <a:chOff x="-5333" y="5128260"/>
            <a:chExt cx="5638165" cy="1409700"/>
          </a:xfrm>
        </p:grpSpPr>
        <p:pic>
          <p:nvPicPr>
            <p:cNvPr id="3" name="object 3"/>
            <p:cNvPicPr/>
            <p:nvPr/>
          </p:nvPicPr>
          <p:blipFill>
            <a:blip r:embed="rId2" cstate="print"/>
            <a:stretch>
              <a:fillRect/>
            </a:stretch>
          </p:blipFill>
          <p:spPr>
            <a:xfrm>
              <a:off x="0" y="5140452"/>
              <a:ext cx="5620512" cy="1385316"/>
            </a:xfrm>
            <a:prstGeom prst="rect">
              <a:avLst/>
            </a:prstGeom>
          </p:spPr>
        </p:pic>
        <p:sp>
          <p:nvSpPr>
            <p:cNvPr id="4" name="object 4"/>
            <p:cNvSpPr/>
            <p:nvPr/>
          </p:nvSpPr>
          <p:spPr>
            <a:xfrm>
              <a:off x="762" y="5134356"/>
              <a:ext cx="5626100" cy="1397635"/>
            </a:xfrm>
            <a:custGeom>
              <a:avLst/>
              <a:gdLst/>
              <a:ahLst/>
              <a:cxnLst/>
              <a:rect l="l" t="t" r="r" b="b"/>
              <a:pathLst>
                <a:path w="5626100" h="1397634">
                  <a:moveTo>
                    <a:pt x="0" y="1397508"/>
                  </a:moveTo>
                  <a:lnTo>
                    <a:pt x="5625846" y="1397508"/>
                  </a:lnTo>
                  <a:lnTo>
                    <a:pt x="5625846" y="0"/>
                  </a:lnTo>
                  <a:lnTo>
                    <a:pt x="0" y="0"/>
                  </a:lnTo>
                </a:path>
              </a:pathLst>
            </a:custGeom>
            <a:ln w="12192">
              <a:solidFill>
                <a:srgbClr val="78A35A"/>
              </a:solidFill>
              <a:prstDash val="sysDash"/>
            </a:ln>
          </p:spPr>
          <p:txBody>
            <a:bodyPr wrap="square" lIns="0" tIns="0" rIns="0" bIns="0" rtlCol="0"/>
            <a:lstStyle/>
            <a:p>
              <a:endParaRPr/>
            </a:p>
          </p:txBody>
        </p:sp>
      </p:grpSp>
      <p:grpSp>
        <p:nvGrpSpPr>
          <p:cNvPr id="5" name="object 5"/>
          <p:cNvGrpSpPr/>
          <p:nvPr/>
        </p:nvGrpSpPr>
        <p:grpSpPr>
          <a:xfrm>
            <a:off x="1530096" y="3523488"/>
            <a:ext cx="6035040" cy="1039494"/>
            <a:chOff x="1530096" y="3523488"/>
            <a:chExt cx="6035040" cy="1039494"/>
          </a:xfrm>
        </p:grpSpPr>
        <p:pic>
          <p:nvPicPr>
            <p:cNvPr id="6" name="object 6"/>
            <p:cNvPicPr/>
            <p:nvPr/>
          </p:nvPicPr>
          <p:blipFill>
            <a:blip r:embed="rId2" cstate="print"/>
            <a:stretch>
              <a:fillRect/>
            </a:stretch>
          </p:blipFill>
          <p:spPr>
            <a:xfrm>
              <a:off x="1542288" y="3535680"/>
              <a:ext cx="6016752" cy="1014984"/>
            </a:xfrm>
            <a:prstGeom prst="rect">
              <a:avLst/>
            </a:prstGeom>
          </p:spPr>
        </p:pic>
        <p:sp>
          <p:nvSpPr>
            <p:cNvPr id="7" name="object 7"/>
            <p:cNvSpPr/>
            <p:nvPr/>
          </p:nvSpPr>
          <p:spPr>
            <a:xfrm>
              <a:off x="1536192" y="3529584"/>
              <a:ext cx="6022975" cy="1027430"/>
            </a:xfrm>
            <a:custGeom>
              <a:avLst/>
              <a:gdLst/>
              <a:ahLst/>
              <a:cxnLst/>
              <a:rect l="l" t="t" r="r" b="b"/>
              <a:pathLst>
                <a:path w="6022975" h="1027429">
                  <a:moveTo>
                    <a:pt x="0" y="1027175"/>
                  </a:moveTo>
                  <a:lnTo>
                    <a:pt x="6022848" y="1027175"/>
                  </a:lnTo>
                </a:path>
                <a:path w="6022975" h="1027429">
                  <a:moveTo>
                    <a:pt x="6022848" y="0"/>
                  </a:moveTo>
                  <a:lnTo>
                    <a:pt x="0" y="0"/>
                  </a:lnTo>
                  <a:lnTo>
                    <a:pt x="0" y="1027175"/>
                  </a:lnTo>
                </a:path>
              </a:pathLst>
            </a:custGeom>
            <a:ln w="12192">
              <a:solidFill>
                <a:srgbClr val="2764C1"/>
              </a:solidFill>
              <a:prstDash val="sysDash"/>
            </a:ln>
          </p:spPr>
          <p:txBody>
            <a:bodyPr wrap="square" lIns="0" tIns="0" rIns="0" bIns="0" rtlCol="0"/>
            <a:lstStyle/>
            <a:p>
              <a:endParaRPr/>
            </a:p>
          </p:txBody>
        </p:sp>
      </p:grpSp>
      <p:grpSp>
        <p:nvGrpSpPr>
          <p:cNvPr id="8" name="object 8"/>
          <p:cNvGrpSpPr/>
          <p:nvPr/>
        </p:nvGrpSpPr>
        <p:grpSpPr>
          <a:xfrm>
            <a:off x="-5333" y="1973580"/>
            <a:ext cx="5835015" cy="967740"/>
            <a:chOff x="-5333" y="1973580"/>
            <a:chExt cx="5835015" cy="967740"/>
          </a:xfrm>
        </p:grpSpPr>
        <p:pic>
          <p:nvPicPr>
            <p:cNvPr id="9" name="object 9"/>
            <p:cNvPicPr/>
            <p:nvPr/>
          </p:nvPicPr>
          <p:blipFill>
            <a:blip r:embed="rId3" cstate="print"/>
            <a:stretch>
              <a:fillRect/>
            </a:stretch>
          </p:blipFill>
          <p:spPr>
            <a:xfrm>
              <a:off x="0" y="1985772"/>
              <a:ext cx="5817108" cy="943356"/>
            </a:xfrm>
            <a:prstGeom prst="rect">
              <a:avLst/>
            </a:prstGeom>
          </p:spPr>
        </p:pic>
        <p:sp>
          <p:nvSpPr>
            <p:cNvPr id="10" name="object 10"/>
            <p:cNvSpPr/>
            <p:nvPr/>
          </p:nvSpPr>
          <p:spPr>
            <a:xfrm>
              <a:off x="762" y="1979676"/>
              <a:ext cx="5822950" cy="955675"/>
            </a:xfrm>
            <a:custGeom>
              <a:avLst/>
              <a:gdLst/>
              <a:ahLst/>
              <a:cxnLst/>
              <a:rect l="l" t="t" r="r" b="b"/>
              <a:pathLst>
                <a:path w="5822950" h="955675">
                  <a:moveTo>
                    <a:pt x="0" y="955548"/>
                  </a:moveTo>
                  <a:lnTo>
                    <a:pt x="5822442" y="955548"/>
                  </a:lnTo>
                  <a:lnTo>
                    <a:pt x="5822442" y="0"/>
                  </a:lnTo>
                  <a:lnTo>
                    <a:pt x="0" y="0"/>
                  </a:lnTo>
                </a:path>
              </a:pathLst>
            </a:custGeom>
            <a:ln w="12192">
              <a:solidFill>
                <a:srgbClr val="6ECECE"/>
              </a:solidFill>
              <a:prstDash val="sysDash"/>
            </a:ln>
          </p:spPr>
          <p:txBody>
            <a:bodyPr wrap="square" lIns="0" tIns="0" rIns="0" bIns="0" rtlCol="0"/>
            <a:lstStyle/>
            <a:p>
              <a:endParaRPr/>
            </a:p>
          </p:txBody>
        </p:sp>
      </p:grpSp>
      <p:pic>
        <p:nvPicPr>
          <p:cNvPr id="11" name="object 11"/>
          <p:cNvPicPr/>
          <p:nvPr/>
        </p:nvPicPr>
        <p:blipFill>
          <a:blip r:embed="rId4" cstate="print"/>
          <a:stretch>
            <a:fillRect/>
          </a:stretch>
        </p:blipFill>
        <p:spPr>
          <a:xfrm>
            <a:off x="2060448" y="155448"/>
            <a:ext cx="5498592" cy="768096"/>
          </a:xfrm>
          <a:prstGeom prst="rect">
            <a:avLst/>
          </a:prstGeom>
        </p:spPr>
      </p:pic>
      <p:sp>
        <p:nvSpPr>
          <p:cNvPr id="12" name="object 12"/>
          <p:cNvSpPr txBox="1">
            <a:spLocks noGrp="1"/>
          </p:cNvSpPr>
          <p:nvPr>
            <p:ph type="title"/>
          </p:nvPr>
        </p:nvSpPr>
        <p:spPr>
          <a:xfrm>
            <a:off x="2798826" y="344246"/>
            <a:ext cx="4029075" cy="391795"/>
          </a:xfrm>
          <a:prstGeom prst="rect">
            <a:avLst/>
          </a:prstGeom>
        </p:spPr>
        <p:txBody>
          <a:bodyPr vert="horz" wrap="square" lIns="0" tIns="12700" rIns="0" bIns="0" rtlCol="0">
            <a:spAutoFit/>
          </a:bodyPr>
          <a:lstStyle/>
          <a:p>
            <a:pPr marL="12700">
              <a:lnSpc>
                <a:spcPct val="100000"/>
              </a:lnSpc>
              <a:spcBef>
                <a:spcPts val="100"/>
              </a:spcBef>
            </a:pPr>
            <a:r>
              <a:rPr spc="-5" dirty="0"/>
              <a:t>Инвестиционный</a:t>
            </a:r>
            <a:r>
              <a:rPr spc="-20" dirty="0"/>
              <a:t> </a:t>
            </a:r>
            <a:r>
              <a:rPr spc="-15" dirty="0"/>
              <a:t>потенциал</a:t>
            </a:r>
          </a:p>
        </p:txBody>
      </p:sp>
      <p:sp>
        <p:nvSpPr>
          <p:cNvPr id="13" name="object 13"/>
          <p:cNvSpPr txBox="1"/>
          <p:nvPr/>
        </p:nvSpPr>
        <p:spPr>
          <a:xfrm>
            <a:off x="912367" y="184150"/>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pc="-5" smtClean="0">
                <a:solidFill>
                  <a:srgbClr val="001F5F"/>
                </a:solidFill>
                <a:latin typeface="Arial"/>
                <a:cs typeface="Arial"/>
              </a:rPr>
              <a:t> </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sp>
        <p:nvSpPr>
          <p:cNvPr id="14" name="object 14"/>
          <p:cNvSpPr txBox="1"/>
          <p:nvPr/>
        </p:nvSpPr>
        <p:spPr>
          <a:xfrm>
            <a:off x="104038" y="2083054"/>
            <a:ext cx="5634355" cy="757555"/>
          </a:xfrm>
          <a:prstGeom prst="rect">
            <a:avLst/>
          </a:prstGeom>
        </p:spPr>
        <p:txBody>
          <a:bodyPr vert="horz" wrap="square" lIns="0" tIns="12700" rIns="0" bIns="0" rtlCol="0">
            <a:spAutoFit/>
          </a:bodyPr>
          <a:lstStyle/>
          <a:p>
            <a:pPr marL="12700" marR="5080">
              <a:lnSpc>
                <a:spcPct val="100000"/>
              </a:lnSpc>
              <a:spcBef>
                <a:spcPts val="100"/>
              </a:spcBef>
              <a:buChar char="•"/>
              <a:tabLst>
                <a:tab pos="188595" algn="l"/>
                <a:tab pos="1202690" algn="l"/>
                <a:tab pos="2583815" algn="l"/>
                <a:tab pos="4086860" algn="l"/>
                <a:tab pos="4530090" algn="l"/>
              </a:tabLst>
            </a:pPr>
            <a:r>
              <a:rPr lang="ru-RU" sz="1200" spc="-45" dirty="0" smtClean="0">
                <a:latin typeface="Arial"/>
                <a:cs typeface="Arial"/>
              </a:rPr>
              <a:t>    </a:t>
            </a:r>
            <a:r>
              <a:rPr sz="1200" spc="-45" dirty="0" err="1" smtClean="0">
                <a:latin typeface="Arial"/>
                <a:cs typeface="Arial"/>
              </a:rPr>
              <a:t>Р</a:t>
            </a:r>
            <a:r>
              <a:rPr sz="1200" spc="-10" dirty="0" err="1" smtClean="0">
                <a:latin typeface="Arial"/>
                <a:cs typeface="Arial"/>
              </a:rPr>
              <a:t>а</a:t>
            </a:r>
            <a:r>
              <a:rPr sz="1200" spc="-5" dirty="0" err="1" smtClean="0">
                <a:latin typeface="Arial"/>
                <a:cs typeface="Arial"/>
              </a:rPr>
              <a:t>зви</a:t>
            </a:r>
            <a:r>
              <a:rPr sz="1200" dirty="0" err="1" smtClean="0">
                <a:latin typeface="Arial"/>
                <a:cs typeface="Arial"/>
              </a:rPr>
              <a:t>тие</a:t>
            </a:r>
            <a:r>
              <a:rPr sz="1200" dirty="0">
                <a:latin typeface="Arial"/>
                <a:cs typeface="Arial"/>
              </a:rPr>
              <a:t>	п</a:t>
            </a:r>
            <a:r>
              <a:rPr sz="1200" spc="-10" dirty="0">
                <a:latin typeface="Arial"/>
                <a:cs typeface="Arial"/>
              </a:rPr>
              <a:t>р</a:t>
            </a:r>
            <a:r>
              <a:rPr sz="1200" spc="-20" dirty="0">
                <a:latin typeface="Arial"/>
                <a:cs typeface="Arial"/>
              </a:rPr>
              <a:t>о</a:t>
            </a:r>
            <a:r>
              <a:rPr sz="1200" spc="-5" dirty="0">
                <a:latin typeface="Arial"/>
                <a:cs typeface="Arial"/>
              </a:rPr>
              <a:t>д</a:t>
            </a:r>
            <a:r>
              <a:rPr sz="1200" spc="-15" dirty="0">
                <a:latin typeface="Arial"/>
                <a:cs typeface="Arial"/>
              </a:rPr>
              <a:t>у</a:t>
            </a:r>
            <a:r>
              <a:rPr sz="1200" spc="10" dirty="0">
                <a:latin typeface="Arial"/>
                <a:cs typeface="Arial"/>
              </a:rPr>
              <a:t>к</a:t>
            </a:r>
            <a:r>
              <a:rPr sz="1200" dirty="0">
                <a:latin typeface="Arial"/>
                <a:cs typeface="Arial"/>
              </a:rPr>
              <a:t>ти</a:t>
            </a:r>
            <a:r>
              <a:rPr sz="1200" spc="-5" dirty="0">
                <a:latin typeface="Arial"/>
                <a:cs typeface="Arial"/>
              </a:rPr>
              <a:t>вн</a:t>
            </a:r>
            <a:r>
              <a:rPr sz="1200" dirty="0">
                <a:latin typeface="Arial"/>
                <a:cs typeface="Arial"/>
              </a:rPr>
              <a:t>о</a:t>
            </a:r>
            <a:r>
              <a:rPr sz="1200" spc="-30" dirty="0">
                <a:latin typeface="Arial"/>
                <a:cs typeface="Arial"/>
              </a:rPr>
              <a:t>г</a:t>
            </a:r>
            <a:r>
              <a:rPr sz="1200" dirty="0">
                <a:latin typeface="Arial"/>
                <a:cs typeface="Arial"/>
              </a:rPr>
              <a:t>о	жи</a:t>
            </a:r>
            <a:r>
              <a:rPr sz="1200" spc="-25" dirty="0">
                <a:latin typeface="Arial"/>
                <a:cs typeface="Arial"/>
              </a:rPr>
              <a:t>в</a:t>
            </a:r>
            <a:r>
              <a:rPr sz="1200" spc="-20" dirty="0">
                <a:latin typeface="Arial"/>
                <a:cs typeface="Arial"/>
              </a:rPr>
              <a:t>о</a:t>
            </a:r>
            <a:r>
              <a:rPr sz="1200" dirty="0">
                <a:latin typeface="Arial"/>
                <a:cs typeface="Arial"/>
              </a:rPr>
              <a:t>тн</a:t>
            </a:r>
            <a:r>
              <a:rPr sz="1200" spc="-10" dirty="0">
                <a:latin typeface="Arial"/>
                <a:cs typeface="Arial"/>
              </a:rPr>
              <a:t>о</a:t>
            </a:r>
            <a:r>
              <a:rPr sz="1200" spc="-15" dirty="0">
                <a:latin typeface="Arial"/>
                <a:cs typeface="Arial"/>
              </a:rPr>
              <a:t>в</a:t>
            </a:r>
            <a:r>
              <a:rPr sz="1200" spc="-20" dirty="0">
                <a:latin typeface="Arial"/>
                <a:cs typeface="Arial"/>
              </a:rPr>
              <a:t>о</a:t>
            </a:r>
            <a:r>
              <a:rPr sz="1200" spc="-5" dirty="0">
                <a:latin typeface="Arial"/>
                <a:cs typeface="Arial"/>
              </a:rPr>
              <a:t>д</a:t>
            </a:r>
            <a:r>
              <a:rPr sz="1200" dirty="0">
                <a:latin typeface="Arial"/>
                <a:cs typeface="Arial"/>
              </a:rPr>
              <a:t>ст</a:t>
            </a:r>
            <a:r>
              <a:rPr sz="1200" spc="-25" dirty="0">
                <a:latin typeface="Arial"/>
                <a:cs typeface="Arial"/>
              </a:rPr>
              <a:t>в</a:t>
            </a:r>
            <a:r>
              <a:rPr sz="1200" dirty="0">
                <a:latin typeface="Arial"/>
                <a:cs typeface="Arial"/>
              </a:rPr>
              <a:t>а	и	</a:t>
            </a:r>
            <a:r>
              <a:rPr sz="1200" spc="10" dirty="0">
                <a:latin typeface="Arial"/>
                <a:cs typeface="Arial"/>
              </a:rPr>
              <a:t>с</a:t>
            </a:r>
            <a:r>
              <a:rPr sz="1200" dirty="0">
                <a:latin typeface="Arial"/>
                <a:cs typeface="Arial"/>
              </a:rPr>
              <a:t>оп</a:t>
            </a:r>
            <a:r>
              <a:rPr sz="1200" spc="-15" dirty="0">
                <a:latin typeface="Arial"/>
                <a:cs typeface="Arial"/>
              </a:rPr>
              <a:t>у</a:t>
            </a:r>
            <a:r>
              <a:rPr sz="1200" spc="-10" dirty="0">
                <a:latin typeface="Arial"/>
                <a:cs typeface="Arial"/>
              </a:rPr>
              <a:t>т</a:t>
            </a:r>
            <a:r>
              <a:rPr sz="1200" dirty="0">
                <a:latin typeface="Arial"/>
                <a:cs typeface="Arial"/>
              </a:rPr>
              <a:t>ст</a:t>
            </a:r>
            <a:r>
              <a:rPr sz="1200" spc="-15" dirty="0">
                <a:latin typeface="Arial"/>
                <a:cs typeface="Arial"/>
              </a:rPr>
              <a:t>ву</a:t>
            </a:r>
            <a:r>
              <a:rPr sz="1200" dirty="0">
                <a:latin typeface="Arial"/>
                <a:cs typeface="Arial"/>
              </a:rPr>
              <a:t>ю</a:t>
            </a:r>
            <a:r>
              <a:rPr sz="1200" spc="-5" dirty="0">
                <a:latin typeface="Arial"/>
                <a:cs typeface="Arial"/>
              </a:rPr>
              <a:t>щ</a:t>
            </a:r>
            <a:r>
              <a:rPr sz="1200" spc="10" dirty="0">
                <a:latin typeface="Arial"/>
                <a:cs typeface="Arial"/>
              </a:rPr>
              <a:t>и</a:t>
            </a:r>
            <a:r>
              <a:rPr sz="1200" dirty="0">
                <a:latin typeface="Arial"/>
                <a:cs typeface="Arial"/>
              </a:rPr>
              <a:t>х  </a:t>
            </a:r>
            <a:r>
              <a:rPr sz="1200" spc="-5" dirty="0">
                <a:latin typeface="Arial"/>
                <a:cs typeface="Arial"/>
              </a:rPr>
              <a:t>высокотехнологических</a:t>
            </a:r>
            <a:r>
              <a:rPr sz="1200" spc="-65" dirty="0">
                <a:latin typeface="Arial"/>
                <a:cs typeface="Arial"/>
              </a:rPr>
              <a:t> </a:t>
            </a:r>
            <a:r>
              <a:rPr sz="1200" spc="-5" dirty="0">
                <a:latin typeface="Arial"/>
                <a:cs typeface="Arial"/>
              </a:rPr>
              <a:t>отраслей</a:t>
            </a:r>
            <a:r>
              <a:rPr sz="1200" spc="-30" dirty="0">
                <a:latin typeface="Arial"/>
                <a:cs typeface="Arial"/>
              </a:rPr>
              <a:t> </a:t>
            </a:r>
            <a:r>
              <a:rPr sz="1200" dirty="0">
                <a:latin typeface="Arial"/>
                <a:cs typeface="Arial"/>
              </a:rPr>
              <a:t>промышленной</a:t>
            </a:r>
            <a:r>
              <a:rPr sz="1200" spc="-25" dirty="0">
                <a:latin typeface="Arial"/>
                <a:cs typeface="Arial"/>
              </a:rPr>
              <a:t> </a:t>
            </a:r>
            <a:r>
              <a:rPr sz="1200" spc="-5" dirty="0">
                <a:latin typeface="Arial"/>
                <a:cs typeface="Arial"/>
              </a:rPr>
              <a:t>переработки.</a:t>
            </a:r>
            <a:endParaRPr sz="1200" dirty="0">
              <a:latin typeface="Arial"/>
              <a:cs typeface="Arial"/>
            </a:endParaRPr>
          </a:p>
          <a:p>
            <a:pPr marL="187960" indent="-175895">
              <a:lnSpc>
                <a:spcPct val="100000"/>
              </a:lnSpc>
              <a:buChar char="•"/>
              <a:tabLst>
                <a:tab pos="188595" algn="l"/>
              </a:tabLst>
            </a:pPr>
            <a:r>
              <a:rPr sz="1200" spc="-5" dirty="0">
                <a:latin typeface="Arial"/>
                <a:cs typeface="Arial"/>
              </a:rPr>
              <a:t>Освоение</a:t>
            </a:r>
            <a:r>
              <a:rPr sz="1200" spc="-15" dirty="0">
                <a:latin typeface="Arial"/>
                <a:cs typeface="Arial"/>
              </a:rPr>
              <a:t> </a:t>
            </a:r>
            <a:r>
              <a:rPr sz="1200" spc="-5" dirty="0">
                <a:latin typeface="Arial"/>
                <a:cs typeface="Arial"/>
              </a:rPr>
              <a:t>залежных,</a:t>
            </a:r>
            <a:r>
              <a:rPr sz="1200" spc="10" dirty="0">
                <a:latin typeface="Arial"/>
                <a:cs typeface="Arial"/>
              </a:rPr>
              <a:t> </a:t>
            </a:r>
            <a:r>
              <a:rPr sz="1200" spc="-5" dirty="0">
                <a:latin typeface="Arial"/>
                <a:cs typeface="Arial"/>
              </a:rPr>
              <a:t>неэффективно</a:t>
            </a:r>
            <a:r>
              <a:rPr sz="1200" spc="5" dirty="0">
                <a:latin typeface="Arial"/>
                <a:cs typeface="Arial"/>
              </a:rPr>
              <a:t> </a:t>
            </a:r>
            <a:r>
              <a:rPr sz="1200" spc="-10" dirty="0">
                <a:latin typeface="Arial"/>
                <a:cs typeface="Arial"/>
              </a:rPr>
              <a:t>используемых</a:t>
            </a:r>
            <a:r>
              <a:rPr sz="1200" dirty="0">
                <a:latin typeface="Arial"/>
                <a:cs typeface="Arial"/>
              </a:rPr>
              <a:t> </a:t>
            </a:r>
            <a:r>
              <a:rPr sz="1200" spc="-10" dirty="0">
                <a:latin typeface="Arial"/>
                <a:cs typeface="Arial"/>
              </a:rPr>
              <a:t>земель.</a:t>
            </a:r>
            <a:endParaRPr sz="1200" dirty="0">
              <a:latin typeface="Arial"/>
              <a:cs typeface="Arial"/>
            </a:endParaRPr>
          </a:p>
          <a:p>
            <a:pPr marL="187960" indent="-175895">
              <a:lnSpc>
                <a:spcPct val="100000"/>
              </a:lnSpc>
              <a:buChar char="•"/>
              <a:tabLst>
                <a:tab pos="188595" algn="l"/>
              </a:tabLst>
            </a:pPr>
            <a:r>
              <a:rPr sz="1200" spc="-5" dirty="0">
                <a:latin typeface="Arial"/>
                <a:cs typeface="Arial"/>
              </a:rPr>
              <a:t>Кормопроизводство</a:t>
            </a:r>
            <a:r>
              <a:rPr sz="1200" spc="-50" dirty="0">
                <a:latin typeface="Arial"/>
                <a:cs typeface="Arial"/>
              </a:rPr>
              <a:t> </a:t>
            </a:r>
            <a:r>
              <a:rPr sz="1200" dirty="0">
                <a:latin typeface="Arial"/>
                <a:cs typeface="Arial"/>
              </a:rPr>
              <a:t>и</a:t>
            </a:r>
            <a:r>
              <a:rPr sz="1200" spc="-20" dirty="0">
                <a:latin typeface="Arial"/>
                <a:cs typeface="Arial"/>
              </a:rPr>
              <a:t> </a:t>
            </a:r>
            <a:r>
              <a:rPr sz="1200" spc="-5" dirty="0">
                <a:latin typeface="Arial"/>
                <a:cs typeface="Arial"/>
              </a:rPr>
              <a:t>производство</a:t>
            </a:r>
            <a:r>
              <a:rPr sz="1200" spc="-45" dirty="0">
                <a:latin typeface="Arial"/>
                <a:cs typeface="Arial"/>
              </a:rPr>
              <a:t> </a:t>
            </a:r>
            <a:r>
              <a:rPr sz="1200" spc="-5" dirty="0">
                <a:latin typeface="Arial"/>
                <a:cs typeface="Arial"/>
              </a:rPr>
              <a:t>зерна.</a:t>
            </a:r>
            <a:endParaRPr sz="1200" dirty="0">
              <a:latin typeface="Arial"/>
              <a:cs typeface="Arial"/>
            </a:endParaRPr>
          </a:p>
        </p:txBody>
      </p:sp>
      <p:sp>
        <p:nvSpPr>
          <p:cNvPr id="15" name="object 15"/>
          <p:cNvSpPr txBox="1"/>
          <p:nvPr/>
        </p:nvSpPr>
        <p:spPr>
          <a:xfrm>
            <a:off x="1752345" y="3644011"/>
            <a:ext cx="5692775" cy="756920"/>
          </a:xfrm>
          <a:prstGeom prst="rect">
            <a:avLst/>
          </a:prstGeom>
        </p:spPr>
        <p:txBody>
          <a:bodyPr vert="horz" wrap="square" lIns="0" tIns="12700" rIns="0" bIns="0" rtlCol="0">
            <a:spAutoFit/>
          </a:bodyPr>
          <a:lstStyle/>
          <a:p>
            <a:pPr marL="12700" marR="5080">
              <a:lnSpc>
                <a:spcPct val="100000"/>
              </a:lnSpc>
              <a:spcBef>
                <a:spcPts val="100"/>
              </a:spcBef>
              <a:buChar char="•"/>
              <a:tabLst>
                <a:tab pos="187960" algn="l"/>
              </a:tabLst>
            </a:pPr>
            <a:r>
              <a:rPr lang="ru-RU" sz="1200" spc="-5" dirty="0" smtClean="0">
                <a:latin typeface="Arial"/>
                <a:cs typeface="Arial"/>
              </a:rPr>
              <a:t> </a:t>
            </a:r>
            <a:r>
              <a:rPr sz="1200" spc="-5" dirty="0" err="1" smtClean="0">
                <a:latin typeface="Arial"/>
                <a:cs typeface="Arial"/>
              </a:rPr>
              <a:t>Жилищное</a:t>
            </a:r>
            <a:r>
              <a:rPr sz="1200" spc="65" dirty="0" smtClean="0">
                <a:latin typeface="Arial"/>
                <a:cs typeface="Arial"/>
              </a:rPr>
              <a:t> </a:t>
            </a:r>
            <a:r>
              <a:rPr sz="1200" spc="-10" dirty="0">
                <a:latin typeface="Arial"/>
                <a:cs typeface="Arial"/>
              </a:rPr>
              <a:t>строительство,</a:t>
            </a:r>
            <a:r>
              <a:rPr sz="1200" spc="65" dirty="0">
                <a:latin typeface="Arial"/>
                <a:cs typeface="Arial"/>
              </a:rPr>
              <a:t> </a:t>
            </a:r>
            <a:r>
              <a:rPr sz="1200" dirty="0">
                <a:latin typeface="Arial"/>
                <a:cs typeface="Arial"/>
              </a:rPr>
              <a:t>в</a:t>
            </a:r>
            <a:r>
              <a:rPr sz="1200" spc="55" dirty="0">
                <a:latin typeface="Arial"/>
                <a:cs typeface="Arial"/>
              </a:rPr>
              <a:t> </a:t>
            </a:r>
            <a:r>
              <a:rPr sz="1200" spc="-10" dirty="0">
                <a:latin typeface="Arial"/>
                <a:cs typeface="Arial"/>
              </a:rPr>
              <a:t>том</a:t>
            </a:r>
            <a:r>
              <a:rPr sz="1200" spc="65" dirty="0">
                <a:latin typeface="Arial"/>
                <a:cs typeface="Arial"/>
              </a:rPr>
              <a:t> </a:t>
            </a:r>
            <a:r>
              <a:rPr sz="1200" spc="-5" dirty="0">
                <a:latin typeface="Arial"/>
                <a:cs typeface="Arial"/>
              </a:rPr>
              <a:t>числе</a:t>
            </a:r>
            <a:r>
              <a:rPr sz="1200" spc="65" dirty="0">
                <a:latin typeface="Arial"/>
                <a:cs typeface="Arial"/>
              </a:rPr>
              <a:t> </a:t>
            </a:r>
            <a:r>
              <a:rPr sz="1200" spc="-15" dirty="0">
                <a:latin typeface="Arial"/>
                <a:cs typeface="Arial"/>
              </a:rPr>
              <a:t>льготное</a:t>
            </a:r>
            <a:r>
              <a:rPr sz="1200" spc="65" dirty="0">
                <a:latin typeface="Arial"/>
                <a:cs typeface="Arial"/>
              </a:rPr>
              <a:t> </a:t>
            </a:r>
            <a:r>
              <a:rPr sz="1200" spc="-5" dirty="0">
                <a:latin typeface="Arial"/>
                <a:cs typeface="Arial"/>
              </a:rPr>
              <a:t>для</a:t>
            </a:r>
            <a:r>
              <a:rPr sz="1200" spc="60" dirty="0">
                <a:latin typeface="Arial"/>
                <a:cs typeface="Arial"/>
              </a:rPr>
              <a:t> </a:t>
            </a:r>
            <a:r>
              <a:rPr sz="1200" spc="-10" dirty="0">
                <a:latin typeface="Arial"/>
                <a:cs typeface="Arial"/>
              </a:rPr>
              <a:t>молодых</a:t>
            </a:r>
            <a:r>
              <a:rPr sz="1200" spc="50" dirty="0">
                <a:latin typeface="Arial"/>
                <a:cs typeface="Arial"/>
              </a:rPr>
              <a:t> </a:t>
            </a:r>
            <a:r>
              <a:rPr sz="1200" spc="-5" dirty="0">
                <a:latin typeface="Arial"/>
                <a:cs typeface="Arial"/>
              </a:rPr>
              <a:t>специалистов </a:t>
            </a:r>
            <a:r>
              <a:rPr sz="1200" spc="-320" dirty="0">
                <a:latin typeface="Arial"/>
                <a:cs typeface="Arial"/>
              </a:rPr>
              <a:t> </a:t>
            </a:r>
            <a:r>
              <a:rPr sz="1200" dirty="0">
                <a:latin typeface="Arial"/>
                <a:cs typeface="Arial"/>
              </a:rPr>
              <a:t>и</a:t>
            </a:r>
            <a:r>
              <a:rPr sz="1200" spc="-5" dirty="0">
                <a:latin typeface="Arial"/>
                <a:cs typeface="Arial"/>
              </a:rPr>
              <a:t> </a:t>
            </a:r>
            <a:r>
              <a:rPr sz="1200" spc="-10" dirty="0">
                <a:latin typeface="Arial"/>
                <a:cs typeface="Arial"/>
              </a:rPr>
              <a:t>многодетных</a:t>
            </a:r>
            <a:r>
              <a:rPr sz="1200" spc="-25" dirty="0">
                <a:latin typeface="Arial"/>
                <a:cs typeface="Arial"/>
              </a:rPr>
              <a:t> </a:t>
            </a:r>
            <a:r>
              <a:rPr sz="1200" dirty="0">
                <a:latin typeface="Arial"/>
                <a:cs typeface="Arial"/>
              </a:rPr>
              <a:t>семей.</a:t>
            </a:r>
          </a:p>
          <a:p>
            <a:pPr marL="12700" marR="5715">
              <a:lnSpc>
                <a:spcPct val="100000"/>
              </a:lnSpc>
              <a:buChar char="•"/>
              <a:tabLst>
                <a:tab pos="187960" algn="l"/>
              </a:tabLst>
            </a:pPr>
            <a:r>
              <a:rPr lang="ru-RU" sz="1200" spc="-10" dirty="0" smtClean="0">
                <a:latin typeface="Arial"/>
                <a:cs typeface="Arial"/>
              </a:rPr>
              <a:t> </a:t>
            </a:r>
            <a:r>
              <a:rPr sz="1200" spc="-10" dirty="0" err="1" smtClean="0">
                <a:latin typeface="Arial"/>
                <a:cs typeface="Arial"/>
              </a:rPr>
              <a:t>Строительство</a:t>
            </a:r>
            <a:r>
              <a:rPr sz="1200" spc="275" dirty="0" smtClean="0">
                <a:latin typeface="Arial"/>
                <a:cs typeface="Arial"/>
              </a:rPr>
              <a:t> </a:t>
            </a:r>
            <a:r>
              <a:rPr sz="1200" spc="-5" dirty="0">
                <a:latin typeface="Arial"/>
                <a:cs typeface="Arial"/>
              </a:rPr>
              <a:t>жилья</a:t>
            </a:r>
            <a:r>
              <a:rPr sz="1200" spc="254" dirty="0">
                <a:latin typeface="Arial"/>
                <a:cs typeface="Arial"/>
              </a:rPr>
              <a:t> </a:t>
            </a:r>
            <a:r>
              <a:rPr sz="1200" spc="-5" dirty="0">
                <a:latin typeface="Arial"/>
                <a:cs typeface="Arial"/>
              </a:rPr>
              <a:t>эконом-класса,</a:t>
            </a:r>
            <a:r>
              <a:rPr sz="1200" spc="254" dirty="0">
                <a:latin typeface="Arial"/>
                <a:cs typeface="Arial"/>
              </a:rPr>
              <a:t> </a:t>
            </a:r>
            <a:r>
              <a:rPr sz="1200" spc="-15" dirty="0">
                <a:latin typeface="Arial"/>
                <a:cs typeface="Arial"/>
              </a:rPr>
              <a:t>отвечающего</a:t>
            </a:r>
            <a:r>
              <a:rPr sz="1200" spc="275" dirty="0">
                <a:latin typeface="Arial"/>
                <a:cs typeface="Arial"/>
              </a:rPr>
              <a:t> </a:t>
            </a:r>
            <a:r>
              <a:rPr sz="1200" spc="-15" dirty="0">
                <a:latin typeface="Arial"/>
                <a:cs typeface="Arial"/>
              </a:rPr>
              <a:t>стандартам</a:t>
            </a:r>
            <a:r>
              <a:rPr sz="1200" spc="275" dirty="0">
                <a:latin typeface="Arial"/>
                <a:cs typeface="Arial"/>
              </a:rPr>
              <a:t> </a:t>
            </a:r>
            <a:r>
              <a:rPr sz="1200" spc="-10" dirty="0">
                <a:latin typeface="Arial"/>
                <a:cs typeface="Arial"/>
              </a:rPr>
              <a:t>ценовой </a:t>
            </a:r>
            <a:r>
              <a:rPr sz="1200" spc="-320" dirty="0">
                <a:latin typeface="Arial"/>
                <a:cs typeface="Arial"/>
              </a:rPr>
              <a:t> </a:t>
            </a:r>
            <a:r>
              <a:rPr sz="1200" spc="-5" dirty="0">
                <a:latin typeface="Arial"/>
                <a:cs typeface="Arial"/>
              </a:rPr>
              <a:t>доступности,</a:t>
            </a:r>
            <a:r>
              <a:rPr sz="1200" spc="5" dirty="0">
                <a:latin typeface="Arial"/>
                <a:cs typeface="Arial"/>
              </a:rPr>
              <a:t> </a:t>
            </a:r>
            <a:r>
              <a:rPr sz="1200" spc="-5" dirty="0">
                <a:latin typeface="Arial"/>
                <a:cs typeface="Arial"/>
              </a:rPr>
              <a:t>энергоэффективности</a:t>
            </a:r>
            <a:r>
              <a:rPr sz="1200" spc="-10" dirty="0">
                <a:latin typeface="Arial"/>
                <a:cs typeface="Arial"/>
              </a:rPr>
              <a:t> </a:t>
            </a:r>
            <a:r>
              <a:rPr sz="1200" dirty="0">
                <a:latin typeface="Arial"/>
                <a:cs typeface="Arial"/>
              </a:rPr>
              <a:t>и </a:t>
            </a:r>
            <a:r>
              <a:rPr sz="1200" spc="-5" dirty="0">
                <a:latin typeface="Arial"/>
                <a:cs typeface="Arial"/>
              </a:rPr>
              <a:t>экологичности.</a:t>
            </a:r>
            <a:endParaRPr sz="1200" dirty="0">
              <a:latin typeface="Arial"/>
              <a:cs typeface="Arial"/>
            </a:endParaRPr>
          </a:p>
        </p:txBody>
      </p:sp>
      <p:sp>
        <p:nvSpPr>
          <p:cNvPr id="16" name="object 16"/>
          <p:cNvSpPr txBox="1"/>
          <p:nvPr/>
        </p:nvSpPr>
        <p:spPr>
          <a:xfrm>
            <a:off x="2763773" y="3023362"/>
            <a:ext cx="1950085"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006FC0"/>
                </a:solidFill>
                <a:latin typeface="Arial"/>
                <a:cs typeface="Arial"/>
              </a:rPr>
              <a:t>Строительство</a:t>
            </a:r>
            <a:endParaRPr sz="2000">
              <a:latin typeface="Arial"/>
              <a:cs typeface="Arial"/>
            </a:endParaRPr>
          </a:p>
        </p:txBody>
      </p:sp>
      <p:sp>
        <p:nvSpPr>
          <p:cNvPr id="17" name="object 17"/>
          <p:cNvSpPr txBox="1"/>
          <p:nvPr/>
        </p:nvSpPr>
        <p:spPr>
          <a:xfrm>
            <a:off x="126288" y="5253990"/>
            <a:ext cx="5363845" cy="940435"/>
          </a:xfrm>
          <a:prstGeom prst="rect">
            <a:avLst/>
          </a:prstGeom>
        </p:spPr>
        <p:txBody>
          <a:bodyPr vert="horz" wrap="square" lIns="0" tIns="12700" rIns="0" bIns="0" rtlCol="0">
            <a:spAutoFit/>
          </a:bodyPr>
          <a:lstStyle/>
          <a:p>
            <a:pPr marL="187960" indent="-175260">
              <a:lnSpc>
                <a:spcPct val="100000"/>
              </a:lnSpc>
              <a:spcBef>
                <a:spcPts val="100"/>
              </a:spcBef>
              <a:buChar char="•"/>
              <a:tabLst>
                <a:tab pos="187960" algn="l"/>
                <a:tab pos="1079500" algn="l"/>
                <a:tab pos="2077720" algn="l"/>
                <a:tab pos="3041015" algn="l"/>
                <a:tab pos="4234815" algn="l"/>
              </a:tabLst>
            </a:pPr>
            <a:r>
              <a:rPr sz="1200" spc="-10" dirty="0">
                <a:latin typeface="Arial"/>
                <a:cs typeface="Arial"/>
              </a:rPr>
              <a:t>Развитие	свободных	</a:t>
            </a:r>
            <a:r>
              <a:rPr sz="1200" dirty="0">
                <a:latin typeface="Arial"/>
                <a:cs typeface="Arial"/>
              </a:rPr>
              <a:t>площадей	</a:t>
            </a:r>
            <a:r>
              <a:rPr sz="1200" spc="-5" dirty="0">
                <a:latin typeface="Arial"/>
                <a:cs typeface="Arial"/>
              </a:rPr>
              <a:t>действующих	промышленных</a:t>
            </a:r>
            <a:endParaRPr sz="1200" dirty="0">
              <a:latin typeface="Arial"/>
              <a:cs typeface="Arial"/>
            </a:endParaRPr>
          </a:p>
          <a:p>
            <a:pPr marL="12700">
              <a:lnSpc>
                <a:spcPct val="100000"/>
              </a:lnSpc>
            </a:pPr>
            <a:r>
              <a:rPr sz="1200" spc="-5" dirty="0">
                <a:latin typeface="Arial"/>
                <a:cs typeface="Arial"/>
              </a:rPr>
              <a:t>предприятий.</a:t>
            </a:r>
            <a:endParaRPr sz="1200" dirty="0">
              <a:latin typeface="Arial"/>
              <a:cs typeface="Arial"/>
            </a:endParaRPr>
          </a:p>
          <a:p>
            <a:pPr marL="12700" marR="5080">
              <a:lnSpc>
                <a:spcPct val="100000"/>
              </a:lnSpc>
              <a:buChar char="•"/>
              <a:tabLst>
                <a:tab pos="187960" algn="l"/>
              </a:tabLst>
            </a:pPr>
            <a:r>
              <a:rPr lang="ru-RU" sz="1200" spc="-5" dirty="0" smtClean="0">
                <a:latin typeface="Arial"/>
                <a:cs typeface="Arial"/>
              </a:rPr>
              <a:t>   </a:t>
            </a:r>
            <a:r>
              <a:rPr sz="1200" spc="-5" dirty="0" err="1" smtClean="0">
                <a:latin typeface="Arial"/>
                <a:cs typeface="Arial"/>
              </a:rPr>
              <a:t>Дальнейшая</a:t>
            </a:r>
            <a:r>
              <a:rPr sz="1200" spc="170" dirty="0" smtClean="0">
                <a:latin typeface="Arial"/>
                <a:cs typeface="Arial"/>
              </a:rPr>
              <a:t> </a:t>
            </a:r>
            <a:r>
              <a:rPr sz="1200" spc="-10" dirty="0">
                <a:latin typeface="Arial"/>
                <a:cs typeface="Arial"/>
              </a:rPr>
              <a:t>модернизация</a:t>
            </a:r>
            <a:r>
              <a:rPr sz="1200" spc="195" dirty="0">
                <a:latin typeface="Arial"/>
                <a:cs typeface="Arial"/>
              </a:rPr>
              <a:t> </a:t>
            </a:r>
            <a:r>
              <a:rPr sz="1200" spc="-5" dirty="0">
                <a:latin typeface="Arial"/>
                <a:cs typeface="Arial"/>
              </a:rPr>
              <a:t>существующих</a:t>
            </a:r>
            <a:r>
              <a:rPr sz="1200" spc="180" dirty="0">
                <a:latin typeface="Arial"/>
                <a:cs typeface="Arial"/>
              </a:rPr>
              <a:t> </a:t>
            </a:r>
            <a:r>
              <a:rPr sz="1200" spc="-5" dirty="0">
                <a:latin typeface="Arial"/>
                <a:cs typeface="Arial"/>
              </a:rPr>
              <a:t>технологических</a:t>
            </a:r>
            <a:r>
              <a:rPr sz="1200" spc="155" dirty="0">
                <a:latin typeface="Arial"/>
                <a:cs typeface="Arial"/>
              </a:rPr>
              <a:t> </a:t>
            </a:r>
            <a:r>
              <a:rPr sz="1200" spc="-5" dirty="0">
                <a:latin typeface="Arial"/>
                <a:cs typeface="Arial"/>
              </a:rPr>
              <a:t>процессов </a:t>
            </a:r>
            <a:r>
              <a:rPr sz="1200" spc="-320" dirty="0">
                <a:latin typeface="Arial"/>
                <a:cs typeface="Arial"/>
              </a:rPr>
              <a:t> </a:t>
            </a:r>
            <a:r>
              <a:rPr sz="1200" spc="-5" dirty="0">
                <a:latin typeface="Arial"/>
                <a:cs typeface="Arial"/>
              </a:rPr>
              <a:t>путём</a:t>
            </a:r>
            <a:r>
              <a:rPr sz="1200" dirty="0">
                <a:latin typeface="Arial"/>
                <a:cs typeface="Arial"/>
              </a:rPr>
              <a:t> </a:t>
            </a:r>
            <a:r>
              <a:rPr sz="1200" spc="-5" dirty="0">
                <a:latin typeface="Arial"/>
                <a:cs typeface="Arial"/>
              </a:rPr>
              <a:t>внедрения</a:t>
            </a:r>
            <a:r>
              <a:rPr sz="1200" spc="-10" dirty="0">
                <a:latin typeface="Arial"/>
                <a:cs typeface="Arial"/>
              </a:rPr>
              <a:t> </a:t>
            </a:r>
            <a:r>
              <a:rPr sz="1200" spc="-5" dirty="0">
                <a:latin typeface="Arial"/>
                <a:cs typeface="Arial"/>
              </a:rPr>
              <a:t>инновационных </a:t>
            </a:r>
            <a:r>
              <a:rPr sz="1200" dirty="0">
                <a:latin typeface="Arial"/>
                <a:cs typeface="Arial"/>
              </a:rPr>
              <a:t>проектов.</a:t>
            </a:r>
          </a:p>
          <a:p>
            <a:pPr marL="187960" indent="-175260">
              <a:lnSpc>
                <a:spcPct val="100000"/>
              </a:lnSpc>
              <a:buChar char="•"/>
              <a:tabLst>
                <a:tab pos="187960" algn="l"/>
              </a:tabLst>
            </a:pPr>
            <a:r>
              <a:rPr sz="1200" spc="-10" dirty="0">
                <a:latin typeface="Arial"/>
                <a:cs typeface="Arial"/>
              </a:rPr>
              <a:t>Создание</a:t>
            </a:r>
            <a:r>
              <a:rPr sz="1200" spc="-30" dirty="0">
                <a:latin typeface="Arial"/>
                <a:cs typeface="Arial"/>
              </a:rPr>
              <a:t> </a:t>
            </a:r>
            <a:r>
              <a:rPr sz="1200" spc="-5" dirty="0">
                <a:latin typeface="Arial"/>
                <a:cs typeface="Arial"/>
              </a:rPr>
              <a:t>производств</a:t>
            </a:r>
            <a:r>
              <a:rPr sz="1200" spc="-15" dirty="0">
                <a:latin typeface="Arial"/>
                <a:cs typeface="Arial"/>
              </a:rPr>
              <a:t> </a:t>
            </a:r>
            <a:r>
              <a:rPr sz="1200" spc="-5" dirty="0">
                <a:latin typeface="Arial"/>
                <a:cs typeface="Arial"/>
              </a:rPr>
              <a:t>по</a:t>
            </a:r>
            <a:r>
              <a:rPr sz="1200" spc="10" dirty="0">
                <a:latin typeface="Arial"/>
                <a:cs typeface="Arial"/>
              </a:rPr>
              <a:t> </a:t>
            </a:r>
            <a:r>
              <a:rPr sz="1200" spc="-5" dirty="0">
                <a:latin typeface="Arial"/>
                <a:cs typeface="Arial"/>
              </a:rPr>
              <a:t>переработке</a:t>
            </a:r>
            <a:r>
              <a:rPr sz="1200" spc="-35" dirty="0">
                <a:latin typeface="Arial"/>
                <a:cs typeface="Arial"/>
              </a:rPr>
              <a:t> </a:t>
            </a:r>
            <a:r>
              <a:rPr sz="1200" spc="-5" dirty="0">
                <a:latin typeface="Arial"/>
                <a:cs typeface="Arial"/>
              </a:rPr>
              <a:t>древесины</a:t>
            </a:r>
            <a:r>
              <a:rPr sz="1200" spc="-10" dirty="0">
                <a:latin typeface="Arial"/>
                <a:cs typeface="Arial"/>
              </a:rPr>
              <a:t> </a:t>
            </a:r>
            <a:r>
              <a:rPr sz="1200" dirty="0">
                <a:latin typeface="Arial"/>
                <a:cs typeface="Arial"/>
              </a:rPr>
              <a:t>и</a:t>
            </a:r>
            <a:r>
              <a:rPr sz="1200" spc="20" dirty="0">
                <a:latin typeface="Arial"/>
                <a:cs typeface="Arial"/>
              </a:rPr>
              <a:t> </a:t>
            </a:r>
            <a:r>
              <a:rPr sz="1200" spc="-10" dirty="0">
                <a:latin typeface="Arial"/>
                <a:cs typeface="Arial"/>
              </a:rPr>
              <a:t>изделий</a:t>
            </a:r>
            <a:r>
              <a:rPr sz="1200" spc="5" dirty="0">
                <a:latin typeface="Arial"/>
                <a:cs typeface="Arial"/>
              </a:rPr>
              <a:t> </a:t>
            </a:r>
            <a:r>
              <a:rPr sz="1200" dirty="0">
                <a:latin typeface="Arial"/>
                <a:cs typeface="Arial"/>
              </a:rPr>
              <a:t>из </a:t>
            </a:r>
            <a:r>
              <a:rPr sz="1200" spc="-5" dirty="0">
                <a:latin typeface="Arial"/>
                <a:cs typeface="Arial"/>
              </a:rPr>
              <a:t>дерева.</a:t>
            </a:r>
            <a:endParaRPr sz="1200" dirty="0">
              <a:latin typeface="Arial"/>
              <a:cs typeface="Arial"/>
            </a:endParaRPr>
          </a:p>
        </p:txBody>
      </p:sp>
      <p:sp>
        <p:nvSpPr>
          <p:cNvPr id="18" name="object 18"/>
          <p:cNvSpPr txBox="1"/>
          <p:nvPr/>
        </p:nvSpPr>
        <p:spPr>
          <a:xfrm>
            <a:off x="2585973" y="4684267"/>
            <a:ext cx="231394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00AF50"/>
                </a:solidFill>
                <a:latin typeface="Arial"/>
                <a:cs typeface="Arial"/>
              </a:rPr>
              <a:t>Промышленность</a:t>
            </a:r>
            <a:endParaRPr sz="2000">
              <a:latin typeface="Arial"/>
              <a:cs typeface="Arial"/>
            </a:endParaRPr>
          </a:p>
        </p:txBody>
      </p:sp>
      <p:pic>
        <p:nvPicPr>
          <p:cNvPr id="19" name="object 19"/>
          <p:cNvPicPr/>
          <p:nvPr/>
        </p:nvPicPr>
        <p:blipFill>
          <a:blip r:embed="rId5" cstate="print"/>
          <a:stretch>
            <a:fillRect/>
          </a:stretch>
        </p:blipFill>
        <p:spPr>
          <a:xfrm>
            <a:off x="0" y="1007364"/>
            <a:ext cx="7559040" cy="441960"/>
          </a:xfrm>
          <a:prstGeom prst="rect">
            <a:avLst/>
          </a:prstGeom>
        </p:spPr>
      </p:pic>
      <p:sp>
        <p:nvSpPr>
          <p:cNvPr id="20" name="object 20"/>
          <p:cNvSpPr txBox="1"/>
          <p:nvPr/>
        </p:nvSpPr>
        <p:spPr>
          <a:xfrm>
            <a:off x="1169619" y="915023"/>
            <a:ext cx="5190490" cy="937260"/>
          </a:xfrm>
          <a:prstGeom prst="rect">
            <a:avLst/>
          </a:prstGeom>
        </p:spPr>
        <p:txBody>
          <a:bodyPr vert="horz" wrap="square" lIns="0" tIns="169545" rIns="0" bIns="0" rtlCol="0">
            <a:spAutoFit/>
          </a:bodyPr>
          <a:lstStyle/>
          <a:p>
            <a:pPr algn="ctr">
              <a:lnSpc>
                <a:spcPct val="100000"/>
              </a:lnSpc>
              <a:spcBef>
                <a:spcPts val="1335"/>
              </a:spcBef>
            </a:pPr>
            <a:r>
              <a:rPr sz="1800" b="1" spc="-10" dirty="0">
                <a:solidFill>
                  <a:srgbClr val="1F3863"/>
                </a:solidFill>
                <a:latin typeface="Arial"/>
                <a:cs typeface="Arial"/>
              </a:rPr>
              <a:t>Приоритетные</a:t>
            </a:r>
            <a:r>
              <a:rPr sz="1800" b="1" spc="55" dirty="0">
                <a:solidFill>
                  <a:srgbClr val="1F3863"/>
                </a:solidFill>
                <a:latin typeface="Arial"/>
                <a:cs typeface="Arial"/>
              </a:rPr>
              <a:t> </a:t>
            </a:r>
            <a:r>
              <a:rPr sz="1800" b="1" spc="-10" dirty="0">
                <a:solidFill>
                  <a:srgbClr val="1F3863"/>
                </a:solidFill>
                <a:latin typeface="Arial"/>
                <a:cs typeface="Arial"/>
              </a:rPr>
              <a:t>направления</a:t>
            </a:r>
            <a:r>
              <a:rPr sz="1800" b="1" spc="5" dirty="0">
                <a:solidFill>
                  <a:srgbClr val="1F3863"/>
                </a:solidFill>
                <a:latin typeface="Arial"/>
                <a:cs typeface="Arial"/>
              </a:rPr>
              <a:t> </a:t>
            </a:r>
            <a:r>
              <a:rPr sz="1800" b="1" spc="-10" dirty="0">
                <a:solidFill>
                  <a:srgbClr val="1F3863"/>
                </a:solidFill>
                <a:latin typeface="Arial"/>
                <a:cs typeface="Arial"/>
              </a:rPr>
              <a:t>инвестирования</a:t>
            </a:r>
            <a:endParaRPr sz="1800">
              <a:latin typeface="Arial"/>
              <a:cs typeface="Arial"/>
            </a:endParaRPr>
          </a:p>
          <a:p>
            <a:pPr marL="13335" algn="ctr">
              <a:lnSpc>
                <a:spcPct val="100000"/>
              </a:lnSpc>
              <a:spcBef>
                <a:spcPts val="1380"/>
              </a:spcBef>
            </a:pPr>
            <a:r>
              <a:rPr sz="2000" b="1" spc="-5" dirty="0">
                <a:solidFill>
                  <a:srgbClr val="00AF50"/>
                </a:solidFill>
                <a:latin typeface="Arial"/>
                <a:cs typeface="Arial"/>
              </a:rPr>
              <a:t>Сельское</a:t>
            </a:r>
            <a:r>
              <a:rPr sz="2000" b="1" spc="-70" dirty="0">
                <a:solidFill>
                  <a:srgbClr val="00AF50"/>
                </a:solidFill>
                <a:latin typeface="Arial"/>
                <a:cs typeface="Arial"/>
              </a:rPr>
              <a:t> </a:t>
            </a:r>
            <a:r>
              <a:rPr sz="2000" b="1" spc="-15" dirty="0">
                <a:solidFill>
                  <a:srgbClr val="00AF50"/>
                </a:solidFill>
                <a:latin typeface="Arial"/>
                <a:cs typeface="Arial"/>
              </a:rPr>
              <a:t>хозяйство</a:t>
            </a:r>
            <a:endParaRPr sz="2000">
              <a:latin typeface="Arial"/>
              <a:cs typeface="Arial"/>
            </a:endParaRPr>
          </a:p>
        </p:txBody>
      </p:sp>
      <p:pic>
        <p:nvPicPr>
          <p:cNvPr id="21" name="object 21"/>
          <p:cNvPicPr/>
          <p:nvPr/>
        </p:nvPicPr>
        <p:blipFill>
          <a:blip r:embed="rId6" cstate="print"/>
          <a:stretch>
            <a:fillRect/>
          </a:stretch>
        </p:blipFill>
        <p:spPr>
          <a:xfrm>
            <a:off x="5772911" y="4840224"/>
            <a:ext cx="1150619" cy="1097280"/>
          </a:xfrm>
          <a:prstGeom prst="rect">
            <a:avLst/>
          </a:prstGeom>
        </p:spPr>
      </p:pic>
      <p:pic>
        <p:nvPicPr>
          <p:cNvPr id="22" name="object 22"/>
          <p:cNvPicPr/>
          <p:nvPr/>
        </p:nvPicPr>
        <p:blipFill>
          <a:blip r:embed="rId7" cstate="print"/>
          <a:stretch>
            <a:fillRect/>
          </a:stretch>
        </p:blipFill>
        <p:spPr>
          <a:xfrm>
            <a:off x="181355" y="3435096"/>
            <a:ext cx="1095756" cy="1132332"/>
          </a:xfrm>
          <a:prstGeom prst="rect">
            <a:avLst/>
          </a:prstGeom>
        </p:spPr>
      </p:pic>
      <p:pic>
        <p:nvPicPr>
          <p:cNvPr id="23" name="object 23"/>
          <p:cNvPicPr/>
          <p:nvPr/>
        </p:nvPicPr>
        <p:blipFill>
          <a:blip r:embed="rId8" cstate="print"/>
          <a:stretch>
            <a:fillRect/>
          </a:stretch>
        </p:blipFill>
        <p:spPr>
          <a:xfrm>
            <a:off x="6133283" y="1725168"/>
            <a:ext cx="1258932" cy="1283208"/>
          </a:xfrm>
          <a:prstGeom prst="rect">
            <a:avLst/>
          </a:prstGeom>
        </p:spPr>
      </p:pic>
      <p:pic>
        <p:nvPicPr>
          <p:cNvPr id="24" name="object 24"/>
          <p:cNvPicPr/>
          <p:nvPr/>
        </p:nvPicPr>
        <p:blipFill>
          <a:blip r:embed="rId9" cstate="print"/>
          <a:stretch>
            <a:fillRect/>
          </a:stretch>
        </p:blipFill>
        <p:spPr>
          <a:xfrm>
            <a:off x="181355" y="163068"/>
            <a:ext cx="644651" cy="814684"/>
          </a:xfrm>
          <a:prstGeom prst="rect">
            <a:avLst/>
          </a:prstGeom>
        </p:spPr>
      </p:pic>
      <p:sp>
        <p:nvSpPr>
          <p:cNvPr id="25" name="object 25"/>
          <p:cNvSpPr txBox="1"/>
          <p:nvPr/>
        </p:nvSpPr>
        <p:spPr>
          <a:xfrm>
            <a:off x="7312786" y="7240030"/>
            <a:ext cx="216535" cy="281305"/>
          </a:xfrm>
          <a:prstGeom prst="rect">
            <a:avLst/>
          </a:prstGeom>
        </p:spPr>
        <p:txBody>
          <a:bodyPr vert="horz" wrap="square" lIns="0" tIns="0" rIns="0" bIns="0" rtlCol="0">
            <a:spAutoFit/>
          </a:bodyPr>
          <a:lstStyle/>
          <a:p>
            <a:pPr marL="38100">
              <a:lnSpc>
                <a:spcPts val="2090"/>
              </a:lnSpc>
            </a:pPr>
            <a:fld id="{81D60167-4931-47E6-BA6A-407CBD079E47}" type="slidenum">
              <a:rPr sz="1800" b="1" i="1" spc="-5" dirty="0">
                <a:solidFill>
                  <a:srgbClr val="339433"/>
                </a:solidFill>
                <a:latin typeface="Arial"/>
                <a:cs typeface="Arial"/>
              </a:rPr>
              <a:pPr marL="38100">
                <a:lnSpc>
                  <a:spcPts val="2090"/>
                </a:lnSpc>
              </a:pPr>
              <a:t>8</a:t>
            </a:fld>
            <a:endParaRPr sz="180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6"/>
          <p:cNvGrpSpPr/>
          <p:nvPr/>
        </p:nvGrpSpPr>
        <p:grpSpPr>
          <a:xfrm>
            <a:off x="349226" y="1352533"/>
            <a:ext cx="7065645" cy="4500594"/>
            <a:chOff x="217931" y="3112008"/>
            <a:chExt cx="7065645" cy="3833495"/>
          </a:xfrm>
        </p:grpSpPr>
        <p:pic>
          <p:nvPicPr>
            <p:cNvPr id="21" name="object 17"/>
            <p:cNvPicPr/>
            <p:nvPr/>
          </p:nvPicPr>
          <p:blipFill>
            <a:blip r:embed="rId2" cstate="print"/>
            <a:stretch>
              <a:fillRect/>
            </a:stretch>
          </p:blipFill>
          <p:spPr>
            <a:xfrm>
              <a:off x="217931" y="3112008"/>
              <a:ext cx="1609344" cy="1589258"/>
            </a:xfrm>
            <a:prstGeom prst="rect">
              <a:avLst/>
            </a:prstGeom>
          </p:spPr>
        </p:pic>
        <p:pic>
          <p:nvPicPr>
            <p:cNvPr id="22" name="object 18"/>
            <p:cNvPicPr/>
            <p:nvPr/>
          </p:nvPicPr>
          <p:blipFill>
            <a:blip r:embed="rId3" cstate="print"/>
            <a:stretch>
              <a:fillRect/>
            </a:stretch>
          </p:blipFill>
          <p:spPr>
            <a:xfrm>
              <a:off x="653795" y="3185147"/>
              <a:ext cx="6629400" cy="3760089"/>
            </a:xfrm>
            <a:prstGeom prst="rect">
              <a:avLst/>
            </a:prstGeom>
          </p:spPr>
        </p:pic>
      </p:grpSp>
      <p:pic>
        <p:nvPicPr>
          <p:cNvPr id="2" name="Рисунок 1"/>
          <p:cNvPicPr>
            <a:picLocks noChangeAspect="1"/>
          </p:cNvPicPr>
          <p:nvPr/>
        </p:nvPicPr>
        <p:blipFill>
          <a:blip r:embed="rId4" cstate="print"/>
          <a:stretch>
            <a:fillRect/>
          </a:stretch>
        </p:blipFill>
        <p:spPr>
          <a:xfrm>
            <a:off x="1849424" y="138087"/>
            <a:ext cx="5707076" cy="768414"/>
          </a:xfrm>
          <a:prstGeom prst="rect">
            <a:avLst/>
          </a:prstGeom>
        </p:spPr>
      </p:pic>
      <p:sp>
        <p:nvSpPr>
          <p:cNvPr id="3" name="TextBox 2"/>
          <p:cNvSpPr txBox="1"/>
          <p:nvPr/>
        </p:nvSpPr>
        <p:spPr>
          <a:xfrm>
            <a:off x="1849424" y="298195"/>
            <a:ext cx="5707076" cy="461859"/>
          </a:xfrm>
          <a:prstGeom prst="rect">
            <a:avLst/>
          </a:prstGeom>
          <a:noFill/>
        </p:spPr>
        <p:txBody>
          <a:bodyPr wrap="square" rtlCol="0">
            <a:spAutoFit/>
          </a:bodyPr>
          <a:lstStyle/>
          <a:p>
            <a:pPr algn="ctr"/>
            <a:r>
              <a:rPr lang="ru-RU" sz="2400" dirty="0" smtClean="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375071" y="6047953"/>
            <a:ext cx="493958" cy="511659"/>
          </a:xfrm>
          <a:prstGeom prst="rect">
            <a:avLst/>
          </a:prstGeom>
          <a:ln>
            <a:solidFill>
              <a:srgbClr val="5D7186"/>
            </a:solidFill>
          </a:ln>
        </p:spPr>
      </p:pic>
      <p:sp>
        <p:nvSpPr>
          <p:cNvPr id="6" name="TextBox 5"/>
          <p:cNvSpPr txBox="1"/>
          <p:nvPr/>
        </p:nvSpPr>
        <p:spPr>
          <a:xfrm>
            <a:off x="888760" y="6131053"/>
            <a:ext cx="1113940" cy="400278"/>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назначения</a:t>
            </a:r>
            <a:endParaRPr lang="ru-RU" sz="1000" dirty="0">
              <a:latin typeface="Verdana" panose="020B0604030504040204" pitchFamily="34" charset="0"/>
              <a:ea typeface="Verdana" panose="020B0604030504040204" pitchFamily="34" charset="0"/>
            </a:endParaRPr>
          </a:p>
        </p:txBody>
      </p:sp>
      <p:pic>
        <p:nvPicPr>
          <p:cNvPr id="7" name="Рисунок 6"/>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0679" y="6067428"/>
            <a:ext cx="480925" cy="481329"/>
          </a:xfrm>
          <a:prstGeom prst="rect">
            <a:avLst/>
          </a:prstGeom>
          <a:ln w="12700">
            <a:solidFill>
              <a:schemeClr val="accent6">
                <a:lumMod val="75000"/>
              </a:schemeClr>
            </a:solidFill>
          </a:ln>
        </p:spPr>
      </p:pic>
      <p:sp>
        <p:nvSpPr>
          <p:cNvPr id="8" name="TextBox 7"/>
          <p:cNvSpPr txBox="1"/>
          <p:nvPr/>
        </p:nvSpPr>
        <p:spPr>
          <a:xfrm>
            <a:off x="4701604" y="6013550"/>
            <a:ext cx="1312628" cy="554231"/>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Площадки</a:t>
            </a:r>
            <a:br>
              <a:rPr lang="ru-RU" sz="1000" dirty="0" smtClean="0">
                <a:latin typeface="Verdana" panose="020B0604030504040204" pitchFamily="34" charset="0"/>
                <a:ea typeface="Verdana" panose="020B0604030504040204" pitchFamily="34" charset="0"/>
              </a:rPr>
            </a:br>
            <a:r>
              <a:rPr lang="ru-RU" sz="1000" dirty="0" smtClean="0">
                <a:latin typeface="Verdana" panose="020B0604030504040204" pitchFamily="34" charset="0"/>
                <a:ea typeface="Verdana" panose="020B0604030504040204" pitchFamily="34" charset="0"/>
              </a:rPr>
              <a:t> промышленного</a:t>
            </a:r>
          </a:p>
          <a:p>
            <a:r>
              <a:rPr lang="ru-RU" sz="1000" dirty="0" smtClean="0">
                <a:latin typeface="Verdana" panose="020B0604030504040204" pitchFamily="34" charset="0"/>
                <a:ea typeface="Verdana" panose="020B0604030504040204" pitchFamily="34" charset="0"/>
              </a:rPr>
              <a:t> назначения</a:t>
            </a:r>
            <a:endParaRPr lang="ru-RU" sz="1000" dirty="0">
              <a:latin typeface="Verdana" panose="020B0604030504040204" pitchFamily="34" charset="0"/>
              <a:ea typeface="Verdana" panose="020B0604030504040204" pitchFamily="34" charset="0"/>
            </a:endParaRPr>
          </a:p>
        </p:txBody>
      </p:sp>
      <p:sp>
        <p:nvSpPr>
          <p:cNvPr id="10" name="TextBox 9"/>
          <p:cNvSpPr txBox="1"/>
          <p:nvPr/>
        </p:nvSpPr>
        <p:spPr>
          <a:xfrm>
            <a:off x="2867782" y="6208030"/>
            <a:ext cx="229550" cy="246221"/>
          </a:xfrm>
          <a:prstGeom prst="rect">
            <a:avLst/>
          </a:prstGeom>
          <a:noFill/>
        </p:spPr>
        <p:txBody>
          <a:bodyPr wrap="none" rtlCol="0">
            <a:spAutoFit/>
          </a:bodyPr>
          <a:lstStyle/>
          <a:p>
            <a:r>
              <a:rPr lang="ru-RU" sz="1000" dirty="0" smtClean="0">
                <a:latin typeface="Verdana" panose="020B0604030504040204" pitchFamily="34" charset="0"/>
                <a:ea typeface="Verdana" panose="020B0604030504040204" pitchFamily="34" charset="0"/>
              </a:rPr>
              <a:t> </a:t>
            </a:r>
            <a:endParaRPr lang="ru-RU" sz="1000" dirty="0">
              <a:latin typeface="Verdana" panose="020B0604030504040204" pitchFamily="34" charset="0"/>
              <a:ea typeface="Verdana" panose="020B0604030504040204" pitchFamily="34" charset="0"/>
            </a:endParaRPr>
          </a:p>
        </p:txBody>
      </p:sp>
      <p:pic>
        <p:nvPicPr>
          <p:cNvPr id="11" name="Рисунок 10"/>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06812" y="4067177"/>
            <a:ext cx="250047" cy="250257"/>
          </a:xfrm>
          <a:prstGeom prst="rect">
            <a:avLst/>
          </a:prstGeom>
        </p:spPr>
      </p:pic>
      <p:pic>
        <p:nvPicPr>
          <p:cNvPr id="12" name="Рисунок 11">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5135572" y="3067045"/>
            <a:ext cx="371256" cy="384559"/>
          </a:xfrm>
          <a:prstGeom prst="rect">
            <a:avLst/>
          </a:prstGeom>
          <a:ln>
            <a:noFill/>
          </a:ln>
        </p:spPr>
      </p:pic>
      <p:pic>
        <p:nvPicPr>
          <p:cNvPr id="13" name="Рисунок 12">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4564068" y="3852863"/>
            <a:ext cx="371256" cy="384559"/>
          </a:xfrm>
          <a:prstGeom prst="rect">
            <a:avLst/>
          </a:prstGeom>
          <a:ln>
            <a:noFill/>
          </a:ln>
        </p:spPr>
      </p:pic>
      <p:pic>
        <p:nvPicPr>
          <p:cNvPr id="14" name="Рисунок 1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92630" y="3209921"/>
            <a:ext cx="250047" cy="250257"/>
          </a:xfrm>
          <a:prstGeom prst="rect">
            <a:avLst/>
          </a:prstGeom>
        </p:spPr>
      </p:pic>
      <p:pic>
        <p:nvPicPr>
          <p:cNvPr id="15" name="Рисунок 14"/>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4002" y="3709987"/>
            <a:ext cx="250047" cy="250257"/>
          </a:xfrm>
          <a:prstGeom prst="rect">
            <a:avLst/>
          </a:prstGeom>
        </p:spPr>
      </p:pic>
      <p:pic>
        <p:nvPicPr>
          <p:cNvPr id="16" name="Рисунок 15">
            <a:extLst>
              <a:ext uri="{FF2B5EF4-FFF2-40B4-BE49-F238E27FC236}">
                <a16:creationId xmlns:a16="http://schemas.microsoft.com/office/drawing/2014/main" id="{B2D7B279-F1A2-0DA6-031F-9CB87191622A}"/>
              </a:ext>
            </a:extLst>
          </p:cNvPr>
          <p:cNvPicPr>
            <a:picLocks noChangeAspect="1"/>
          </p:cNvPicPr>
          <p:nvPr/>
        </p:nvPicPr>
        <p:blipFill>
          <a:blip r:embed="rId9"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8800"/>
                    </a14:imgEffect>
                  </a14:imgLayer>
                </a14:imgProps>
              </a:ext>
            </a:extLst>
          </a:blip>
          <a:stretch>
            <a:fillRect/>
          </a:stretch>
        </p:blipFill>
        <p:spPr>
          <a:xfrm>
            <a:off x="2492366" y="2209789"/>
            <a:ext cx="371256" cy="384559"/>
          </a:xfrm>
          <a:prstGeom prst="rect">
            <a:avLst/>
          </a:prstGeom>
          <a:ln>
            <a:noFill/>
          </a:ln>
        </p:spPr>
      </p:pic>
      <p:pic>
        <p:nvPicPr>
          <p:cNvPr id="17" name="Рисунок 16"/>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4002" y="4067177"/>
            <a:ext cx="250047" cy="250257"/>
          </a:xfrm>
          <a:prstGeom prst="rect">
            <a:avLst/>
          </a:prstGeom>
        </p:spPr>
      </p:pic>
      <p:pic>
        <p:nvPicPr>
          <p:cNvPr id="18" name="Рисунок 17"/>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78316" y="3495673"/>
            <a:ext cx="250047" cy="250257"/>
          </a:xfrm>
          <a:prstGeom prst="rect">
            <a:avLst/>
          </a:prstGeom>
        </p:spPr>
      </p:pic>
      <p:pic>
        <p:nvPicPr>
          <p:cNvPr id="19" name="Рисунок 18"/>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07010" y="1209657"/>
            <a:ext cx="314304" cy="314568"/>
          </a:xfrm>
          <a:prstGeom prst="rect">
            <a:avLst/>
          </a:prstGeom>
          <a:ln>
            <a:noFill/>
          </a:ln>
        </p:spPr>
      </p:pic>
      <p:sp>
        <p:nvSpPr>
          <p:cNvPr id="23" name="object 4"/>
          <p:cNvSpPr txBox="1"/>
          <p:nvPr/>
        </p:nvSpPr>
        <p:spPr>
          <a:xfrm>
            <a:off x="920730" y="138087"/>
            <a:ext cx="824865" cy="859210"/>
          </a:xfrm>
          <a:prstGeom prst="rect">
            <a:avLst/>
          </a:prstGeom>
        </p:spPr>
        <p:txBody>
          <a:bodyPr vert="horz" wrap="square" lIns="0" tIns="12700" rIns="0" bIns="0" rtlCol="0">
            <a:spAutoFit/>
          </a:bodyPr>
          <a:lstStyle/>
          <a:p>
            <a:pPr marL="12700" marR="5080">
              <a:lnSpc>
                <a:spcPct val="100000"/>
              </a:lnSpc>
              <a:spcBef>
                <a:spcPts val="100"/>
              </a:spcBef>
            </a:pPr>
            <a:r>
              <a:rPr lang="ru-RU" sz="1100" spc="-5" dirty="0" smtClean="0">
                <a:solidFill>
                  <a:srgbClr val="001F5F"/>
                </a:solidFill>
                <a:latin typeface="Arial"/>
                <a:cs typeface="Arial"/>
              </a:rPr>
              <a:t>«</a:t>
            </a:r>
            <a:r>
              <a:rPr sz="1100" spc="-5" smtClean="0">
                <a:solidFill>
                  <a:srgbClr val="001F5F"/>
                </a:solidFill>
                <a:latin typeface="Arial"/>
                <a:cs typeface="Arial"/>
              </a:rPr>
              <a:t>Сычевский </a:t>
            </a:r>
            <a:r>
              <a:rPr sz="1100" smtClean="0">
                <a:solidFill>
                  <a:srgbClr val="001F5F"/>
                </a:solidFill>
                <a:latin typeface="Arial"/>
                <a:cs typeface="Arial"/>
              </a:rPr>
              <a:t> </a:t>
            </a:r>
            <a:r>
              <a:rPr lang="ru-RU" sz="1100" spc="-5" dirty="0" smtClean="0">
                <a:solidFill>
                  <a:srgbClr val="001F5F"/>
                </a:solidFill>
                <a:latin typeface="Arial"/>
                <a:cs typeface="Arial"/>
              </a:rPr>
              <a:t>муниципальный округ»</a:t>
            </a:r>
            <a:r>
              <a:rPr sz="1100" smtClean="0">
                <a:solidFill>
                  <a:srgbClr val="001F5F"/>
                </a:solidFill>
                <a:latin typeface="Arial"/>
                <a:cs typeface="Arial"/>
              </a:rPr>
              <a:t> </a:t>
            </a:r>
            <a:r>
              <a:rPr sz="1100" spc="-10" dirty="0">
                <a:solidFill>
                  <a:srgbClr val="001F5F"/>
                </a:solidFill>
                <a:latin typeface="Arial"/>
                <a:cs typeface="Arial"/>
              </a:rPr>
              <a:t>С</a:t>
            </a:r>
            <a:r>
              <a:rPr sz="1100" spc="-5" dirty="0">
                <a:solidFill>
                  <a:srgbClr val="001F5F"/>
                </a:solidFill>
                <a:latin typeface="Arial"/>
                <a:cs typeface="Arial"/>
              </a:rPr>
              <a:t>моле</a:t>
            </a:r>
            <a:r>
              <a:rPr sz="1100" dirty="0">
                <a:solidFill>
                  <a:srgbClr val="001F5F"/>
                </a:solidFill>
                <a:latin typeface="Arial"/>
                <a:cs typeface="Arial"/>
              </a:rPr>
              <a:t>нс</a:t>
            </a:r>
            <a:r>
              <a:rPr sz="1100" spc="-5" dirty="0">
                <a:solidFill>
                  <a:srgbClr val="001F5F"/>
                </a:solidFill>
                <a:latin typeface="Arial"/>
                <a:cs typeface="Arial"/>
              </a:rPr>
              <a:t>кой  области</a:t>
            </a:r>
            <a:endParaRPr sz="1100">
              <a:latin typeface="Arial"/>
              <a:cs typeface="Arial"/>
            </a:endParaRPr>
          </a:p>
        </p:txBody>
      </p:sp>
      <p:pic>
        <p:nvPicPr>
          <p:cNvPr id="24" name="object 6"/>
          <p:cNvPicPr/>
          <p:nvPr/>
        </p:nvPicPr>
        <p:blipFill>
          <a:blip r:embed="rId11" cstate="print"/>
          <a:stretch>
            <a:fillRect/>
          </a:stretch>
        </p:blipFill>
        <p:spPr>
          <a:xfrm>
            <a:off x="181355" y="163068"/>
            <a:ext cx="644651" cy="814684"/>
          </a:xfrm>
          <a:prstGeom prst="rect">
            <a:avLst/>
          </a:prstGeom>
        </p:spPr>
      </p:pic>
      <p:sp>
        <p:nvSpPr>
          <p:cNvPr id="25" name="Прямоугольник 24"/>
          <p:cNvSpPr/>
          <p:nvPr/>
        </p:nvSpPr>
        <p:spPr>
          <a:xfrm>
            <a:off x="7244235" y="7193518"/>
            <a:ext cx="312265" cy="369332"/>
          </a:xfrm>
          <a:prstGeom prst="rect">
            <a:avLst/>
          </a:prstGeom>
        </p:spPr>
        <p:txBody>
          <a:bodyPr wrap="none">
            <a:spAutoFit/>
          </a:bodyPr>
          <a:lstStyle/>
          <a:p>
            <a:fld id="{81D60167-4931-47E6-BA6A-407CBD079E47}" type="slidenum">
              <a:rPr lang="ru-RU" b="1" i="1" spc="-5" smtClean="0">
                <a:solidFill>
                  <a:srgbClr val="339433"/>
                </a:solidFill>
                <a:latin typeface="Arial"/>
                <a:cs typeface="Arial"/>
              </a:rPr>
              <a:pPr/>
              <a:t>9</a:t>
            </a:fld>
            <a:endParaRPr lang="ru-RU" dirty="0"/>
          </a:p>
        </p:txBody>
      </p:sp>
    </p:spTree>
    <p:extLst>
      <p:ext uri="{BB962C8B-B14F-4D97-AF65-F5344CB8AC3E}">
        <p14:creationId xmlns:p14="http://schemas.microsoft.com/office/powerpoint/2010/main" val="4029229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2188</TotalTime>
  <Words>3002</Words>
  <Application>Microsoft Office PowerPoint</Application>
  <PresentationFormat>Произвольный</PresentationFormat>
  <Paragraphs>719</Paragraphs>
  <Slides>30</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30</vt:i4>
      </vt:variant>
    </vt:vector>
  </HeadingPairs>
  <TitlesOfParts>
    <vt:vector size="37" baseType="lpstr">
      <vt:lpstr>Calibri</vt:lpstr>
      <vt:lpstr>Verdana</vt:lpstr>
      <vt:lpstr>Arial</vt:lpstr>
      <vt:lpstr>Open Sans</vt:lpstr>
      <vt:lpstr>Open Sans Semibold</vt:lpstr>
      <vt:lpstr>Times New Roman</vt:lpstr>
      <vt:lpstr>Office Theme</vt:lpstr>
      <vt:lpstr>Инвестиционный паспорт</vt:lpstr>
      <vt:lpstr>Презентация PowerPoint</vt:lpstr>
      <vt:lpstr>Историческая справка</vt:lpstr>
      <vt:lpstr>Сычевский муниципальный округ сегодня</vt:lpstr>
      <vt:lpstr>Природные ресурсы</vt:lpstr>
      <vt:lpstr>Презентация PowerPoint</vt:lpstr>
      <vt:lpstr>Инвестиции</vt:lpstr>
      <vt:lpstr>Инвестиционный потенциал</vt:lpstr>
      <vt:lpstr>Презентация PowerPoint</vt:lpstr>
      <vt:lpstr>Инвестиционные площадки</vt:lpstr>
      <vt:lpstr>Инвестиционные площадки</vt:lpstr>
      <vt:lpstr>Инвестиционные площадки</vt:lpstr>
      <vt:lpstr>Инвестиционные площадки</vt:lpstr>
      <vt:lpstr>Презентация PowerPoint</vt:lpstr>
      <vt:lpstr>Презентация PowerPoint</vt:lpstr>
      <vt:lpstr>Сельское хозяйство</vt:lpstr>
      <vt:lpstr>Презентация PowerPoint</vt:lpstr>
      <vt:lpstr>Презентация PowerPoint</vt:lpstr>
      <vt:lpstr>Транспорт</vt:lpstr>
      <vt:lpstr>Презентация PowerPoint</vt:lpstr>
      <vt:lpstr>Презентация PowerPoint</vt:lpstr>
      <vt:lpstr>Презентация PowerPoint</vt:lpstr>
      <vt:lpstr>Финансовая деятельность</vt:lpstr>
      <vt:lpstr>Презентация PowerPoint</vt:lpstr>
      <vt:lpstr>Здравоохранение</vt:lpstr>
      <vt:lpstr>Спорт</vt:lpstr>
      <vt:lpstr>Презентация PowerPoint</vt:lpstr>
      <vt:lpstr>Туризм</vt:lpstr>
      <vt:lpstr>SWOT - анализ</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Экономика</cp:lastModifiedBy>
  <cp:revision>167</cp:revision>
  <cp:lastPrinted>2025-12-17T13:23:09Z</cp:lastPrinted>
  <dcterms:created xsi:type="dcterms:W3CDTF">2021-08-11T20:40:51Z</dcterms:created>
  <dcterms:modified xsi:type="dcterms:W3CDTF">2025-12-17T13:24:25Z</dcterms:modified>
</cp:coreProperties>
</file>